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4"/>
  </p:notesMasterIdLst>
  <p:sldIdLst>
    <p:sldId id="295" r:id="rId2"/>
    <p:sldId id="322" r:id="rId3"/>
    <p:sldId id="297" r:id="rId4"/>
    <p:sldId id="318" r:id="rId5"/>
    <p:sldId id="287" r:id="rId6"/>
    <p:sldId id="312" r:id="rId7"/>
    <p:sldId id="314" r:id="rId8"/>
    <p:sldId id="308" r:id="rId9"/>
    <p:sldId id="315" r:id="rId10"/>
    <p:sldId id="319" r:id="rId11"/>
    <p:sldId id="316" r:id="rId12"/>
    <p:sldId id="317" r:id="rId13"/>
    <p:sldId id="320" r:id="rId14"/>
    <p:sldId id="321" r:id="rId15"/>
    <p:sldId id="307" r:id="rId16"/>
    <p:sldId id="263" r:id="rId17"/>
    <p:sldId id="267" r:id="rId18"/>
    <p:sldId id="264" r:id="rId19"/>
    <p:sldId id="274" r:id="rId20"/>
    <p:sldId id="276" r:id="rId21"/>
    <p:sldId id="271" r:id="rId22"/>
    <p:sldId id="313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王漢宗特黑體繁" panose="02020500000000000000" charset="-120"/>
      <p:regular r:id="rId29"/>
    </p:embeddedFont>
    <p:embeddedFont>
      <p:font typeface="標楷體" panose="03000509000000000000" pitchFamily="65" charset="-120"/>
      <p:regular r:id="rId30"/>
    </p:embeddedFont>
    <p:embeddedFont>
      <p:font typeface="Ebrima" panose="02000000000000000000" pitchFamily="2" charset="0"/>
      <p:regular r:id="rId31"/>
      <p:bold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文鼎新藝體" panose="02010609010101010101"/>
      <p:regular r:id="rId39"/>
    </p:embeddedFont>
    <p:embeddedFont>
      <p:font typeface="標楷體" panose="03000509000000000000" pitchFamily="65" charset="-120"/>
      <p:regular r:id="rId30"/>
    </p:embeddedFont>
    <p:embeddedFont>
      <p:font typeface="微軟正黑體" panose="020B0604030504040204" pitchFamily="34" charset="-120"/>
      <p:regular r:id="rId40"/>
      <p:bold r:id="rId41"/>
    </p:embeddedFont>
    <p:embeddedFont>
      <p:font typeface="文鼎粗隸" panose="02010609010101010101"/>
      <p:regular r:id="rId42"/>
    </p:embeddedFont>
    <p:embeddedFont>
      <p:font typeface="Corbel" panose="020B0503020204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1" roundtripDataSignature="AMtx7mjHHj2pldgBoadH6OW+SrPxBfKf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66CCFF"/>
    <a:srgbClr val="FFCC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251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pat.org.tw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lgrbf2hGvA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EC614-4E97-4FDA-A107-3894E93664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633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9653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623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EC614-4E97-4FDA-A107-3894E93664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75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6685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左上、中間圖片：圖片來源：</a:t>
            </a:r>
            <a:r>
              <a:rPr lang="en-US" altLang="zh-TW" dirty="0" smtClean="0">
                <a:hlinkClick r:id="rId3"/>
              </a:rPr>
              <a:t>https://</a:t>
            </a:r>
            <a:r>
              <a:rPr lang="en-US" altLang="zh-TW" dirty="0" err="1" smtClean="0">
                <a:hlinkClick r:id="rId3"/>
              </a:rPr>
              <a:t>www.ecpat.org.tw</a:t>
            </a:r>
            <a:r>
              <a:rPr lang="en-US" altLang="zh-TW" dirty="0" smtClean="0">
                <a:hlinkClick r:id="rId3"/>
              </a:rPr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臺灣展翅協會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右上圖片：圖片來源：</a:t>
            </a:r>
            <a:r>
              <a:rPr lang="en-US" altLang="zh-TW" dirty="0" smtClean="0">
                <a:hlinkClick r:id="rId4"/>
              </a:rPr>
              <a:t>https://</a:t>
            </a:r>
            <a:r>
              <a:rPr lang="en-US" altLang="zh-TW" dirty="0" err="1" smtClean="0">
                <a:hlinkClick r:id="rId4"/>
              </a:rPr>
              <a:t>www.youtube.com</a:t>
            </a:r>
            <a:r>
              <a:rPr lang="en-US" altLang="zh-TW" dirty="0" smtClean="0">
                <a:hlinkClick r:id="rId4"/>
              </a:rPr>
              <a:t>/</a:t>
            </a:r>
            <a:r>
              <a:rPr lang="en-US" altLang="zh-TW" dirty="0" err="1" smtClean="0">
                <a:hlinkClick r:id="rId4"/>
              </a:rPr>
              <a:t>watch?v</a:t>
            </a:r>
            <a:r>
              <a:rPr lang="en-US" altLang="zh-TW" dirty="0" smtClean="0">
                <a:hlinkClick r:id="rId4"/>
              </a:rPr>
              <a:t>=</a:t>
            </a:r>
            <a:r>
              <a:rPr lang="en-US" altLang="zh-TW" dirty="0" err="1" smtClean="0">
                <a:hlinkClick r:id="rId4"/>
              </a:rPr>
              <a:t>lgrbf2hGvAc</a:t>
            </a:r>
            <a:r>
              <a:rPr lang="zh-TW" altLang="en-US" dirty="0" smtClean="0"/>
              <a:t>  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家長不可不知的兒童權利公約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CRC</a:t>
            </a:r>
            <a:r>
              <a:rPr lang="en-US" altLang="zh-TW" dirty="0" smtClean="0"/>
              <a:t>)】</a:t>
            </a:r>
          </a:p>
          <a:p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44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https://www.ypppt.com/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EC614-4E97-4FDA-A107-3894E936647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2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3217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0857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700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31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3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5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8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8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3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0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51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3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00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99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3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8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51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14" name="click.wav"/>
          </p:stSnd>
        </p:sndAc>
      </p:transition>
    </mc:Choice>
    <mc:Fallback xmlns="">
      <p:transition advClick="0" advTm="2000">
        <p:sndAc>
          <p:stSnd>
            <p:snd r:embed="rId15" name="click.wav"/>
          </p:stSnd>
        </p:sndAc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audio" Target="../media/audio1.wav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hyperlink" Target="https://www.cda.org.tw/cda/multimedia_detail.jsp?mdid=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1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10" Type="http://schemas.openxmlformats.org/officeDocument/2006/relationships/audio" Target="../media/audio1.wav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9525"/>
            <a:ext cx="12192000" cy="68371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5527">
            <a:off x="10077545" y="453619"/>
            <a:ext cx="1598434" cy="1598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4"/>
          <a:stretch/>
        </p:blipFill>
        <p:spPr>
          <a:xfrm>
            <a:off x="4289363" y="591928"/>
            <a:ext cx="1576684" cy="920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4"/>
          <a:stretch/>
        </p:blipFill>
        <p:spPr>
          <a:xfrm rot="929564">
            <a:off x="8078098" y="792430"/>
            <a:ext cx="1576684" cy="920814"/>
          </a:xfrm>
          <a:prstGeom prst="rect">
            <a:avLst/>
          </a:prstGeom>
        </p:spPr>
      </p:pic>
      <p:sp>
        <p:nvSpPr>
          <p:cNvPr id="8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6061911" y="3774991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220"/>
              <a:buNone/>
            </a:pPr>
            <a:r>
              <a:rPr lang="zh-TW" sz="2220" dirty="0" smtClean="0">
                <a:solidFill>
                  <a:schemeClr val="tx1"/>
                </a:solidFill>
                <a:latin typeface="王漢宗特黑體"/>
              </a:rPr>
              <a:t>1</a:t>
            </a:r>
            <a:r>
              <a:rPr lang="en-US" altLang="zh-TW" sz="2220" dirty="0" smtClean="0">
                <a:solidFill>
                  <a:schemeClr val="tx1"/>
                </a:solidFill>
                <a:latin typeface="王漢宗特黑體"/>
              </a:rPr>
              <a:t>12</a:t>
            </a:r>
            <a:r>
              <a:rPr lang="zh-TW" sz="2220" dirty="0" smtClean="0">
                <a:solidFill>
                  <a:schemeClr val="tx1"/>
                </a:solidFill>
                <a:latin typeface="王漢宗特黑體"/>
              </a:rPr>
              <a:t>年</a:t>
            </a:r>
            <a:r>
              <a:rPr lang="en-US" altLang="zh-TW" sz="2220" dirty="0" smtClean="0">
                <a:solidFill>
                  <a:schemeClr val="tx1"/>
                </a:solidFill>
                <a:latin typeface="王漢宗特黑體"/>
              </a:rPr>
              <a:t>9</a:t>
            </a:r>
            <a:r>
              <a:rPr lang="zh-TW" sz="2220" dirty="0" smtClean="0">
                <a:solidFill>
                  <a:schemeClr val="tx1"/>
                </a:solidFill>
                <a:latin typeface="王漢宗特黑體"/>
              </a:rPr>
              <a:t>月</a:t>
            </a:r>
            <a:r>
              <a:rPr lang="en-US" altLang="zh-TW" sz="2220" dirty="0">
                <a:latin typeface="王漢宗特黑體"/>
              </a:rPr>
              <a:t>6</a:t>
            </a:r>
            <a:r>
              <a:rPr lang="zh-TW" sz="2220" dirty="0" smtClean="0">
                <a:solidFill>
                  <a:schemeClr val="tx1"/>
                </a:solidFill>
                <a:latin typeface="王漢宗特黑體"/>
              </a:rPr>
              <a:t>日</a:t>
            </a:r>
            <a:endParaRPr sz="2220" dirty="0">
              <a:solidFill>
                <a:schemeClr val="tx1"/>
              </a:solidFill>
              <a:latin typeface="王漢宗特黑體"/>
            </a:endParaRPr>
          </a:p>
        </p:txBody>
      </p:sp>
      <p:sp>
        <p:nvSpPr>
          <p:cNvPr id="7" name="Google Shape;92;p1"/>
          <p:cNvSpPr txBox="1">
            <a:spLocks/>
          </p:cNvSpPr>
          <p:nvPr/>
        </p:nvSpPr>
        <p:spPr>
          <a:xfrm>
            <a:off x="1885973" y="3356615"/>
            <a:ext cx="8451540" cy="162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59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5760"/>
              </a:lnSpc>
              <a:spcBef>
                <a:spcPts val="1200"/>
              </a:spcBef>
              <a:buSzPts val="4800"/>
            </a:pPr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/>
            </a:r>
            <a:b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</a:br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桃園市桃園區文山國民小學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pPr algn="ctr">
              <a:lnSpc>
                <a:spcPts val="5760"/>
              </a:lnSpc>
              <a:spcBef>
                <a:spcPts val="1200"/>
              </a:spcBef>
              <a:buSzPts val="4800"/>
            </a:pPr>
            <a:r>
              <a:rPr lang="en-US" altLang="zh-TW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112</a:t>
            </a:r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學年度第一學期      期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初校務</a:t>
            </a:r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會議報告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pPr algn="ctr">
              <a:lnSpc>
                <a:spcPts val="5760"/>
              </a:lnSpc>
              <a:spcBef>
                <a:spcPts val="1200"/>
              </a:spcBef>
              <a:buSzPts val="4800"/>
            </a:pPr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學務處</a:t>
            </a:r>
            <a:endParaRPr lang="zh-TW" altLang="en-US" sz="54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pic>
        <p:nvPicPr>
          <p:cNvPr id="9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808" y="235711"/>
            <a:ext cx="1573165" cy="1576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2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84018" y="597764"/>
            <a:ext cx="492647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en-US" sz="6000" dirty="0" err="1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學生生活規範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6911509" y="734039"/>
            <a:ext cx="491859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4"/>
              </a:lnSpc>
            </a:pPr>
            <a:r>
              <a:rPr 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3.</a:t>
            </a:r>
            <a:r>
              <a:rPr lang="zh-TW" alt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品德教育</a:t>
            </a:r>
            <a:r>
              <a:rPr lang="en-US" altLang="zh-TW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-2</a:t>
            </a:r>
            <a:endParaRPr lang="en-US" sz="3600" spc="198" dirty="0">
              <a:solidFill>
                <a:srgbClr val="0070C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13" name="AutoShape 16"/>
          <p:cNvSpPr/>
          <p:nvPr/>
        </p:nvSpPr>
        <p:spPr>
          <a:xfrm>
            <a:off x="6146602" y="1324809"/>
            <a:ext cx="432816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grpSp>
        <p:nvGrpSpPr>
          <p:cNvPr id="7" name="Group 12"/>
          <p:cNvGrpSpPr/>
          <p:nvPr/>
        </p:nvGrpSpPr>
        <p:grpSpPr>
          <a:xfrm>
            <a:off x="1159335" y="1650890"/>
            <a:ext cx="10842574" cy="1695685"/>
            <a:chOff x="-2" y="-152400"/>
            <a:chExt cx="21115193" cy="3391370"/>
          </a:xfrm>
        </p:grpSpPr>
        <p:sp>
          <p:nvSpPr>
            <p:cNvPr id="8" name="TextBox 13"/>
            <p:cNvSpPr txBox="1"/>
            <p:nvPr/>
          </p:nvSpPr>
          <p:spPr>
            <a:xfrm>
              <a:off x="0" y="-152400"/>
              <a:ext cx="21115191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7879" lvl="1">
                <a:spcBef>
                  <a:spcPts val="1200"/>
                </a:spcBef>
              </a:pPr>
              <a:endParaRPr 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TextBox 14"/>
            <p:cNvSpPr txBox="1"/>
            <p:nvPr/>
          </p:nvSpPr>
          <p:spPr>
            <a:xfrm>
              <a:off x="-2" y="2377196"/>
              <a:ext cx="19949060" cy="86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79" lvl="1">
                <a:spcBef>
                  <a:spcPts val="2400"/>
                </a:spcBef>
              </a:pPr>
              <a:endParaRPr 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532660" y="1470662"/>
            <a:ext cx="112213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方式：</a:t>
            </a:r>
            <a:endParaRPr lang="en-US" altLang="zh-TW" sz="2800" b="1" dirty="0" smtClean="0"/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自治市幹部於兒童朝會講述故事，傳達品德價值，藉此激勵全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師生思辨並向故事人物學習良好品德。</a:t>
            </a: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上下學期每週三各班利用導師時間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品德時光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，討論品德核心內涵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並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選拔行為相符之班級楷模。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製作品德之星表揚卡，將各班級品德之星的優良事蹟張貼於品德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布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告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欄。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於兒童朝會頒發獎狀及好兒童卡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張，公開表揚各班品德之星。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品德核心價值：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禮節、合作、關懷、謙恭、誠信、負責、欣賞、尊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重、孝敬、感恩、勤儉、正義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桃園市品德核心價值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117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84018" y="597764"/>
            <a:ext cx="492647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en-US" sz="6000" dirty="0" err="1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學生生活規範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6911509" y="734039"/>
            <a:ext cx="491859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4"/>
              </a:lnSpc>
            </a:pPr>
            <a:r>
              <a:rPr lang="en-US" altLang="zh-TW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4</a:t>
            </a:r>
            <a:r>
              <a:rPr 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.</a:t>
            </a:r>
            <a:r>
              <a:rPr lang="zh-TW" alt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學生安全</a:t>
            </a:r>
            <a:r>
              <a:rPr 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 </a:t>
            </a:r>
            <a:endParaRPr lang="en-US" sz="3600" spc="198" dirty="0">
              <a:solidFill>
                <a:srgbClr val="0070C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13" name="AutoShape 16"/>
          <p:cNvSpPr/>
          <p:nvPr/>
        </p:nvSpPr>
        <p:spPr>
          <a:xfrm>
            <a:off x="6146602" y="1324809"/>
            <a:ext cx="432816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10" name="TextBox 13"/>
          <p:cNvSpPr txBox="1"/>
          <p:nvPr/>
        </p:nvSpPr>
        <p:spPr>
          <a:xfrm>
            <a:off x="1220125" y="1477884"/>
            <a:ext cx="10093334" cy="45012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575759" lvl="1" indent="-287880">
              <a:lnSpc>
                <a:spcPts val="3733"/>
              </a:lnSpc>
              <a:spcBef>
                <a:spcPts val="1200"/>
              </a:spcBef>
              <a:buFont typeface="Arial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上下學遵守交通規則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5759" lvl="1" indent="-287880">
              <a:lnSpc>
                <a:spcPts val="3733"/>
              </a:lnSpc>
              <a:spcBef>
                <a:spcPts val="1200"/>
              </a:spcBef>
              <a:buFont typeface="Arial"/>
              <a:buChar char="•"/>
            </a:pPr>
            <a:r>
              <a:rPr lang="zh-TW" altLang="en-US" sz="2800" u="sng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校園意外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多數為學生未遵守</a:t>
            </a:r>
            <a:r>
              <a:rPr lang="zh-TW" altLang="en-US" sz="2800" u="sng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r>
              <a:rPr lang="zh-TW" altLang="en-US" sz="2800" u="sng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8163" lvl="1">
              <a:lnSpc>
                <a:spcPts val="3733"/>
              </a:lnSpc>
              <a:spcBef>
                <a:spcPts val="1200"/>
              </a:spcBef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禁止在</a:t>
            </a:r>
            <a:r>
              <a:rPr lang="en-US" altLang="zh-TW" sz="2800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走廊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、樓梯、</a:t>
            </a:r>
            <a:r>
              <a:rPr lang="en-US" altLang="zh-TW" sz="2800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通廊</a:t>
            </a:r>
            <a:r>
              <a:rPr lang="en-US" altLang="zh-TW" sz="2800" u="sng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奔跑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u="sng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玩遊戲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等影響通行危及安全的行為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5759" lvl="1" indent="-287880">
              <a:lnSpc>
                <a:spcPts val="3733"/>
              </a:lnSpc>
              <a:spcBef>
                <a:spcPts val="1200"/>
              </a:spcBef>
              <a:buFont typeface="Arial"/>
              <a:buChar char="•"/>
            </a:pPr>
            <a:r>
              <a:rPr lang="en-US" altLang="zh-TW" sz="2800" u="sng" dirty="0" err="1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遵守遊戲器材使用規定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禁止花式攀爬、高處跳下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)。</a:t>
            </a:r>
          </a:p>
          <a:p>
            <a:pPr marL="575759" lvl="1" indent="-287880">
              <a:lnSpc>
                <a:spcPts val="3733"/>
              </a:lnSpc>
              <a:spcBef>
                <a:spcPts val="1200"/>
              </a:spcBef>
              <a:buFont typeface="Arial"/>
              <a:buChar char="•"/>
            </a:pPr>
            <a:r>
              <a:rPr lang="en-US" altLang="zh-TW" sz="2800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學生違規先由班級導師處置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，並告知家長簽名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ts val="3199"/>
              </a:lnSpc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學務處會再要求學生服務或填寫反省單才能銷單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5759" lvl="1" indent="-287880">
              <a:lnSpc>
                <a:spcPts val="3733"/>
              </a:lnSpc>
              <a:spcBef>
                <a:spcPts val="1200"/>
              </a:spcBef>
              <a:buFont typeface="Arial"/>
              <a:buChar char="•"/>
            </a:pPr>
            <a:endParaRPr 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94981" y="3243311"/>
            <a:ext cx="2150592" cy="201811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48" y="5455323"/>
            <a:ext cx="3836504" cy="12771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31" y="5484479"/>
            <a:ext cx="3473224" cy="12479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7" y="5473460"/>
            <a:ext cx="3538331" cy="12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4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84018" y="597764"/>
            <a:ext cx="492647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en-US" sz="6000" dirty="0" err="1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學生生活規範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6911509" y="734039"/>
            <a:ext cx="491859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4"/>
              </a:lnSpc>
            </a:pPr>
            <a:r>
              <a:rPr lang="en-US" altLang="zh-TW" sz="3600" spc="198" dirty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5</a:t>
            </a:r>
            <a:r>
              <a:rPr 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.</a:t>
            </a:r>
            <a:r>
              <a:rPr lang="zh-TW" alt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學生獎勵</a:t>
            </a:r>
            <a:r>
              <a:rPr 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 </a:t>
            </a:r>
            <a:endParaRPr lang="en-US" sz="3600" spc="198" dirty="0">
              <a:solidFill>
                <a:srgbClr val="0070C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13" name="AutoShape 16"/>
          <p:cNvSpPr/>
          <p:nvPr/>
        </p:nvSpPr>
        <p:spPr>
          <a:xfrm>
            <a:off x="6146602" y="1324809"/>
            <a:ext cx="432816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14" name="TextBox 13"/>
          <p:cNvSpPr txBox="1"/>
          <p:nvPr/>
        </p:nvSpPr>
        <p:spPr>
          <a:xfrm>
            <a:off x="1033907" y="1573010"/>
            <a:ext cx="10523355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59" lvl="1" indent="-287880">
              <a:lnSpc>
                <a:spcPts val="3733"/>
              </a:lnSpc>
              <a:buFont typeface="Arial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文山師長對學生有良好表現，例：熱心服務、有禮貌、友愛同學、拾金不昧、通報緊急事項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等可給予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好兒童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獎勵，於期末兌換獎品。</a:t>
            </a:r>
            <a:endParaRPr 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70" y="2707644"/>
            <a:ext cx="4863730" cy="39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3882590" y="0"/>
            <a:ext cx="44268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4000" dirty="0"/>
              <a:t>訓育</a:t>
            </a:r>
            <a:r>
              <a:rPr lang="zh-TW" sz="4000" dirty="0" smtClean="0"/>
              <a:t>組</a:t>
            </a:r>
            <a:endParaRPr sz="4000" dirty="0"/>
          </a:p>
        </p:txBody>
      </p:sp>
      <p:sp>
        <p:nvSpPr>
          <p:cNvPr id="166" name="Google Shape;166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5" y="4015508"/>
            <a:ext cx="4027412" cy="263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77" y="4097461"/>
            <a:ext cx="3660467" cy="247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78" y="1699316"/>
            <a:ext cx="3660466" cy="247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/>
          <a:stretch/>
        </p:blipFill>
        <p:spPr>
          <a:xfrm>
            <a:off x="4498376" y="4600876"/>
            <a:ext cx="3368842" cy="197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/>
          <a:stretch/>
        </p:blipFill>
        <p:spPr>
          <a:xfrm>
            <a:off x="284705" y="818146"/>
            <a:ext cx="2239030" cy="319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5" name="Google Shape;165;p7"/>
          <p:cNvSpPr txBox="1">
            <a:spLocks noGrp="1"/>
          </p:cNvSpPr>
          <p:nvPr>
            <p:ph idx="1"/>
          </p:nvPr>
        </p:nvSpPr>
        <p:spPr>
          <a:xfrm>
            <a:off x="2523735" y="1027329"/>
            <a:ext cx="7279284" cy="371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  <a:buNone/>
            </a:pPr>
            <a:r>
              <a:rPr lang="zh-TW" b="1" dirty="0" smtClean="0">
                <a:solidFill>
                  <a:schemeClr val="tx1"/>
                </a:solidFill>
              </a:rPr>
              <a:t>學生團隊</a:t>
            </a:r>
            <a:r>
              <a:rPr lang="zh-TW" altLang="en-US" dirty="0">
                <a:solidFill>
                  <a:schemeClr val="tx1"/>
                </a:solidFill>
              </a:rPr>
              <a:t>：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zh-TW" dirty="0" smtClean="0">
                <a:solidFill>
                  <a:schemeClr val="tx1"/>
                </a:solidFill>
              </a:rPr>
              <a:t>1</a:t>
            </a:r>
            <a:r>
              <a:rPr lang="zh-TW" dirty="0">
                <a:solidFill>
                  <a:schemeClr val="tx1"/>
                </a:solidFill>
              </a:rPr>
              <a:t>、直笛</a:t>
            </a:r>
            <a:r>
              <a:rPr lang="zh-TW" dirty="0" smtClean="0">
                <a:solidFill>
                  <a:schemeClr val="tx1"/>
                </a:solidFill>
              </a:rPr>
              <a:t>團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每年</a:t>
            </a:r>
            <a:r>
              <a:rPr lang="en-US" altLang="zh-TW" dirty="0" smtClean="0">
                <a:solidFill>
                  <a:schemeClr val="tx1"/>
                </a:solidFill>
              </a:rPr>
              <a:t>5</a:t>
            </a:r>
            <a:r>
              <a:rPr lang="zh-TW" altLang="en-US" dirty="0" smtClean="0">
                <a:solidFill>
                  <a:schemeClr val="tx1"/>
                </a:solidFill>
              </a:rPr>
              <a:t>月舉辦童笛箏鳴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r>
              <a:rPr lang="zh-TW" dirty="0" smtClean="0">
                <a:solidFill>
                  <a:schemeClr val="tx1"/>
                </a:solidFill>
              </a:rPr>
              <a:t>                      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zh-TW" dirty="0" smtClean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</a:t>
            </a:r>
            <a:r>
              <a:rPr lang="zh-TW" dirty="0" smtClean="0">
                <a:solidFill>
                  <a:schemeClr val="tx1"/>
                </a:solidFill>
              </a:rPr>
              <a:t>2</a:t>
            </a:r>
            <a:r>
              <a:rPr lang="zh-TW" dirty="0">
                <a:solidFill>
                  <a:schemeClr val="tx1"/>
                </a:solidFill>
              </a:rPr>
              <a:t>、古箏</a:t>
            </a:r>
            <a:r>
              <a:rPr lang="zh-TW" dirty="0" smtClean="0">
                <a:solidFill>
                  <a:schemeClr val="tx1"/>
                </a:solidFill>
              </a:rPr>
              <a:t>團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</a:t>
            </a:r>
            <a:r>
              <a:rPr lang="en-US" altLang="zh-TW" dirty="0" smtClean="0"/>
              <a:t>3</a:t>
            </a:r>
            <a:r>
              <a:rPr lang="zh-TW" altLang="en-US" dirty="0" smtClean="0"/>
              <a:t>、合唱團</a:t>
            </a:r>
            <a:endParaRPr lang="en-US" altLang="zh-TW" dirty="0"/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</a:rPr>
              <a:t>                      </a:t>
            </a:r>
            <a:r>
              <a:rPr lang="en-US" altLang="zh-TW" dirty="0" smtClean="0">
                <a:solidFill>
                  <a:schemeClr val="tx1"/>
                </a:solidFill>
              </a:rPr>
              <a:t>4</a:t>
            </a:r>
            <a:r>
              <a:rPr lang="zh-TW" dirty="0" smtClean="0">
                <a:solidFill>
                  <a:schemeClr val="tx1"/>
                </a:solidFill>
              </a:rPr>
              <a:t>、</a:t>
            </a:r>
            <a:r>
              <a:rPr lang="zh-TW" altLang="en-US" dirty="0">
                <a:solidFill>
                  <a:schemeClr val="tx1"/>
                </a:solidFill>
              </a:rPr>
              <a:t>小</a:t>
            </a:r>
            <a:r>
              <a:rPr lang="zh-TW" altLang="en-US" dirty="0" smtClean="0">
                <a:solidFill>
                  <a:schemeClr val="tx1"/>
                </a:solidFill>
              </a:rPr>
              <a:t>主播</a:t>
            </a:r>
            <a:endParaRPr lang="en-US" altLang="zh-TW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2000"/>
              <a:buNone/>
            </a:pPr>
            <a:r>
              <a:rPr lang="zh-TW" altLang="en-US" dirty="0" smtClean="0">
                <a:solidFill>
                  <a:schemeClr val="tx1"/>
                </a:solidFill>
              </a:rPr>
              <a:t>                       </a:t>
            </a:r>
            <a:r>
              <a:rPr lang="en-US" altLang="zh-TW" dirty="0"/>
              <a:t>5</a:t>
            </a:r>
            <a:r>
              <a:rPr lang="zh-TW" dirty="0" smtClean="0">
                <a:solidFill>
                  <a:schemeClr val="tx1"/>
                </a:solidFill>
              </a:rPr>
              <a:t>、自治</a:t>
            </a:r>
            <a:r>
              <a:rPr lang="zh-TW" dirty="0">
                <a:solidFill>
                  <a:schemeClr val="tx1"/>
                </a:solidFill>
              </a:rPr>
              <a:t>市團隊</a:t>
            </a:r>
            <a:endParaRPr dirty="0">
              <a:solidFill>
                <a:schemeClr val="tx1"/>
              </a:solidFill>
            </a:endParaRPr>
          </a:p>
          <a:p>
            <a:pPr marL="0" indent="0">
              <a:buSzPts val="2000"/>
              <a:buNone/>
            </a:pPr>
            <a:r>
              <a:rPr lang="zh-TW" b="1" dirty="0" smtClean="0">
                <a:solidFill>
                  <a:schemeClr val="tx1"/>
                </a:solidFill>
              </a:rPr>
              <a:t>補 </a:t>
            </a:r>
            <a:r>
              <a:rPr lang="zh-TW" altLang="en-US" b="1" dirty="0" smtClean="0">
                <a:solidFill>
                  <a:schemeClr val="tx1"/>
                </a:solidFill>
              </a:rPr>
              <a:t>        </a:t>
            </a:r>
            <a:r>
              <a:rPr lang="zh-TW" b="1" dirty="0" smtClean="0">
                <a:solidFill>
                  <a:schemeClr val="tx1"/>
                </a:solidFill>
              </a:rPr>
              <a:t>助 </a:t>
            </a:r>
            <a:r>
              <a:rPr lang="zh-TW" altLang="en-US" dirty="0"/>
              <a:t>：</a:t>
            </a:r>
            <a:r>
              <a:rPr lang="zh-TW" dirty="0" smtClean="0">
                <a:solidFill>
                  <a:schemeClr val="tx1"/>
                </a:solidFill>
              </a:rPr>
              <a:t>1</a:t>
            </a:r>
            <a:r>
              <a:rPr lang="zh-TW" dirty="0">
                <a:solidFill>
                  <a:schemeClr val="tx1"/>
                </a:solidFill>
              </a:rPr>
              <a:t>、仁愛</a:t>
            </a:r>
            <a:r>
              <a:rPr lang="zh-TW" dirty="0" smtClean="0">
                <a:solidFill>
                  <a:schemeClr val="tx1"/>
                </a:solidFill>
              </a:rPr>
              <a:t>基金</a:t>
            </a:r>
            <a:endParaRPr lang="en-US" altLang="zh-TW" dirty="0"/>
          </a:p>
          <a:p>
            <a:pPr marL="0" indent="0">
              <a:buSzPts val="2000"/>
              <a:buNone/>
            </a:pP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</a:rPr>
              <a:t>                      </a:t>
            </a:r>
            <a:r>
              <a:rPr lang="zh-TW" dirty="0" smtClean="0">
                <a:solidFill>
                  <a:schemeClr val="tx1"/>
                </a:solidFill>
              </a:rPr>
              <a:t>2</a:t>
            </a:r>
            <a:r>
              <a:rPr lang="zh-TW" dirty="0">
                <a:solidFill>
                  <a:schemeClr val="tx1"/>
                </a:solidFill>
              </a:rPr>
              <a:t>、教育儲蓄專</a:t>
            </a:r>
            <a:r>
              <a:rPr lang="zh-TW" dirty="0" smtClean="0">
                <a:solidFill>
                  <a:schemeClr val="tx1"/>
                </a:solidFill>
              </a:rPr>
              <a:t>戶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636"/>
            <a:ext cx="10515600" cy="1165294"/>
          </a:xfrm>
        </p:spPr>
        <p:txBody>
          <a:bodyPr>
            <a:normAutofit/>
          </a:bodyPr>
          <a:lstStyle/>
          <a:p>
            <a:pPr algn="ctr"/>
            <a:r>
              <a:rPr lang="zh-TW" altLang="zh-TW" sz="4000" dirty="0"/>
              <a:t>訓育</a:t>
            </a:r>
            <a:r>
              <a:rPr lang="zh-TW" altLang="zh-TW" sz="4000" dirty="0" smtClean="0"/>
              <a:t>組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14</a:t>
            </a:fld>
            <a:endParaRPr lang="zh-TW" altLang="en-US"/>
          </a:p>
        </p:txBody>
      </p:sp>
      <p:pic>
        <p:nvPicPr>
          <p:cNvPr id="1026" name="Picture 2" descr="https://www.ecpat.org.tw/userfiles/image/2%E5%B1%95%E7%BF%85%E5%B7%A5%E4%BD%9C/%E5%85%92%E7%AB%A5%E4%BA%BA%E6%AC%8A%E6%8E%A8%E5%BB%A3%E8%88%87%E5%80%A1%E8%AD%B0/%E5%B1%95%E7%BF%85%E5%B7%A5%E4%BD%9C%EF%BC%8DCRC%E5%9B%9B%E5%A4%A7%E5%8E%9F%E5%89%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1"/>
          <a:stretch/>
        </p:blipFill>
        <p:spPr bwMode="auto">
          <a:xfrm>
            <a:off x="838200" y="885298"/>
            <a:ext cx="4720460" cy="31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15054" y="4648863"/>
            <a:ext cx="3128822" cy="1761890"/>
            <a:chOff x="215054" y="4648863"/>
            <a:chExt cx="3128822" cy="176189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2910A80-EBB1-4243-B352-C501D1F91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2406" y="4648863"/>
              <a:ext cx="1511470" cy="1761890"/>
            </a:xfrm>
            <a:prstGeom prst="rect">
              <a:avLst/>
            </a:prstGeom>
          </p:spPr>
        </p:pic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87718D3A-BE00-40BC-80CF-0DD1072BD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2086" t="2639" r="2086" b="5398"/>
            <a:stretch/>
          </p:blipFill>
          <p:spPr>
            <a:xfrm>
              <a:off x="215054" y="4648863"/>
              <a:ext cx="1617352" cy="1761890"/>
            </a:xfrm>
            <a:prstGeom prst="rect">
              <a:avLst/>
            </a:prstGeom>
          </p:spPr>
        </p:pic>
      </p:grpSp>
      <p:pic>
        <p:nvPicPr>
          <p:cNvPr id="9" name="Picture 2" descr="https://www.ecpat.org.tw/userfiles/image/2%E5%B1%95%E7%BF%85%E5%B7%A5%E4%BD%9C/%E5%85%92%E7%AB%A5%E4%BA%BA%E6%AC%8A%E6%8E%A8%E5%BB%A3%E8%88%87%E5%80%A1%E8%AD%B0/%E5%B1%95%E7%BF%85%E5%B7%A5%E4%BD%9C%EF%BC%8DCRC%E5%9B%9B%E5%A4%A7%E5%8E%9F%E5%89%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5"/>
          <a:stretch/>
        </p:blipFill>
        <p:spPr bwMode="auto">
          <a:xfrm>
            <a:off x="4021675" y="3995202"/>
            <a:ext cx="4148650" cy="275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44" y="885298"/>
            <a:ext cx="4875656" cy="31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764"/>
            <a:ext cx="12191999" cy="23075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31" y="117794"/>
            <a:ext cx="1822092" cy="2087086"/>
          </a:xfrm>
          <a:prstGeom prst="rect">
            <a:avLst/>
          </a:prstGeom>
        </p:spPr>
      </p:pic>
      <p:sp>
        <p:nvSpPr>
          <p:cNvPr id="4" name="Google Shape;222;p13"/>
          <p:cNvSpPr txBox="1">
            <a:spLocks/>
          </p:cNvSpPr>
          <p:nvPr/>
        </p:nvSpPr>
        <p:spPr>
          <a:xfrm>
            <a:off x="92510" y="1577316"/>
            <a:ext cx="3333509" cy="101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FFFFFF"/>
              </a:buClr>
              <a:buSzPts val="3600"/>
              <a:buFont typeface="Corbel"/>
              <a:buNone/>
            </a:pPr>
            <a:r>
              <a:rPr lang="zh-TW" altLang="en-US" sz="4000" dirty="0" smtClean="0">
                <a:solidFill>
                  <a:schemeClr val="bg1"/>
                </a:solidFill>
              </a:rPr>
              <a:t>體育組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5" name="Google Shape;223;p13"/>
          <p:cNvSpPr txBox="1">
            <a:spLocks/>
          </p:cNvSpPr>
          <p:nvPr/>
        </p:nvSpPr>
        <p:spPr>
          <a:xfrm>
            <a:off x="2132553" y="1040395"/>
            <a:ext cx="9846192" cy="547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Cambria"/>
                <a:ea typeface="Cambria"/>
                <a:sym typeface="Cambria"/>
              </a:rPr>
              <a:t>1.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體育團隊管理聯繫、比賽協助：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躲避球隊、足球隊、羽球隊</a:t>
            </a:r>
            <a:endParaRPr lang="zh-TW" altLang="en-US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運動會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：活動規劃、工作溝通與分配、</a:t>
            </a:r>
            <a:endParaRPr lang="zh-TW" altLang="en-US" sz="2800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Ebrima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3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.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社團活動：本期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10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月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~12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月開課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民族舞蹈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9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月開課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)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。</a:t>
            </a: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Corbe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4.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體育活動推行：</a:t>
            </a: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Corbe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(1)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每週四第二大節進行健身操活動。</a:t>
            </a: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Corbe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(2)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文山跳繩王。</a:t>
            </a: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Corbe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(3)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班際體育競賽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下學期辦理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(4)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體育事項轉知、推廣、規劃。</a:t>
            </a: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Corbe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(5)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體育用品管理、採購、清點。</a:t>
            </a: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Corbe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(6)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體育場館管理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(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禮堂、體操教室、桌球室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orbel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2000"/>
            </a:pP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Corbel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724727" y="332509"/>
            <a:ext cx="516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體育組</a:t>
            </a:r>
            <a:endParaRPr lang="zh-TW" altLang="en-US" sz="40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8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775"/>
            <a:ext cx="12192000" cy="6858000"/>
          </a:xfrm>
          <a:prstGeom prst="rect">
            <a:avLst/>
          </a:prstGeom>
        </p:spPr>
      </p:pic>
      <p:sp>
        <p:nvSpPr>
          <p:cNvPr id="175" name="Google Shape;175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衛生</a:t>
            </a:r>
            <a:r>
              <a:rPr lang="zh-TW" dirty="0" smtClean="0"/>
              <a:t>組</a:t>
            </a:r>
            <a:endParaRPr dirty="0"/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3118105" y="575507"/>
            <a:ext cx="5046182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400" b="1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*</a:t>
            </a:r>
            <a:r>
              <a:rPr lang="zh-TW" sz="2400" b="1" i="0" u="none" strike="noStrike" cap="none" dirty="0">
                <a:solidFill>
                  <a:schemeClr val="dk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校園防疫宣導</a:t>
            </a:r>
            <a:r>
              <a:rPr lang="zh-TW" sz="2400" b="1" i="0" u="none" strike="noStrike" cap="none" dirty="0" smtClean="0">
                <a:solidFill>
                  <a:schemeClr val="dk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工作</a:t>
            </a:r>
            <a:endParaRPr sz="2400" b="0" i="0" u="none" strike="noStrike" cap="none" dirty="0">
              <a:solidFill>
                <a:srgbClr val="000000"/>
              </a:solidFill>
              <a:ea typeface="文鼎新藝體" panose="02010609010101010101" pitchFamily="49" charset="-120"/>
              <a:sym typeface="Arial"/>
            </a:endParaRPr>
          </a:p>
          <a:p>
            <a:pPr marL="360000" marR="0" lvl="0" indent="-360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1.</a:t>
            </a:r>
            <a:r>
              <a:rPr lang="zh-TW" sz="2400" b="1" i="0" u="sng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auKai"/>
                <a:ea typeface="BiauKai"/>
                <a:cs typeface="BiauKai"/>
                <a:sym typeface="BiauKai"/>
              </a:rPr>
              <a:t>登革熱防治宣導</a:t>
            </a: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、預防腸病毒宣導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、預防熱傷害</a:t>
            </a: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等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櫥窗海報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宣導，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及定期校園監測</a:t>
            </a: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，協助班級消毒工作。</a:t>
            </a:r>
            <a:endParaRPr sz="2400" b="0" i="0" u="none" strike="noStrike" cap="none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2.</a:t>
            </a: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因應新冠肺炎各項防疫工作規劃</a:t>
            </a:r>
            <a:r>
              <a:rPr lang="zh-TW" sz="24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、</a:t>
            </a:r>
            <a:r>
              <a:rPr lang="zh-TW" altLang="en-US" sz="24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endParaRPr lang="en-US" altLang="zh-TW" sz="24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24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  </a:t>
            </a:r>
            <a:r>
              <a:rPr lang="zh-TW" sz="24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執行</a:t>
            </a: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、調查、填報。</a:t>
            </a:r>
            <a:endParaRPr sz="24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47675" marR="0" lvl="0" indent="-4476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3.每月定期監測校園是否有紅火蟻蟻丘並施灑藥物，及是否有孳生登革熱的情境並立即清除。</a:t>
            </a:r>
            <a:endParaRPr sz="2400" b="0" i="0" u="none" strike="noStrike" cap="none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47675" marR="0" lvl="0" indent="-2676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4.各式對人體有害物種，如：荔枝椿象、蚊、黑棘蟻等宣導、清除、監測。</a:t>
            </a:r>
            <a:endParaRPr sz="24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>
            <a:spLocks noGrp="1"/>
          </p:cNvSpPr>
          <p:nvPr>
            <p:ph type="title"/>
          </p:nvPr>
        </p:nvSpPr>
        <p:spPr>
          <a:xfrm>
            <a:off x="252920" y="0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altLang="en-US" dirty="0" smtClean="0">
                <a:solidFill>
                  <a:schemeClr val="tx1"/>
                </a:solidFill>
              </a:rPr>
              <a:t>疫情防治工作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5" name="Google Shape;215;p12"/>
          <p:cNvSpPr txBox="1">
            <a:spLocks noGrp="1"/>
          </p:cNvSpPr>
          <p:nvPr>
            <p:ph idx="1"/>
          </p:nvPr>
        </p:nvSpPr>
        <p:spPr>
          <a:xfrm>
            <a:off x="3453321" y="460787"/>
            <a:ext cx="7967633" cy="414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600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疫</a:t>
            </a:r>
            <a:r>
              <a:rPr lang="zh-TW" sz="2600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情防治</a:t>
            </a:r>
            <a:r>
              <a:rPr lang="zh-TW" sz="2600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工作</a:t>
            </a:r>
            <a:r>
              <a:rPr lang="en-US" altLang="zh-TW" dirty="0" smtClean="0"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—</a:t>
            </a:r>
          </a:p>
          <a:p>
            <a:pPr marL="342900">
              <a:buSzPts val="2000"/>
            </a:pPr>
            <a:r>
              <a:rPr lang="zh-TW" altLang="en-US" sz="2200" b="1" dirty="0">
                <a:latin typeface="+mj-ea"/>
                <a:ea typeface="+mj-ea"/>
                <a:cs typeface="BiauKai"/>
                <a:sym typeface="BiauKai"/>
              </a:rPr>
              <a:t>備</a:t>
            </a:r>
            <a:r>
              <a:rPr lang="zh-TW" altLang="en-US" sz="2200" b="1" dirty="0" smtClean="0">
                <a:latin typeface="+mj-ea"/>
                <a:ea typeface="+mj-ea"/>
                <a:cs typeface="BiauKai"/>
                <a:sym typeface="BiauKai"/>
              </a:rPr>
              <a:t>妥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各班備用防疫物資。</a:t>
            </a:r>
            <a:endParaRPr lang="en-US" altLang="zh-TW" sz="2200" b="1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342900">
              <a:buSzPts val="2000"/>
            </a:pP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教室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.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公共區域環境</a:t>
            </a:r>
            <a:r>
              <a:rPr lang="zh-TW" altLang="en-US" sz="2200" b="1" dirty="0" smtClean="0">
                <a:latin typeface="+mj-ea"/>
                <a:ea typeface="+mj-ea"/>
                <a:cs typeface="BiauKai"/>
                <a:sym typeface="BiauKai"/>
              </a:rPr>
              <a:t>定期泡製漂白水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消毒。</a:t>
            </a:r>
            <a:endParaRPr lang="en-US" altLang="zh-TW" sz="2200" b="1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342900">
              <a:buSzPts val="2000"/>
            </a:pPr>
            <a:r>
              <a:rPr lang="zh-TW" altLang="en-US" sz="2400" b="1" dirty="0" smtClean="0">
                <a:solidFill>
                  <a:schemeClr val="tx1"/>
                </a:solidFill>
              </a:rPr>
              <a:t>加強宣導並落實</a:t>
            </a:r>
            <a:r>
              <a:rPr lang="zh-TW" altLang="en-US" sz="2400" b="1" dirty="0">
                <a:solidFill>
                  <a:schemeClr val="tx1"/>
                </a:solidFill>
              </a:rPr>
              <a:t>個人衛生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習慣 、勤洗手</a:t>
            </a:r>
            <a:r>
              <a:rPr lang="zh-TW" altLang="en-US" sz="2400" b="1" dirty="0"/>
              <a:t>。</a:t>
            </a:r>
            <a:endParaRPr lang="en-US" altLang="zh-TW" sz="2400" b="1" dirty="0"/>
          </a:p>
          <a:p>
            <a:pPr marL="342900">
              <a:buSzPts val="2000"/>
            </a:pPr>
            <a:r>
              <a:rPr lang="zh-TW" altLang="en-US" sz="2400" b="1" dirty="0"/>
              <a:t>加強衛教</a:t>
            </a:r>
            <a:r>
              <a:rPr lang="zh-TW" altLang="en-US" sz="2400" b="1" dirty="0" smtClean="0"/>
              <a:t>宣導請學生遵守</a:t>
            </a:r>
            <a:r>
              <a:rPr lang="zh-TW" altLang="en-US" sz="2400" b="1" dirty="0"/>
              <a:t>「生病不上學</a:t>
            </a:r>
            <a:r>
              <a:rPr lang="zh-TW" altLang="en-US" sz="2400" b="1" dirty="0" smtClean="0"/>
              <a:t>」。</a:t>
            </a:r>
            <a:endParaRPr lang="en-US" altLang="zh-TW" b="1" dirty="0" smtClean="0">
              <a:solidFill>
                <a:srgbClr val="0070C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>
              <a:buSzPts val="2000"/>
              <a:buNone/>
            </a:pPr>
            <a:endParaRPr lang="en-US" altLang="zh-TW" dirty="0" smtClean="0">
              <a:solidFill>
                <a:srgbClr val="0070C0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216" name="Google Shape;216;p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876800"/>
            <a:ext cx="12200927" cy="198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827684" y="1202214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4000" dirty="0"/>
              <a:t>衛生</a:t>
            </a:r>
            <a:r>
              <a:rPr lang="zh-TW" sz="4000" dirty="0" smtClean="0"/>
              <a:t>組</a:t>
            </a:r>
            <a:endParaRPr sz="4000"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idx="1"/>
          </p:nvPr>
        </p:nvSpPr>
        <p:spPr>
          <a:xfrm>
            <a:off x="3249662" y="1765403"/>
            <a:ext cx="8915400" cy="526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200" b="1" dirty="0">
                <a:ea typeface="文鼎新藝體" panose="02010609010101010101" pitchFamily="49" charset="-120"/>
              </a:rPr>
              <a:t> </a:t>
            </a:r>
            <a:r>
              <a:rPr lang="zh-TW" altLang="en-US" sz="3200" b="1" dirty="0" smtClean="0">
                <a:ea typeface="文鼎新藝體" panose="02010609010101010101" pitchFamily="49" charset="-120"/>
              </a:rPr>
              <a:t>  </a:t>
            </a:r>
            <a:r>
              <a:rPr lang="zh-TW" sz="3200" b="1" dirty="0" smtClean="0">
                <a:ea typeface="文鼎新藝體" panose="02010609010101010101" pitchFamily="49" charset="-120"/>
              </a:rPr>
              <a:t>健康</a:t>
            </a:r>
            <a:r>
              <a:rPr lang="zh-TW" sz="3200" b="1" dirty="0">
                <a:ea typeface="文鼎新藝體" panose="02010609010101010101" pitchFamily="49" charset="-120"/>
              </a:rPr>
              <a:t>促進推行</a:t>
            </a:r>
            <a:r>
              <a:rPr lang="zh-TW" sz="3200" b="1" dirty="0" smtClean="0">
                <a:ea typeface="文鼎新藝體" panose="02010609010101010101" pitchFamily="49" charset="-120"/>
              </a:rPr>
              <a:t>工作</a:t>
            </a:r>
            <a:r>
              <a:rPr lang="zh-TW" altLang="en-US" sz="3200" b="1" dirty="0" smtClean="0"/>
              <a:t> </a:t>
            </a:r>
            <a:endParaRPr lang="en-US" altLang="zh-TW" sz="3200" b="1" dirty="0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200" b="1" dirty="0"/>
              <a:t> </a:t>
            </a:r>
            <a:r>
              <a:rPr lang="zh-TW" altLang="en-US" sz="3200" b="1" dirty="0" smtClean="0"/>
              <a:t>   </a:t>
            </a:r>
            <a:endParaRPr lang="en-US" altLang="zh-TW" sz="3200" b="1" dirty="0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altLang="zh-TW" sz="3200" dirty="0" smtClean="0"/>
              <a:t>     </a:t>
            </a:r>
            <a:r>
              <a:rPr lang="zh-TW" sz="3200" dirty="0" smtClean="0"/>
              <a:t>1</a:t>
            </a:r>
            <a:r>
              <a:rPr lang="zh-TW" sz="3200" dirty="0"/>
              <a:t>.</a:t>
            </a:r>
            <a:r>
              <a:rPr lang="zh-TW" sz="3200" dirty="0">
                <a:solidFill>
                  <a:srgbClr val="002060"/>
                </a:solidFill>
                <a:ea typeface="文鼎新藝體" panose="02010609010101010101" pitchFamily="49" charset="-120"/>
              </a:rPr>
              <a:t>視力保健</a:t>
            </a:r>
            <a:r>
              <a:rPr lang="zh-TW" sz="3200" dirty="0" smtClean="0"/>
              <a:t>-</a:t>
            </a:r>
            <a:endParaRPr lang="en-US" altLang="zh-TW" sz="3200" dirty="0" smtClean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       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(1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)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下課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淨空率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</a:rPr>
              <a:t>。</a:t>
            </a:r>
            <a:endParaRPr sz="3200" dirty="0">
              <a:solidFill>
                <a:srgbClr val="FF0066"/>
              </a:solidFill>
              <a:latin typeface="+mn-ea"/>
              <a:ea typeface="+mn-ea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 smtClean="0">
                <a:solidFill>
                  <a:srgbClr val="FF0066"/>
                </a:solidFill>
                <a:latin typeface="+mn-ea"/>
                <a:ea typeface="+mn-ea"/>
                <a:cs typeface="Times New Roman"/>
                <a:sym typeface="Times New Roman"/>
              </a:rPr>
              <a:t>       </a:t>
            </a:r>
            <a:r>
              <a:rPr lang="zh-TW" sz="3200" dirty="0">
                <a:solidFill>
                  <a:srgbClr val="0033CC"/>
                </a:solidFill>
                <a:latin typeface="+mn-ea"/>
                <a:ea typeface="+mn-ea"/>
                <a:cs typeface="Times New Roman"/>
                <a:sym typeface="Times New Roman"/>
              </a:rPr>
              <a:t>(2</a:t>
            </a:r>
            <a:r>
              <a:rPr lang="zh-TW" sz="3200" dirty="0" smtClean="0">
                <a:solidFill>
                  <a:srgbClr val="0033CC"/>
                </a:solidFill>
                <a:latin typeface="+mn-ea"/>
                <a:ea typeface="+mn-ea"/>
                <a:cs typeface="Times New Roman"/>
                <a:sym typeface="Times New Roman"/>
              </a:rPr>
              <a:t>)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每天戶外活動</a:t>
            </a:r>
            <a:r>
              <a:rPr lang="en-US" alt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(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含戶外授課</a:t>
            </a:r>
            <a:r>
              <a:rPr lang="en-US" alt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)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累計</a:t>
            </a:r>
            <a:r>
              <a:rPr lang="en-US" altLang="zh-TW" sz="3200" dirty="0" smtClean="0">
                <a:solidFill>
                  <a:schemeClr val="accent6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2</a:t>
            </a:r>
            <a:r>
              <a:rPr lang="zh-TW" altLang="en-US" sz="3200" dirty="0" smtClean="0">
                <a:solidFill>
                  <a:schemeClr val="accent6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小時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。</a:t>
            </a:r>
            <a:endParaRPr sz="3200" dirty="0">
              <a:latin typeface="+mn-ea"/>
              <a:ea typeface="+mn-ea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       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(3)遵守</a:t>
            </a:r>
            <a:r>
              <a:rPr lang="zh-TW" sz="3200" dirty="0">
                <a:solidFill>
                  <a:srgbClr val="FF0000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3010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原則(近距離用眼30分鐘應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休</a:t>
            </a:r>
            <a:endParaRPr lang="en-US" altLang="zh-TW" sz="3200" dirty="0" smtClean="0">
              <a:solidFill>
                <a:srgbClr val="0000CC"/>
              </a:solidFill>
              <a:latin typeface="+mn-ea"/>
              <a:ea typeface="+mn-ea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           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息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10分鐘)。</a:t>
            </a:r>
            <a:endParaRPr sz="3200" dirty="0">
              <a:solidFill>
                <a:srgbClr val="0000CC"/>
              </a:solidFill>
              <a:latin typeface="+mn-ea"/>
              <a:ea typeface="+mn-ea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/>
              <a:t>       </a:t>
            </a:r>
            <a:endParaRPr sz="3200" b="1" dirty="0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360" y="-37518"/>
            <a:ext cx="5882640" cy="6895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774126" y="1176520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4000" dirty="0"/>
              <a:t>衛生</a:t>
            </a:r>
            <a:r>
              <a:rPr lang="zh-TW" sz="4000" dirty="0" smtClean="0"/>
              <a:t>組</a:t>
            </a:r>
            <a:endParaRPr sz="4000"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idx="1"/>
          </p:nvPr>
        </p:nvSpPr>
        <p:spPr>
          <a:xfrm>
            <a:off x="3721608" y="1123837"/>
            <a:ext cx="7580376" cy="47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3200" b="1" dirty="0" smtClean="0">
                <a:ea typeface="文鼎新藝體" panose="02010609010101010101" pitchFamily="49" charset="-120"/>
              </a:rPr>
              <a:t>健康</a:t>
            </a:r>
            <a:r>
              <a:rPr lang="zh-TW" sz="3200" b="1" dirty="0">
                <a:ea typeface="文鼎新藝體" panose="02010609010101010101" pitchFamily="49" charset="-120"/>
              </a:rPr>
              <a:t>促進推行</a:t>
            </a:r>
            <a:r>
              <a:rPr lang="zh-TW" sz="3200" b="1" dirty="0" smtClean="0">
                <a:ea typeface="文鼎新藝體" panose="02010609010101010101" pitchFamily="49" charset="-120"/>
              </a:rPr>
              <a:t>工作</a:t>
            </a:r>
            <a:r>
              <a:rPr lang="zh-TW" altLang="en-US" sz="3200" b="1" dirty="0" smtClean="0">
                <a:ea typeface="文鼎新藝體" panose="02010609010101010101" pitchFamily="49" charset="-120"/>
              </a:rPr>
              <a:t>   </a:t>
            </a:r>
            <a:r>
              <a:rPr lang="en-US" altLang="zh-TW" sz="3200" b="1" dirty="0">
                <a:solidFill>
                  <a:schemeClr val="dk1"/>
                </a:solidFill>
                <a:ea typeface="文鼎新藝體" panose="02010609010101010101" pitchFamily="49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ea typeface="文鼎新藝體" panose="02010609010101010101" pitchFamily="49" charset="-120"/>
              </a:rPr>
              <a:t>與護理師合作</a:t>
            </a:r>
            <a:r>
              <a:rPr lang="en-US" altLang="zh-TW" sz="3200" b="1" dirty="0" smtClean="0">
                <a:solidFill>
                  <a:schemeClr val="dk1"/>
                </a:solidFill>
                <a:ea typeface="文鼎新藝體" panose="02010609010101010101" pitchFamily="49" charset="-120"/>
              </a:rPr>
              <a:t>)</a:t>
            </a:r>
          </a:p>
          <a:p>
            <a:pPr marL="0" lvl="0" indent="0">
              <a:buSzPts val="2000"/>
              <a:buNone/>
            </a:pPr>
            <a:r>
              <a:rPr lang="zh-TW" altLang="zh-TW" sz="2400" dirty="0"/>
              <a:t> </a:t>
            </a:r>
            <a:r>
              <a:rPr lang="en-US" altLang="zh-TW" sz="2400" dirty="0" smtClean="0"/>
              <a:t>2</a:t>
            </a:r>
            <a:r>
              <a:rPr lang="zh-TW" altLang="zh-TW" sz="2400" dirty="0" smtClean="0"/>
              <a:t>.</a:t>
            </a:r>
            <a:r>
              <a:rPr lang="zh-TW" altLang="en-US" sz="2400" dirty="0" smtClean="0">
                <a:solidFill>
                  <a:srgbClr val="002060"/>
                </a:solidFill>
                <a:ea typeface="文鼎新藝體" panose="02010609010101010101" pitchFamily="49" charset="-120"/>
              </a:rPr>
              <a:t>口腔衛生</a:t>
            </a:r>
            <a:r>
              <a:rPr lang="zh-TW" altLang="zh-TW" sz="2400" dirty="0" smtClean="0"/>
              <a:t>-</a:t>
            </a:r>
            <a:endParaRPr lang="en-US" altLang="zh-TW" sz="24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200" b="1" dirty="0" smtClean="0">
                <a:latin typeface="BiauKai"/>
                <a:ea typeface="BiauKai"/>
                <a:cs typeface="BiauKai"/>
                <a:sym typeface="BiauKai"/>
              </a:rPr>
              <a:t>   </a:t>
            </a:r>
            <a:r>
              <a:rPr 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1)推行餐</a:t>
            </a:r>
            <a:r>
              <a:rPr lang="zh-TW" sz="2200" b="1" dirty="0">
                <a:solidFill>
                  <a:srgbClr val="1704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後</a:t>
            </a:r>
            <a:r>
              <a:rPr lang="zh-TW" sz="2200" b="1" dirty="0">
                <a:solidFill>
                  <a:srgbClr val="FF00FF"/>
                </a:solidFill>
                <a:latin typeface="Times New Roman"/>
                <a:ea typeface="文鼎新藝體" panose="02010609010101010101" pitchFamily="49" charset="-120"/>
                <a:cs typeface="Times New Roman"/>
                <a:sym typeface="Times New Roman"/>
              </a:rPr>
              <a:t>潔牙、漱口</a:t>
            </a:r>
            <a:r>
              <a:rPr 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疫情期間鼓勵督導式潔牙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0" lvl="0" indent="0">
              <a:buSzPts val="2000"/>
              <a:buNone/>
            </a:pP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毎週四在校進行</a:t>
            </a:r>
            <a:r>
              <a:rPr lang="zh-TW" altLang="en-US" sz="2200" b="1" dirty="0">
                <a:solidFill>
                  <a:srgbClr val="FF00FF"/>
                </a:solidFill>
                <a:latin typeface="Times New Roman"/>
                <a:ea typeface="文鼎新藝體" panose="02010609010101010101" pitchFamily="49" charset="-120"/>
                <a:cs typeface="Times New Roman"/>
                <a:sym typeface="Times New Roman"/>
              </a:rPr>
              <a:t>含氟漱口水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</a:p>
          <a:p>
            <a:pPr marL="0" lvl="0" indent="0">
              <a:buSzPts val="2000"/>
              <a:buNone/>
            </a:pP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alt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結合健康課程，教導學生</a:t>
            </a:r>
            <a:r>
              <a:rPr lang="zh-TW" altLang="en-US" sz="2200" b="1" dirty="0">
                <a:solidFill>
                  <a:srgbClr val="FF00FF"/>
                </a:solidFill>
                <a:latin typeface="Times New Roman"/>
                <a:ea typeface="文鼎新藝體" panose="02010609010101010101" pitchFamily="49" charset="-120"/>
                <a:cs typeface="Times New Roman"/>
                <a:sym typeface="Times New Roman"/>
              </a:rPr>
              <a:t>使用牙線</a:t>
            </a:r>
            <a:r>
              <a:rPr lang="zh-TW" altLang="en-US" sz="2200" b="1" dirty="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endParaRPr lang="en-US" altLang="zh-TW" sz="2200" b="1" dirty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因應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疫情變化，目前牙醫師公會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推行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‘’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督導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式潔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牙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‘’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，</a:t>
            </a:r>
            <a:endParaRPr lang="en-US" altLang="zh-TW" sz="2200" b="1" dirty="0" smtClean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</a:t>
            </a:r>
            <a:r>
              <a:rPr lang="en-US" alt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://</a:t>
            </a:r>
            <a:r>
              <a:rPr lang="en-US" altLang="zh-TW" sz="22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www.cda.org.tw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/</a:t>
            </a:r>
            <a:r>
              <a:rPr lang="en-US" altLang="zh-TW" sz="22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cda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/</a:t>
            </a:r>
            <a:r>
              <a:rPr lang="en-US" altLang="zh-TW" sz="22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multimedia_detail.jsp?mdid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=53</a:t>
            </a:r>
            <a:endParaRPr lang="en-US" altLang="zh-TW" sz="2200" b="1" dirty="0" smtClean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i="1" dirty="0">
                <a:solidFill>
                  <a:srgbClr val="0000CC"/>
                </a:solidFill>
                <a:latin typeface="+mj-ea"/>
                <a:ea typeface="+mj-ea"/>
                <a:cs typeface="Times New Roman"/>
                <a:sym typeface="Times New Roman"/>
              </a:rPr>
              <a:t> </a:t>
            </a:r>
            <a:r>
              <a:rPr lang="zh-TW" altLang="en-US" sz="2200" b="1" i="1" dirty="0" smtClean="0">
                <a:solidFill>
                  <a:srgbClr val="0000CC"/>
                </a:solidFill>
                <a:latin typeface="+mj-ea"/>
                <a:ea typeface="+mj-ea"/>
                <a:cs typeface="Times New Roman"/>
                <a:sym typeface="Times New Roman"/>
              </a:rPr>
              <a:t>     </a:t>
            </a:r>
            <a:r>
              <a:rPr lang="zh-TW" altLang="en-US" sz="2200" b="1" i="1" dirty="0" smtClean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校園</a:t>
            </a:r>
            <a:r>
              <a:rPr lang="zh-TW" altLang="en-US" sz="2200" b="1" i="1" dirty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內仍鼓勵餐後潔牙，期望學童能維持良好的衛生</a:t>
            </a:r>
            <a:r>
              <a:rPr lang="zh-TW" altLang="en-US" sz="2200" b="1" i="1" dirty="0" smtClean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習</a:t>
            </a:r>
            <a:endParaRPr lang="en-US" altLang="zh-TW" sz="2200" b="1" i="1" dirty="0" smtClean="0">
              <a:solidFill>
                <a:srgbClr val="002060"/>
              </a:solidFill>
              <a:latin typeface="+mj-ea"/>
              <a:ea typeface="+mj-ea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i="1" dirty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 </a:t>
            </a:r>
            <a:r>
              <a:rPr lang="zh-TW" altLang="en-US" sz="2200" b="1" i="1" dirty="0" smtClean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      慣。</a:t>
            </a:r>
            <a:endParaRPr sz="2200" b="1" i="1" dirty="0">
              <a:solidFill>
                <a:srgbClr val="002060"/>
              </a:solidFill>
              <a:latin typeface="+mj-ea"/>
              <a:ea typeface="+mj-ea"/>
              <a:cs typeface="Times New Roman"/>
              <a:sym typeface="Times New Roman"/>
            </a:endParaRPr>
          </a:p>
        </p:txBody>
      </p:sp>
      <p:sp>
        <p:nvSpPr>
          <p:cNvPr id="187" name="Google Shape;187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20079">
            <a:off x="755693" y="-608207"/>
            <a:ext cx="2059399" cy="306530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876800"/>
            <a:ext cx="1220092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876800"/>
            <a:ext cx="12200927" cy="1981200"/>
          </a:xfrm>
          <a:prstGeom prst="rect">
            <a:avLst/>
          </a:prstGeom>
        </p:spPr>
      </p:pic>
      <p:sp>
        <p:nvSpPr>
          <p:cNvPr id="33" name="Google Shape;100;p2"/>
          <p:cNvSpPr txBox="1">
            <a:spLocks/>
          </p:cNvSpPr>
          <p:nvPr/>
        </p:nvSpPr>
        <p:spPr>
          <a:xfrm>
            <a:off x="0" y="864851"/>
            <a:ext cx="3379957" cy="436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FFFFFF"/>
              </a:buClr>
              <a:buSzPts val="3600"/>
              <a:buFont typeface="Corbel"/>
              <a:buNone/>
            </a:pPr>
            <a:r>
              <a:rPr lang="zh-TW" altLang="en-US" sz="5400" dirty="0" smtClean="0">
                <a:ea typeface="文鼎粗隸" panose="02010609010101010101" pitchFamily="49" charset="-120"/>
              </a:rPr>
              <a:t>學務處</a:t>
            </a:r>
            <a:endParaRPr lang="zh-TW" altLang="en-US" sz="5400" dirty="0">
              <a:ea typeface="文鼎粗隸" panose="02010609010101010101" pitchFamily="49" charset="-120"/>
            </a:endParaRPr>
          </a:p>
        </p:txBody>
      </p:sp>
      <p:grpSp>
        <p:nvGrpSpPr>
          <p:cNvPr id="34" name="Google Shape;101;p2"/>
          <p:cNvGrpSpPr/>
          <p:nvPr/>
        </p:nvGrpSpPr>
        <p:grpSpPr>
          <a:xfrm>
            <a:off x="3538752" y="602004"/>
            <a:ext cx="8798961" cy="6442190"/>
            <a:chOff x="2534646" y="-395304"/>
            <a:chExt cx="8638780" cy="8976919"/>
          </a:xfrm>
        </p:grpSpPr>
        <p:grpSp>
          <p:nvGrpSpPr>
            <p:cNvPr id="35" name="Google Shape;102;p2"/>
            <p:cNvGrpSpPr/>
            <p:nvPr/>
          </p:nvGrpSpPr>
          <p:grpSpPr>
            <a:xfrm>
              <a:off x="2534646" y="-395304"/>
              <a:ext cx="8638780" cy="8976919"/>
              <a:chOff x="2168994" y="-31696"/>
              <a:chExt cx="5029271" cy="5162412"/>
            </a:xfrm>
          </p:grpSpPr>
          <p:grpSp>
            <p:nvGrpSpPr>
              <p:cNvPr id="37" name="Google Shape;103;p2"/>
              <p:cNvGrpSpPr/>
              <p:nvPr/>
            </p:nvGrpSpPr>
            <p:grpSpPr>
              <a:xfrm>
                <a:off x="2168994" y="-31696"/>
                <a:ext cx="5029271" cy="5162412"/>
                <a:chOff x="1706714" y="-67256"/>
                <a:chExt cx="5029271" cy="5162412"/>
              </a:xfrm>
            </p:grpSpPr>
            <p:sp>
              <p:nvSpPr>
                <p:cNvPr id="50" name="Google Shape;104;p2"/>
                <p:cNvSpPr/>
                <p:nvPr/>
              </p:nvSpPr>
              <p:spPr>
                <a:xfrm>
                  <a:off x="2223208" y="338576"/>
                  <a:ext cx="4171269" cy="4171269"/>
                </a:xfrm>
                <a:prstGeom prst="pie">
                  <a:avLst>
                    <a:gd name="adj1" fmla="val 16200000"/>
                    <a:gd name="adj2" fmla="val 0"/>
                  </a:avLst>
                </a:prstGeom>
                <a:solidFill>
                  <a:schemeClr val="accent2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105;p2"/>
                <p:cNvSpPr txBox="1"/>
                <p:nvPr/>
              </p:nvSpPr>
              <p:spPr>
                <a:xfrm>
                  <a:off x="4432152" y="1934468"/>
                  <a:ext cx="1816800" cy="365018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spcFirstLastPara="1" wrap="square" lIns="27925" tIns="27925" rIns="27925" bIns="27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200"/>
                    <a:buFont typeface="Arial"/>
                    <a:buNone/>
                  </a:pPr>
                  <a:r>
                    <a:rPr lang="zh-TW" sz="2200" b="0" i="0" u="none" strike="noStrike" cap="none" dirty="0" smtClean="0">
                      <a:solidFill>
                        <a:schemeClr val="bg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人文</a:t>
                  </a:r>
                  <a:r>
                    <a:rPr lang="zh-TW" altLang="en-US" sz="2200" b="0" i="0" u="none" strike="noStrike" cap="none" dirty="0" smtClean="0">
                      <a:solidFill>
                        <a:schemeClr val="bg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涵養</a:t>
                  </a:r>
                  <a:r>
                    <a:rPr lang="zh-TW" sz="2200" b="0" i="0" u="none" strike="noStrike" cap="none" dirty="0" smtClean="0">
                      <a:solidFill>
                        <a:schemeClr val="bg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r>
                    <a:rPr lang="en-US" altLang="zh-TW" sz="2200" b="0" i="0" u="none" strike="noStrike" cap="none" dirty="0" smtClean="0">
                      <a:solidFill>
                        <a:schemeClr val="bg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(</a:t>
                  </a:r>
                  <a:r>
                    <a:rPr lang="zh-TW" sz="2200" b="0" i="0" u="none" strike="noStrike" cap="none" dirty="0" smtClean="0">
                      <a:solidFill>
                        <a:schemeClr val="bg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訓育組</a:t>
                  </a:r>
                  <a:r>
                    <a:rPr lang="en-US" altLang="zh-TW" sz="2200" b="0" i="0" u="none" strike="noStrike" cap="none" dirty="0" smtClean="0">
                      <a:solidFill>
                        <a:schemeClr val="bg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)</a:t>
                  </a:r>
                  <a:endParaRPr sz="2200" b="0" i="0" u="none" strike="noStrike" cap="none" dirty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  <p:sp>
              <p:nvSpPr>
                <p:cNvPr id="52" name="Google Shape;106;p2"/>
                <p:cNvSpPr/>
                <p:nvPr/>
              </p:nvSpPr>
              <p:spPr>
                <a:xfrm>
                  <a:off x="2244661" y="456861"/>
                  <a:ext cx="4171269" cy="4171269"/>
                </a:xfrm>
                <a:prstGeom prst="pie">
                  <a:avLst>
                    <a:gd name="adj1" fmla="val 0"/>
                    <a:gd name="adj2" fmla="val 5400000"/>
                  </a:avLst>
                </a:prstGeom>
                <a:solidFill>
                  <a:srgbClr val="90BB20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08;p2"/>
                <p:cNvSpPr/>
                <p:nvPr/>
              </p:nvSpPr>
              <p:spPr>
                <a:xfrm>
                  <a:off x="2083173" y="449281"/>
                  <a:ext cx="4171269" cy="4171269"/>
                </a:xfrm>
                <a:prstGeom prst="pie">
                  <a:avLst>
                    <a:gd name="adj1" fmla="val 5400000"/>
                    <a:gd name="adj2" fmla="val 10800000"/>
                  </a:avLst>
                </a:prstGeom>
                <a:solidFill>
                  <a:srgbClr val="EE6E05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109;p2"/>
                <p:cNvSpPr txBox="1"/>
                <p:nvPr/>
              </p:nvSpPr>
              <p:spPr>
                <a:xfrm>
                  <a:off x="2201755" y="2650046"/>
                  <a:ext cx="1757700" cy="392600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spcFirstLastPara="1" wrap="square" lIns="26650" tIns="26650" rIns="26650" bIns="26650" anchor="ctr" anchorCtr="0">
                  <a:noAutofit/>
                </a:bodyPr>
                <a:lstStyle/>
                <a:p>
                  <a:pPr lvl="0" algn="ctr">
                    <a:lnSpc>
                      <a:spcPct val="90000"/>
                    </a:lnSpc>
                    <a:spcBef>
                      <a:spcPts val="735"/>
                    </a:spcBef>
                    <a:buSzPts val="2200"/>
                  </a:pP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安全</a:t>
                  </a:r>
                  <a:r>
                    <a:rPr lang="zh-TW" altLang="zh-TW" sz="2200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友善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(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生</a:t>
                  </a:r>
                  <a:r>
                    <a:rPr lang="zh-TW" sz="2200" b="0" i="0" u="none" strike="noStrike" cap="none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教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組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)</a:t>
                  </a:r>
                  <a:endParaRPr sz="22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  <p:sp>
              <p:nvSpPr>
                <p:cNvPr id="55" name="Google Shape;110;p2"/>
                <p:cNvSpPr/>
                <p:nvPr/>
              </p:nvSpPr>
              <p:spPr>
                <a:xfrm>
                  <a:off x="2094316" y="338581"/>
                  <a:ext cx="4171269" cy="4171269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rgbClr val="17B39E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111;p2"/>
                <p:cNvSpPr txBox="1"/>
                <p:nvPr/>
              </p:nvSpPr>
              <p:spPr>
                <a:xfrm>
                  <a:off x="2353275" y="1525034"/>
                  <a:ext cx="1757700" cy="319821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spcFirstLastPara="1" wrap="square" lIns="27925" tIns="27925" rIns="27925" bIns="27925" anchor="ctr" anchorCtr="0">
                  <a:noAutofit/>
                </a:bodyPr>
                <a:lstStyle/>
                <a:p>
                  <a:pPr marL="0" marR="0" lvl="0" indent="0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200"/>
                    <a:buFont typeface="Arial"/>
                    <a:buNone/>
                  </a:pPr>
                  <a:r>
                    <a:rPr lang="zh-TW" altLang="en-US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    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多元</a:t>
                  </a:r>
                  <a:r>
                    <a:rPr lang="zh-TW" sz="2200" b="0" i="0" u="none" strike="noStrike" cap="none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展能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endParaRPr sz="22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  <p:sp>
              <p:nvSpPr>
                <p:cNvPr id="57" name="Google Shape;112;p2"/>
                <p:cNvSpPr/>
                <p:nvPr/>
              </p:nvSpPr>
              <p:spPr>
                <a:xfrm>
                  <a:off x="1964943" y="-67255"/>
                  <a:ext cx="4687756" cy="468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0000" y="4067"/>
                      </a:moveTo>
                      <a:lnTo>
                        <a:pt x="60000" y="4067"/>
                      </a:lnTo>
                      <a:cubicBezTo>
                        <a:pt x="88941" y="4067"/>
                        <a:pt x="113103" y="26145"/>
                        <a:pt x="115706" y="54969"/>
                      </a:cubicBezTo>
                      <a:lnTo>
                        <a:pt x="119760" y="54969"/>
                      </a:lnTo>
                      <a:lnTo>
                        <a:pt x="112882" y="60000"/>
                      </a:lnTo>
                      <a:lnTo>
                        <a:pt x="105523" y="54969"/>
                      </a:lnTo>
                      <a:lnTo>
                        <a:pt x="109576" y="54969"/>
                      </a:lnTo>
                      <a:lnTo>
                        <a:pt x="109576" y="54969"/>
                      </a:lnTo>
                      <a:cubicBezTo>
                        <a:pt x="106994" y="29527"/>
                        <a:pt x="85573" y="10169"/>
                        <a:pt x="60000" y="1016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113;p2"/>
                <p:cNvSpPr/>
                <p:nvPr/>
              </p:nvSpPr>
              <p:spPr>
                <a:xfrm>
                  <a:off x="1964987" y="261374"/>
                  <a:ext cx="4687712" cy="4833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15933" y="60000"/>
                      </a:moveTo>
                      <a:lnTo>
                        <a:pt x="115933" y="60000"/>
                      </a:lnTo>
                      <a:cubicBezTo>
                        <a:pt x="115933" y="88941"/>
                        <a:pt x="93855" y="113103"/>
                        <a:pt x="65031" y="115706"/>
                      </a:cubicBezTo>
                      <a:lnTo>
                        <a:pt x="65031" y="119760"/>
                      </a:lnTo>
                      <a:lnTo>
                        <a:pt x="60000" y="112882"/>
                      </a:lnTo>
                      <a:lnTo>
                        <a:pt x="65031" y="105523"/>
                      </a:lnTo>
                      <a:lnTo>
                        <a:pt x="65031" y="109576"/>
                      </a:lnTo>
                      <a:cubicBezTo>
                        <a:pt x="90473" y="106994"/>
                        <a:pt x="109831" y="85573"/>
                        <a:pt x="109831" y="6000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114;p2"/>
                <p:cNvSpPr/>
                <p:nvPr/>
              </p:nvSpPr>
              <p:spPr>
                <a:xfrm>
                  <a:off x="1706714" y="-41708"/>
                  <a:ext cx="4687763" cy="4904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0000" y="115933"/>
                      </a:moveTo>
                      <a:cubicBezTo>
                        <a:pt x="31059" y="115933"/>
                        <a:pt x="6897" y="93855"/>
                        <a:pt x="4294" y="65031"/>
                      </a:cubicBezTo>
                      <a:lnTo>
                        <a:pt x="240" y="65031"/>
                      </a:lnTo>
                      <a:lnTo>
                        <a:pt x="7118" y="60000"/>
                      </a:lnTo>
                      <a:lnTo>
                        <a:pt x="14477" y="65031"/>
                      </a:lnTo>
                      <a:lnTo>
                        <a:pt x="10424" y="65031"/>
                      </a:lnTo>
                      <a:lnTo>
                        <a:pt x="10424" y="65031"/>
                      </a:lnTo>
                      <a:cubicBezTo>
                        <a:pt x="13006" y="90473"/>
                        <a:pt x="34427" y="109831"/>
                        <a:pt x="60000" y="1098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115;p2"/>
                <p:cNvSpPr/>
                <p:nvPr/>
              </p:nvSpPr>
              <p:spPr>
                <a:xfrm>
                  <a:off x="1754543" y="-67256"/>
                  <a:ext cx="4758201" cy="480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4067" y="60000"/>
                      </a:moveTo>
                      <a:lnTo>
                        <a:pt x="4067" y="60000"/>
                      </a:lnTo>
                      <a:cubicBezTo>
                        <a:pt x="4067" y="31059"/>
                        <a:pt x="26145" y="6897"/>
                        <a:pt x="54969" y="4294"/>
                      </a:cubicBezTo>
                      <a:lnTo>
                        <a:pt x="54969" y="240"/>
                      </a:lnTo>
                      <a:lnTo>
                        <a:pt x="60000" y="7118"/>
                      </a:lnTo>
                      <a:lnTo>
                        <a:pt x="54969" y="14477"/>
                      </a:lnTo>
                      <a:lnTo>
                        <a:pt x="54969" y="10424"/>
                      </a:lnTo>
                      <a:lnTo>
                        <a:pt x="54969" y="10424"/>
                      </a:lnTo>
                      <a:cubicBezTo>
                        <a:pt x="29527" y="13006"/>
                        <a:pt x="10169" y="34427"/>
                        <a:pt x="10169" y="6000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107;p2"/>
                <p:cNvSpPr txBox="1"/>
                <p:nvPr/>
              </p:nvSpPr>
              <p:spPr>
                <a:xfrm>
                  <a:off x="4383109" y="2662184"/>
                  <a:ext cx="2352876" cy="38163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FFFF00"/>
                  </a:solidFill>
                </a:ln>
              </p:spPr>
              <p:txBody>
                <a:bodyPr spcFirstLastPara="1" wrap="square" lIns="20300" tIns="20300" rIns="20300" bIns="203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56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健康</a:t>
                  </a:r>
                  <a:r>
                    <a:rPr lang="zh-TW" altLang="en-US" sz="2000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促</a:t>
                  </a:r>
                  <a:r>
                    <a:rPr lang="zh-TW" altLang="en-US" sz="2000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進</a:t>
                  </a: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r>
                    <a:rPr lang="en-US" alt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(</a:t>
                  </a: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衛生</a:t>
                  </a:r>
                  <a:r>
                    <a:rPr lang="zh-TW" sz="2000" b="0" i="0" u="none" strike="noStrike" cap="none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組、健康</a:t>
                  </a: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中心</a:t>
                  </a:r>
                  <a:r>
                    <a:rPr lang="en-US" alt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)</a:t>
                  </a:r>
                  <a:endParaRPr sz="20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</p:grpSp>
          <p:sp>
            <p:nvSpPr>
              <p:cNvPr id="38" name="Google Shape;116;p2"/>
              <p:cNvSpPr/>
              <p:nvPr/>
            </p:nvSpPr>
            <p:spPr>
              <a:xfrm>
                <a:off x="4880320" y="666248"/>
                <a:ext cx="1754756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accent2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 dirty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人權法治</a:t>
                </a:r>
                <a:r>
                  <a:rPr lang="zh-TW" sz="2400" b="0" i="0" u="none" strike="noStrike" cap="none" dirty="0" smtClean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、</a:t>
                </a:r>
                <a:r>
                  <a:rPr lang="zh-TW" altLang="en-US" sz="2400" b="0" i="0" u="none" strike="noStrike" cap="none" dirty="0" smtClean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戶外教育</a:t>
                </a:r>
                <a:endParaRPr sz="2400" b="0" i="0" u="none" strike="noStrike" cap="none" dirty="0">
                  <a:solidFill>
                    <a:schemeClr val="bg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39" name="Google Shape;117;p2"/>
              <p:cNvSpPr/>
              <p:nvPr/>
            </p:nvSpPr>
            <p:spPr>
              <a:xfrm>
                <a:off x="4984128" y="3142849"/>
                <a:ext cx="1143000" cy="315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B050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 dirty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健康</a:t>
                </a:r>
                <a:r>
                  <a:rPr lang="zh-TW" sz="2400" b="0" i="0" u="none" strike="noStrike" cap="none" dirty="0" smtClean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促進</a:t>
                </a:r>
                <a:r>
                  <a:rPr lang="zh-TW" altLang="en-US" sz="2400" b="0" i="0" u="none" strike="noStrike" cap="none" dirty="0" smtClean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 </a:t>
                </a:r>
                <a:endParaRPr sz="14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18;p2"/>
              <p:cNvSpPr/>
              <p:nvPr/>
            </p:nvSpPr>
            <p:spPr>
              <a:xfrm>
                <a:off x="4984128" y="3548634"/>
                <a:ext cx="1143000" cy="315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B050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 dirty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環境教育</a:t>
                </a:r>
                <a:endParaRPr sz="2400" b="0" i="0" u="none" strike="noStrike" cap="none" dirty="0">
                  <a:solidFill>
                    <a:schemeClr val="bg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1" name="Google Shape;119;p2"/>
              <p:cNvSpPr/>
              <p:nvPr/>
            </p:nvSpPr>
            <p:spPr>
              <a:xfrm>
                <a:off x="2685407" y="3225611"/>
                <a:ext cx="17577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F5F00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altLang="en-US" sz="24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安全教育</a:t>
                </a:r>
                <a:r>
                  <a:rPr lang="zh-TW" sz="24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、</a:t>
                </a:r>
                <a:r>
                  <a:rPr lang="zh-TW" altLang="en-US" sz="24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防災教育</a:t>
                </a:r>
                <a:endParaRPr sz="2400" b="0" i="0" u="none" strike="noStrike" cap="none" dirty="0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2" name="Google Shape;121;p2"/>
              <p:cNvSpPr/>
              <p:nvPr/>
            </p:nvSpPr>
            <p:spPr>
              <a:xfrm>
                <a:off x="2815555" y="673998"/>
                <a:ext cx="17577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C3A8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體育發展、運動150</a:t>
                </a:r>
                <a:endParaRPr sz="2400" b="0" i="0" u="none" strike="noStrike" cap="none" dirty="0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3" name="Google Shape;123;p2"/>
              <p:cNvSpPr/>
              <p:nvPr/>
            </p:nvSpPr>
            <p:spPr>
              <a:xfrm>
                <a:off x="4880320" y="1119296"/>
                <a:ext cx="1780207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accent2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 dirty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學生自治、藝文活動</a:t>
                </a:r>
                <a:endParaRPr sz="2400" b="0" i="0" u="none" strike="noStrike" cap="none" dirty="0">
                  <a:solidFill>
                    <a:schemeClr val="bg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4" name="Google Shape;124;p2"/>
              <p:cNvSpPr/>
              <p:nvPr/>
            </p:nvSpPr>
            <p:spPr>
              <a:xfrm>
                <a:off x="2858964" y="3682916"/>
                <a:ext cx="1562771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F5F00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altLang="en-US" sz="24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交通安全</a:t>
                </a:r>
                <a:r>
                  <a:rPr lang="zh-TW" sz="24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、</a:t>
                </a:r>
                <a:r>
                  <a:rPr lang="zh-TW" altLang="en-US" sz="24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好兒童</a:t>
                </a:r>
                <a:endParaRPr sz="2400" b="0" i="0" u="none" strike="noStrike" cap="none" dirty="0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5" name="Google Shape;125;p2"/>
              <p:cNvSpPr/>
              <p:nvPr/>
            </p:nvSpPr>
            <p:spPr>
              <a:xfrm>
                <a:off x="4880320" y="1565418"/>
                <a:ext cx="1684321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accent2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 dirty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校隊</a:t>
                </a:r>
                <a:r>
                  <a:rPr lang="zh-TW" sz="2400" b="0" i="0" u="none" strike="noStrike" cap="none" dirty="0" smtClean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榮譽</a:t>
                </a:r>
                <a:r>
                  <a:rPr lang="zh-TW" altLang="en-US" sz="2400" b="0" i="0" u="none" strike="noStrike" cap="none" dirty="0" smtClean="0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 集會典禮</a:t>
                </a:r>
                <a:endParaRPr sz="2400" b="0" i="0" u="none" strike="noStrike" cap="none" dirty="0">
                  <a:solidFill>
                    <a:schemeClr val="bg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6" name="Google Shape;126;p2"/>
              <p:cNvSpPr/>
              <p:nvPr/>
            </p:nvSpPr>
            <p:spPr>
              <a:xfrm>
                <a:off x="2819374" y="1113867"/>
                <a:ext cx="1753881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C3A8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體育設施器材管理</a:t>
                </a:r>
                <a:endParaRPr sz="2400" b="0" i="0" u="none" strike="noStrike" cap="none" dirty="0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7" name="Google Shape;127;p2"/>
              <p:cNvSpPr/>
              <p:nvPr/>
            </p:nvSpPr>
            <p:spPr>
              <a:xfrm>
                <a:off x="4971310" y="3961128"/>
                <a:ext cx="1143000" cy="315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B050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bg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衛生整潔</a:t>
                </a:r>
                <a:endParaRPr sz="2400" b="0" i="0" u="none" strike="noStrike" cap="none">
                  <a:solidFill>
                    <a:schemeClr val="bg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8" name="Google Shape;120;p2"/>
              <p:cNvSpPr/>
              <p:nvPr/>
            </p:nvSpPr>
            <p:spPr>
              <a:xfrm>
                <a:off x="2669631" y="1991657"/>
                <a:ext cx="1746509" cy="31143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C3A8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400"/>
                </a:pPr>
                <a:r>
                  <a:rPr lang="zh-TW" sz="22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多元學生</a:t>
                </a:r>
                <a:r>
                  <a:rPr lang="zh-TW" sz="22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社團</a:t>
                </a:r>
                <a:r>
                  <a:rPr lang="en-US" altLang="zh-TW" sz="2200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(</a:t>
                </a:r>
                <a:r>
                  <a:rPr lang="zh-TW" altLang="en-US" sz="2200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體育組</a:t>
                </a:r>
                <a:r>
                  <a:rPr lang="en-US" altLang="zh-TW" sz="2200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)</a:t>
                </a:r>
                <a:endParaRPr lang="zh-TW" altLang="en-US" sz="2200" dirty="0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49" name="Google Shape;124;p2"/>
              <p:cNvSpPr/>
              <p:nvPr/>
            </p:nvSpPr>
            <p:spPr>
              <a:xfrm>
                <a:off x="3610158" y="4108953"/>
                <a:ext cx="864415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F5F00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altLang="en-US" sz="2400" b="0" i="0" u="none" strike="noStrike" cap="none" dirty="0" smtClean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志工隊</a:t>
                </a:r>
                <a:endParaRPr sz="2400" b="0" i="0" u="none" strike="noStrike" cap="none" dirty="0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</p:grpSp>
        <p:sp>
          <p:nvSpPr>
            <p:cNvPr id="36" name="Google Shape;128;p2"/>
            <p:cNvSpPr/>
            <p:nvPr/>
          </p:nvSpPr>
          <p:spPr>
            <a:xfrm>
              <a:off x="6136196" y="3223075"/>
              <a:ext cx="1452780" cy="1719000"/>
            </a:xfrm>
            <a:prstGeom prst="ellipse">
              <a:avLst/>
            </a:prstGeom>
            <a:solidFill>
              <a:srgbClr val="00B0F0"/>
            </a:solidFill>
            <a:ln w="10775" cap="flat" cmpd="sng">
              <a:solidFill>
                <a:srgbClr val="2E87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TW" sz="2400" i="0" u="none" strike="noStrike" cap="none" dirty="0">
                  <a:solidFill>
                    <a:srgbClr val="485D11"/>
                  </a:solidFill>
                  <a:latin typeface="DFKai-SB"/>
                  <a:ea typeface="DFKai-SB"/>
                  <a:cs typeface="DFKai-SB"/>
                  <a:sym typeface="DFKai-SB"/>
                </a:rPr>
                <a:t>學</a:t>
              </a:r>
              <a:r>
                <a:rPr lang="zh-TW" sz="2400" dirty="0">
                  <a:solidFill>
                    <a:srgbClr val="485D11"/>
                  </a:solidFill>
                  <a:latin typeface="DFKai-SB"/>
                  <a:ea typeface="DFKai-SB"/>
                  <a:cs typeface="DFKai-SB"/>
                  <a:sym typeface="DFKai-SB"/>
                </a:rPr>
                <a:t>生事</a:t>
              </a:r>
              <a:r>
                <a:rPr lang="zh-TW" sz="2400" i="0" u="none" strike="noStrike" cap="none" dirty="0">
                  <a:solidFill>
                    <a:srgbClr val="485D11"/>
                  </a:solidFill>
                  <a:latin typeface="DFKai-SB"/>
                  <a:ea typeface="DFKai-SB"/>
                  <a:cs typeface="DFKai-SB"/>
                  <a:sym typeface="DFKai-SB"/>
                </a:rPr>
                <a:t>務工作</a:t>
              </a:r>
              <a:endParaRPr sz="2400" i="0" u="none" strike="noStrike" cap="none" dirty="0">
                <a:solidFill>
                  <a:srgbClr val="485D1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9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>
            <a:spLocks noGrp="1"/>
          </p:cNvSpPr>
          <p:nvPr>
            <p:ph type="title"/>
          </p:nvPr>
        </p:nvSpPr>
        <p:spPr>
          <a:xfrm>
            <a:off x="367554" y="1945341"/>
            <a:ext cx="3200400" cy="277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dirty="0"/>
              <a:t>健康</a:t>
            </a:r>
            <a:r>
              <a:rPr lang="zh-TW" sz="3600" dirty="0" smtClean="0"/>
              <a:t>中心</a:t>
            </a:r>
            <a:endParaRPr sz="3600" dirty="0"/>
          </a:p>
        </p:txBody>
      </p:sp>
      <p:sp>
        <p:nvSpPr>
          <p:cNvPr id="215" name="Google Shape;215;p12"/>
          <p:cNvSpPr txBox="1">
            <a:spLocks noGrp="1"/>
          </p:cNvSpPr>
          <p:nvPr>
            <p:ph idx="1"/>
          </p:nvPr>
        </p:nvSpPr>
        <p:spPr>
          <a:xfrm>
            <a:off x="3644910" y="822960"/>
            <a:ext cx="7145010" cy="455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endParaRPr lang="en-US" altLang="zh-TW" dirty="0" smtClean="0">
              <a:latin typeface="BiauKai"/>
              <a:ea typeface="BiauKai"/>
              <a:cs typeface="BiauKai"/>
              <a:sym typeface="BiauKai"/>
            </a:endParaRPr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endParaRPr lang="en-US" sz="2000" dirty="0">
              <a:latin typeface="BiauKai"/>
              <a:ea typeface="BiauKai"/>
              <a:cs typeface="BiauKai"/>
              <a:sym typeface="BiauKai"/>
            </a:endParaRPr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endParaRPr sz="2000" dirty="0"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216" name="Google Shape;216;p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9" r="15433"/>
          <a:stretch/>
        </p:blipFill>
        <p:spPr>
          <a:xfrm>
            <a:off x="3663479" y="3432454"/>
            <a:ext cx="2392180" cy="330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t="8204" r="23103"/>
          <a:stretch/>
        </p:blipFill>
        <p:spPr>
          <a:xfrm>
            <a:off x="9082741" y="3383181"/>
            <a:ext cx="2353732" cy="325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215;p12"/>
          <p:cNvSpPr txBox="1">
            <a:spLocks/>
          </p:cNvSpPr>
          <p:nvPr/>
        </p:nvSpPr>
        <p:spPr>
          <a:xfrm>
            <a:off x="3429760" y="-537881"/>
            <a:ext cx="8000242" cy="561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82880" indent="-182880">
              <a:spcBef>
                <a:spcPts val="0"/>
              </a:spcBef>
              <a:buSzPts val="2000"/>
            </a:pPr>
            <a:r>
              <a:rPr lang="zh-TW" altLang="en-US" b="1" dirty="0" smtClean="0">
                <a:solidFill>
                  <a:schemeClr val="accent6"/>
                </a:solidFill>
                <a:latin typeface="+mj-ea"/>
                <a:ea typeface="+mj-ea"/>
                <a:cs typeface="BiauKai"/>
                <a:sym typeface="BiauKai"/>
              </a:rPr>
              <a:t>緊急意外傷害處理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：健康中心會先初步處理，傷勢若較為嚴重，導師或健康中心會連繫家長，請家長</a:t>
            </a:r>
            <a:r>
              <a:rPr lang="zh-TW" altLang="en-US" b="1" dirty="0" smtClean="0">
                <a:solidFill>
                  <a:srgbClr val="002060"/>
                </a:solidFill>
                <a:latin typeface="+mj-ea"/>
                <a:ea typeface="+mj-ea"/>
                <a:cs typeface="BiauKai"/>
                <a:sym typeface="BiauKai"/>
              </a:rPr>
              <a:t>緊急電話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多留幾支給導師</a:t>
            </a:r>
            <a:r>
              <a:rPr lang="en-US" altLang="zh-TW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公司電話、住附近的祖父母等</a:t>
            </a:r>
            <a:r>
              <a:rPr lang="en-US" altLang="zh-TW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)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，以方便聯繫。</a:t>
            </a:r>
            <a:endParaRPr lang="en-US" altLang="zh-TW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182880" indent="-182880">
              <a:spcBef>
                <a:spcPts val="0"/>
              </a:spcBef>
              <a:buSzPts val="2000"/>
            </a:pPr>
            <a:endParaRPr lang="en-US" altLang="zh-TW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182880" indent="-182880">
              <a:spcBef>
                <a:spcPts val="0"/>
              </a:spcBef>
              <a:buSzPts val="2000"/>
            </a:pPr>
            <a:r>
              <a:rPr lang="zh-TW" altLang="en-US" b="1" dirty="0" smtClean="0">
                <a:solidFill>
                  <a:schemeClr val="accent6"/>
                </a:solidFill>
                <a:latin typeface="+mj-ea"/>
                <a:ea typeface="+mj-ea"/>
              </a:rPr>
              <a:t>生病</a:t>
            </a:r>
            <a:r>
              <a:rPr lang="zh-TW" altLang="en-US" b="1" dirty="0">
                <a:solidFill>
                  <a:schemeClr val="accent6"/>
                </a:solidFill>
                <a:latin typeface="+mj-ea"/>
                <a:ea typeface="+mj-ea"/>
              </a:rPr>
              <a:t>不適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不含發燒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en-US" dirty="0">
                <a:latin typeface="+mj-ea"/>
                <a:ea typeface="+mj-ea"/>
              </a:rPr>
              <a:t>，健康中心留觀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以一小時為限</a:t>
            </a:r>
            <a:r>
              <a:rPr lang="zh-TW" altLang="en-US" dirty="0">
                <a:latin typeface="+mj-ea"/>
                <a:ea typeface="+mj-ea"/>
              </a:rPr>
              <a:t>，若仍未改善，應帶回學童就醫，以免延誤病情</a:t>
            </a:r>
            <a:r>
              <a:rPr lang="zh-TW" altLang="en-US" dirty="0" smtClean="0">
                <a:latin typeface="+mj-ea"/>
                <a:ea typeface="+mj-ea"/>
              </a:rPr>
              <a:t>。</a:t>
            </a:r>
            <a:endParaRPr lang="zh-TW" altLang="en-US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182880" indent="-182880">
              <a:buSzPts val="2000"/>
            </a:pPr>
            <a:r>
              <a:rPr lang="zh-TW" altLang="en-US" b="1" dirty="0" smtClean="0">
                <a:solidFill>
                  <a:schemeClr val="accent6"/>
                </a:solidFill>
                <a:latin typeface="+mj-ea"/>
                <a:ea typeface="+mj-ea"/>
                <a:cs typeface="BiauKai"/>
                <a:sym typeface="BiauKai"/>
              </a:rPr>
              <a:t>學童定期視力檢查</a:t>
            </a:r>
            <a:r>
              <a:rPr lang="zh-TW" altLang="en-US" dirty="0" smtClean="0">
                <a:latin typeface="+mj-ea"/>
                <a:ea typeface="+mj-ea"/>
                <a:cs typeface="BiauKai"/>
                <a:sym typeface="BiauKai"/>
              </a:rPr>
              <a:t>：學期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視力檢查中</a:t>
            </a:r>
            <a:r>
              <a:rPr lang="zh-TW" altLang="en-US" dirty="0" smtClean="0">
                <a:latin typeface="+mj-ea"/>
                <a:ea typeface="+mj-ea"/>
                <a:cs typeface="BiauKai"/>
                <a:sym typeface="BiauKai"/>
              </a:rPr>
              <a:t>，中低年級就醫矯治率高達</a:t>
            </a:r>
            <a:r>
              <a:rPr lang="en-US" altLang="zh-TW" dirty="0" smtClean="0">
                <a:latin typeface="+mj-ea"/>
                <a:ea typeface="+mj-ea"/>
                <a:cs typeface="BiauKai"/>
                <a:sym typeface="BiauKai"/>
              </a:rPr>
              <a:t>89%</a:t>
            </a:r>
            <a:r>
              <a:rPr lang="zh-TW" altLang="en-US" dirty="0" smtClean="0">
                <a:latin typeface="+mj-ea"/>
                <a:ea typeface="+mj-ea"/>
                <a:cs typeface="BiauKai"/>
                <a:sym typeface="BiauKai"/>
              </a:rPr>
              <a:t>，代表本校家長都很重視孩子的健康問題，請家長若收到</a:t>
            </a:r>
            <a:r>
              <a:rPr lang="zh-TW" altLang="en-US" b="1" dirty="0" smtClean="0">
                <a:solidFill>
                  <a:srgbClr val="002060"/>
                </a:solidFill>
                <a:latin typeface="+mj-ea"/>
                <a:ea typeface="+mj-ea"/>
                <a:cs typeface="BiauKai"/>
                <a:sym typeface="BiauKai"/>
              </a:rPr>
              <a:t>視力不良通知單</a:t>
            </a:r>
            <a:r>
              <a:rPr lang="zh-TW" altLang="en-US" dirty="0" smtClean="0">
                <a:latin typeface="+mj-ea"/>
                <a:ea typeface="+mj-ea"/>
                <a:cs typeface="BiauKai"/>
                <a:sym typeface="BiauKai"/>
              </a:rPr>
              <a:t>，請務必帶孩子前往診所追蹤，以把握治療時機。</a:t>
            </a:r>
          </a:p>
          <a:p>
            <a:pPr marL="0" indent="0">
              <a:buSzPts val="2000"/>
              <a:buFont typeface="Noto Sans Symbols"/>
              <a:buNone/>
            </a:pPr>
            <a:endParaRPr lang="zh-TW" altLang="en-US" dirty="0" smtClean="0">
              <a:solidFill>
                <a:srgbClr val="FF000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182880" indent="-182880">
              <a:buSzPts val="2000"/>
            </a:pPr>
            <a:endParaRPr lang="zh-TW" altLang="en-US" dirty="0">
              <a:latin typeface="BiauKai"/>
              <a:ea typeface="BiauKai"/>
              <a:cs typeface="BiauKai"/>
              <a:sym typeface="BiauKa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32810" r="13914"/>
          <a:stretch/>
        </p:blipFill>
        <p:spPr>
          <a:xfrm>
            <a:off x="6131858" y="3370730"/>
            <a:ext cx="2914959" cy="328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20079">
            <a:off x="607566" y="-408813"/>
            <a:ext cx="2059399" cy="30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93"/>
          <a:stretch>
            <a:fillRect/>
          </a:stretch>
        </p:blipFill>
        <p:spPr>
          <a:xfrm>
            <a:off x="-6827" y="2918348"/>
            <a:ext cx="12198827" cy="3936752"/>
          </a:xfrm>
          <a:prstGeom prst="rect">
            <a:avLst/>
          </a:prstGeom>
        </p:spPr>
      </p:pic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-6827" y="227088"/>
            <a:ext cx="3467203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3600"/>
            </a:pPr>
            <a:r>
              <a:rPr lang="zh-TW" altLang="en-US" dirty="0">
                <a:solidFill>
                  <a:schemeClr val="tx1"/>
                </a:solidFill>
              </a:rPr>
              <a:t>邀</a:t>
            </a:r>
            <a:r>
              <a:rPr lang="zh-TW" altLang="en-US" dirty="0" smtClean="0">
                <a:solidFill>
                  <a:schemeClr val="tx1"/>
                </a:solidFill>
              </a:rPr>
              <a:t>請</a:t>
            </a:r>
            <a:r>
              <a:rPr lang="zh-TW" altLang="en-US" dirty="0">
                <a:solidFill>
                  <a:schemeClr val="tx1"/>
                </a:solidFill>
              </a:rPr>
              <a:t>各位家長踴躍加入志</a:t>
            </a:r>
            <a:r>
              <a:rPr lang="zh-TW" altLang="en-US" dirty="0" smtClean="0">
                <a:solidFill>
                  <a:schemeClr val="tx1"/>
                </a:solidFill>
              </a:rPr>
              <a:t>工</a:t>
            </a:r>
            <a:r>
              <a:rPr lang="zh-TW" altLang="en-US" dirty="0">
                <a:solidFill>
                  <a:schemeClr val="tx1"/>
                </a:solidFill>
              </a:rPr>
              <a:t>團隊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sz="2200" b="1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報名方式</a:t>
            </a:r>
            <a:r>
              <a:rPr lang="en-US" altLang="zh-TW" sz="2200" b="1" dirty="0" smtClean="0">
                <a:solidFill>
                  <a:schemeClr val="tx1"/>
                </a:solidFill>
                <a:latin typeface="BiauKai"/>
                <a:ea typeface="BiauKai"/>
                <a:cs typeface="BiauKai"/>
                <a:sym typeface="BiauKai"/>
              </a:rPr>
              <a:t>:</a:t>
            </a:r>
            <a:r>
              <a:rPr lang="zh-TW" altLang="en-US" sz="2200" b="1" dirty="0" smtClean="0">
                <a:solidFill>
                  <a:schemeClr val="tx1"/>
                </a:solidFill>
                <a:latin typeface="BiauKai"/>
                <a:ea typeface="BiauKai"/>
                <a:cs typeface="BiauKai"/>
                <a:sym typeface="BiauKai"/>
              </a:rPr>
              <a:t>請</a:t>
            </a:r>
            <a:r>
              <a:rPr lang="zh-TW" altLang="en-US" sz="2200" b="1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洽</a:t>
            </a:r>
            <a:r>
              <a:rPr lang="zh-TW" altLang="en-US" sz="2200" b="1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學務</a:t>
            </a:r>
            <a:r>
              <a:rPr lang="zh-TW" altLang="en-US" sz="2200" b="1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處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</a:br>
            <a:r>
              <a:rPr lang="zh-TW" dirty="0">
                <a:solidFill>
                  <a:schemeClr val="tx1"/>
                </a:solidFill>
              </a:rPr>
              <a:t/>
            </a:r>
            <a:br>
              <a:rPr lang="zh-TW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259" name="Google Shape;259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9445" y="376804"/>
            <a:ext cx="1640784" cy="1644513"/>
          </a:xfrm>
          <a:prstGeom prst="rect">
            <a:avLst/>
          </a:prstGeom>
        </p:spPr>
      </p:pic>
      <p:sp>
        <p:nvSpPr>
          <p:cNvPr id="7" name="Google Shape;176;p8"/>
          <p:cNvSpPr/>
          <p:nvPr/>
        </p:nvSpPr>
        <p:spPr>
          <a:xfrm>
            <a:off x="3589782" y="1247495"/>
            <a:ext cx="7106193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徵募</a:t>
            </a:r>
            <a:r>
              <a:rPr lang="zh-TW" altLang="en-US" sz="4000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導護志工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，共同維護學童上學放學的安全。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endParaRPr lang="en-US" altLang="zh-TW" sz="2800" dirty="0">
              <a:solidFill>
                <a:srgbClr val="7030A0"/>
              </a:solidFill>
              <a:latin typeface="BiauKai"/>
              <a:ea typeface="文鼎新藝體" panose="02010609010101010101" pitchFamily="49" charset="-120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372112" y="4112613"/>
            <a:ext cx="4336135" cy="2608862"/>
            <a:chOff x="233254" y="1856682"/>
            <a:chExt cx="6828152" cy="4786298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1"/>
            <a:stretch/>
          </p:blipFill>
          <p:spPr>
            <a:xfrm>
              <a:off x="233254" y="4482980"/>
              <a:ext cx="3379941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" t="8762" r="2501" b="9520"/>
            <a:stretch/>
          </p:blipFill>
          <p:spPr>
            <a:xfrm>
              <a:off x="3701405" y="4482980"/>
              <a:ext cx="3360001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405" y="1856682"/>
              <a:ext cx="3360001" cy="252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2" t="5558" r="3707" b="12398"/>
            <a:stretch/>
          </p:blipFill>
          <p:spPr>
            <a:xfrm>
              <a:off x="233254" y="1856682"/>
              <a:ext cx="3379941" cy="252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63FCD91-B639-4044-A51F-342A7E368631}"/>
              </a:ext>
            </a:extLst>
          </p:cNvPr>
          <p:cNvGrpSpPr/>
          <p:nvPr/>
        </p:nvGrpSpPr>
        <p:grpSpPr>
          <a:xfrm>
            <a:off x="-185960" y="532794"/>
            <a:ext cx="11791164" cy="4840365"/>
            <a:chOff x="128026" y="1400668"/>
            <a:chExt cx="10691475" cy="435181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18516" r="6875" b="22959"/>
            <a:stretch/>
          </p:blipFill>
          <p:spPr>
            <a:xfrm>
              <a:off x="128026" y="1400668"/>
              <a:ext cx="8813800" cy="4351815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0B2708C-7DEB-4253-80BB-37C894580B16}"/>
                </a:ext>
              </a:extLst>
            </p:cNvPr>
            <p:cNvSpPr txBox="1"/>
            <p:nvPr/>
          </p:nvSpPr>
          <p:spPr>
            <a:xfrm>
              <a:off x="1663852" y="2839926"/>
              <a:ext cx="1190708" cy="1300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8800" dirty="0">
                  <a:solidFill>
                    <a:srgbClr val="E64E4F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感</a:t>
              </a:r>
              <a:endParaRPr lang="zh-CN" altLang="en-US" sz="8800" dirty="0">
                <a:solidFill>
                  <a:srgbClr val="E64E4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8A3CB5D-06B9-41F3-B38E-D15D69F37CFE}"/>
                </a:ext>
              </a:extLst>
            </p:cNvPr>
            <p:cNvSpPr txBox="1"/>
            <p:nvPr/>
          </p:nvSpPr>
          <p:spPr>
            <a:xfrm rot="449627">
              <a:off x="3295467" y="4213659"/>
              <a:ext cx="1004660" cy="1079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7200" dirty="0" smtClean="0">
                  <a:solidFill>
                    <a:srgbClr val="5CBEE5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謝</a:t>
              </a:r>
              <a:endParaRPr lang="zh-CN" altLang="en-US" sz="7200" dirty="0">
                <a:solidFill>
                  <a:srgbClr val="5CBEE5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89406CB-C392-4638-883C-7D74B95C39EA}"/>
                </a:ext>
              </a:extLst>
            </p:cNvPr>
            <p:cNvSpPr txBox="1"/>
            <p:nvPr/>
          </p:nvSpPr>
          <p:spPr>
            <a:xfrm>
              <a:off x="4334154" y="3024494"/>
              <a:ext cx="1097684" cy="1189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8000" dirty="0">
                  <a:solidFill>
                    <a:srgbClr val="FF8327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配</a:t>
              </a:r>
              <a:endParaRPr lang="zh-CN" altLang="en-US" sz="8000" dirty="0">
                <a:solidFill>
                  <a:srgbClr val="FF8327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F1E6980-1874-4CF4-83A0-083C8BC5AAB6}"/>
                </a:ext>
              </a:extLst>
            </p:cNvPr>
            <p:cNvSpPr txBox="1"/>
            <p:nvPr/>
          </p:nvSpPr>
          <p:spPr>
            <a:xfrm>
              <a:off x="5718618" y="2817274"/>
              <a:ext cx="982610" cy="996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6600" dirty="0">
                  <a:solidFill>
                    <a:srgbClr val="3C9E3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合</a:t>
              </a:r>
              <a:endParaRPr lang="zh-CN" altLang="en-US" sz="6600" dirty="0">
                <a:solidFill>
                  <a:srgbClr val="3C9E3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314442">
              <a:off x="10203851" y="3415991"/>
              <a:ext cx="6156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rgbClr val="2F5CAB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21" name="组合 4">
            <a:extLst>
              <a:ext uri="{FF2B5EF4-FFF2-40B4-BE49-F238E27FC236}">
                <a16:creationId xmlns:a16="http://schemas.microsoft.com/office/drawing/2014/main" id="{963FCD91-B639-4044-A51F-342A7E368631}"/>
              </a:ext>
            </a:extLst>
          </p:cNvPr>
          <p:cNvGrpSpPr/>
          <p:nvPr/>
        </p:nvGrpSpPr>
        <p:grpSpPr>
          <a:xfrm>
            <a:off x="4231803" y="-1681418"/>
            <a:ext cx="10097368" cy="6355322"/>
            <a:chOff x="1663852" y="2839926"/>
            <a:chExt cx="9155649" cy="5713864"/>
          </a:xfrm>
        </p:grpSpPr>
        <p:pic>
          <p:nvPicPr>
            <p:cNvPr id="23" name="图片 19">
              <a:extLst>
                <a:ext uri="{FF2B5EF4-FFF2-40B4-BE49-F238E27FC236}">
                  <a16:creationId xmlns:a16="http://schemas.microsoft.com/office/drawing/2014/main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0" t="18516" r="6875" b="22959"/>
            <a:stretch/>
          </p:blipFill>
          <p:spPr>
            <a:xfrm>
              <a:off x="5643806" y="4201975"/>
              <a:ext cx="3281988" cy="4351815"/>
            </a:xfrm>
            <a:prstGeom prst="rect">
              <a:avLst/>
            </a:prstGeom>
          </p:spPr>
        </p:pic>
        <p:sp>
          <p:nvSpPr>
            <p:cNvPr id="30" name="文本框 24">
              <a:extLst>
                <a:ext uri="{FF2B5EF4-FFF2-40B4-BE49-F238E27FC236}">
                  <a16:creationId xmlns:a16="http://schemas.microsoft.com/office/drawing/2014/main" id="{F0B2708C-7DEB-4253-80BB-37C894580B16}"/>
                </a:ext>
              </a:extLst>
            </p:cNvPr>
            <p:cNvSpPr txBox="1"/>
            <p:nvPr/>
          </p:nvSpPr>
          <p:spPr>
            <a:xfrm>
              <a:off x="1663852" y="2839926"/>
              <a:ext cx="167502" cy="1300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8800" dirty="0">
                <a:solidFill>
                  <a:srgbClr val="E64E4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  <p:sp>
          <p:nvSpPr>
            <p:cNvPr id="34" name="文本框 28">
              <a:extLst>
                <a:ext uri="{FF2B5EF4-FFF2-40B4-BE49-F238E27FC236}">
                  <a16:creationId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314442">
              <a:off x="10203851" y="3415991"/>
              <a:ext cx="6156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rgbClr val="2F5CAB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</p:grpSp>
      <p:sp>
        <p:nvSpPr>
          <p:cNvPr id="35" name="文本框 24">
            <a:extLst>
              <a:ext uri="{FF2B5EF4-FFF2-40B4-BE49-F238E27FC236}">
                <a16:creationId xmlns:a16="http://schemas.microsoft.com/office/drawing/2014/main" id="{F0B2708C-7DEB-4253-80BB-37C894580B16}"/>
              </a:ext>
            </a:extLst>
          </p:cNvPr>
          <p:cNvSpPr txBox="1"/>
          <p:nvPr/>
        </p:nvSpPr>
        <p:spPr>
          <a:xfrm rot="368945">
            <a:off x="7749900" y="2971800"/>
            <a:ext cx="1489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E64E4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rPr>
              <a:t>與</a:t>
            </a:r>
            <a:endParaRPr lang="zh-CN" altLang="en-US" sz="8800" dirty="0">
              <a:solidFill>
                <a:srgbClr val="E64E4F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sp>
        <p:nvSpPr>
          <p:cNvPr id="36" name="文本框 27">
            <a:extLst>
              <a:ext uri="{FF2B5EF4-FFF2-40B4-BE49-F238E27FC236}">
                <a16:creationId xmlns:a16="http://schemas.microsoft.com/office/drawing/2014/main" id="{1F1E6980-1874-4CF4-83A0-083C8BC5AAB6}"/>
              </a:ext>
            </a:extLst>
          </p:cNvPr>
          <p:cNvSpPr txBox="1"/>
          <p:nvPr/>
        </p:nvSpPr>
        <p:spPr>
          <a:xfrm>
            <a:off x="8822539" y="1489543"/>
            <a:ext cx="1083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3C9E3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rPr>
              <a:t>支</a:t>
            </a:r>
            <a:endParaRPr lang="zh-CN" altLang="en-US" sz="6600" dirty="0">
              <a:solidFill>
                <a:srgbClr val="3C9E3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sp>
        <p:nvSpPr>
          <p:cNvPr id="37" name="文本框 24">
            <a:extLst>
              <a:ext uri="{FF2B5EF4-FFF2-40B4-BE49-F238E27FC236}">
                <a16:creationId xmlns:a16="http://schemas.microsoft.com/office/drawing/2014/main" id="{F0B2708C-7DEB-4253-80BB-37C894580B16}"/>
              </a:ext>
            </a:extLst>
          </p:cNvPr>
          <p:cNvSpPr txBox="1"/>
          <p:nvPr/>
        </p:nvSpPr>
        <p:spPr>
          <a:xfrm rot="368945">
            <a:off x="10503268" y="2275212"/>
            <a:ext cx="1489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E64E4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rPr>
              <a:t>持</a:t>
            </a:r>
            <a:endParaRPr lang="zh-CN" altLang="en-US" sz="8800" dirty="0">
              <a:solidFill>
                <a:srgbClr val="E64E4F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6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1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431" y="1083446"/>
            <a:ext cx="2642455" cy="32356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20079">
            <a:off x="996355" y="-857168"/>
            <a:ext cx="2059399" cy="3065300"/>
          </a:xfrm>
          <a:prstGeom prst="rect">
            <a:avLst/>
          </a:prstGeom>
        </p:spPr>
      </p:pic>
      <p:sp>
        <p:nvSpPr>
          <p:cNvPr id="7" name="Google Shape;134;p3"/>
          <p:cNvSpPr txBox="1"/>
          <p:nvPr/>
        </p:nvSpPr>
        <p:spPr>
          <a:xfrm>
            <a:off x="0" y="675913"/>
            <a:ext cx="3455525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</a:t>
            </a:r>
            <a:r>
              <a:rPr lang="en-US" altLang="zh-TW" sz="3600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12</a:t>
            </a:r>
            <a:r>
              <a:rPr lang="zh-TW" sz="3600" b="0" i="0" u="none" strike="noStrike" cap="none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學年</a:t>
            </a:r>
            <a:r>
              <a:rPr lang="zh-TW" sz="3600" b="0" i="0" u="none" strike="noStrike" cap="none" dirty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度</a:t>
            </a:r>
            <a:endParaRPr sz="3600" b="0" i="0" u="none" strike="noStrike" cap="none" dirty="0">
              <a:solidFill>
                <a:schemeClr val="tx1"/>
              </a:solidFill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b="0" i="0" u="none" strike="noStrike" cap="none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第</a:t>
            </a:r>
            <a:r>
              <a:rPr lang="zh-TW" altLang="en-US" sz="3600" b="0" i="0" u="none" strike="noStrike" cap="none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一</a:t>
            </a:r>
            <a:r>
              <a:rPr lang="zh-TW" sz="3600" b="0" i="0" u="none" strike="noStrike" cap="none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學期</a:t>
            </a:r>
            <a:endParaRPr sz="3600" b="0" i="0" u="none" strike="noStrike" cap="none" dirty="0">
              <a:solidFill>
                <a:schemeClr val="tx1"/>
              </a:solidFill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b="0" i="0" u="none" strike="noStrike" cap="none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學</a:t>
            </a:r>
            <a:r>
              <a:rPr lang="zh-TW" altLang="en-US" sz="3600" b="0" i="0" u="none" strike="noStrike" cap="none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生</a:t>
            </a:r>
            <a:r>
              <a:rPr lang="zh-TW" sz="3600" b="0" i="0" u="none" strike="noStrike" cap="none" dirty="0" smtClean="0">
                <a:solidFill>
                  <a:schemeClr val="tx1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重要行事曆</a:t>
            </a:r>
            <a:endParaRPr sz="3600" b="0" i="0" u="none" strike="noStrike" cap="none" dirty="0">
              <a:solidFill>
                <a:schemeClr val="tx1"/>
              </a:solidFill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5527">
            <a:off x="10025293" y="-55832"/>
            <a:ext cx="1598434" cy="1598434"/>
          </a:xfrm>
          <a:prstGeom prst="rect">
            <a:avLst/>
          </a:prstGeom>
        </p:spPr>
      </p:pic>
      <p:sp>
        <p:nvSpPr>
          <p:cNvPr id="11" name="Google Shape;135;p3"/>
          <p:cNvSpPr txBox="1"/>
          <p:nvPr/>
        </p:nvSpPr>
        <p:spPr>
          <a:xfrm>
            <a:off x="3429000" y="0"/>
            <a:ext cx="8629650" cy="62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8/30(</a:t>
            </a:r>
            <a:r>
              <a:rPr lang="zh-TW" altLang="en-US" sz="2800" dirty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三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開學。</a:t>
            </a:r>
            <a:endParaRPr lang="en-US" altLang="zh-TW" sz="2800" dirty="0" smtClean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 lvl="0"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9/15(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五</a:t>
            </a: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六年級正確用藥宣導講座。</a:t>
            </a:r>
            <a:endParaRPr lang="en-US" altLang="zh-TW" sz="2800" b="0" i="0" u="none" strike="noStrike" cap="none" dirty="0" smtClean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 lvl="0"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9/19(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二</a:t>
            </a: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)3D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行動電影車巡迴活動</a:t>
            </a: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(</a:t>
            </a:r>
            <a:r>
              <a:rPr lang="zh-TW" altLang="en-US" sz="2800" dirty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四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年級</a:t>
            </a: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</a:p>
          <a:p>
            <a:pPr lvl="0"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9/21(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四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全國防災演練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(9/14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全校預演一次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endParaRPr lang="en-US" altLang="zh-TW" sz="2800" b="0" i="0" u="none" strike="noStrike" cap="none" dirty="0" smtClean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 lvl="0"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10</a:t>
            </a: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/5(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四</a:t>
            </a: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一四年級健康檢查。</a:t>
            </a:r>
            <a:endParaRPr sz="2800" b="0" i="0" u="none" strike="noStrike" cap="none" dirty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10/28(</a:t>
            </a:r>
            <a:r>
              <a:rPr lang="zh-TW" altLang="en-US" sz="2800" dirty="0" smtClean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六</a:t>
            </a:r>
            <a:r>
              <a:rPr lang="en-US" altLang="zh-TW" sz="2800" dirty="0" smtClean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運動會。</a:t>
            </a:r>
            <a:r>
              <a:rPr lang="en-US" altLang="zh-TW" sz="2800" dirty="0" smtClean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11/03(</a:t>
            </a:r>
            <a:r>
              <a:rPr lang="zh-TW" altLang="en-US" sz="2800" dirty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五</a:t>
            </a:r>
            <a:r>
              <a:rPr lang="en-US" altLang="zh-TW" sz="2800" dirty="0" smtClean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運動會補假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。</a:t>
            </a:r>
            <a:endParaRPr lang="en-US" altLang="zh-TW" sz="2800" dirty="0" smtClean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11/2(</a:t>
            </a:r>
            <a:r>
              <a:rPr lang="zh-TW" altLang="en-US" sz="2800" dirty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四</a:t>
            </a: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流感疫苗施打 。</a:t>
            </a:r>
            <a:endParaRPr lang="en-US" altLang="zh-TW" sz="2800" b="0" i="0" u="none" strike="noStrike" cap="none" dirty="0" smtClean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11/10(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五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圓光文教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-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校園反毒宣導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(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五年級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)</a:t>
            </a:r>
            <a:endParaRPr lang="en-US" altLang="zh-TW" sz="2800" b="0" i="0" u="none" strike="noStrike" cap="none" dirty="0" smtClean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b="0" i="0" u="none" strike="noStrike" cap="none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11/--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</a:rPr>
              <a:t>法治</a:t>
            </a:r>
            <a:r>
              <a:rPr lang="zh-TW" altLang="en-US" sz="2800" dirty="0">
                <a:latin typeface="Corbel"/>
                <a:ea typeface="文鼎粗隸" panose="02010609010101010101" pitchFamily="49" charset="-120"/>
                <a:cs typeface="Corbel"/>
              </a:rPr>
              <a:t>教育</a:t>
            </a:r>
            <a:r>
              <a:rPr lang="en-US" altLang="zh-TW" sz="2800" dirty="0">
                <a:latin typeface="Corbel"/>
                <a:ea typeface="文鼎粗隸" panose="02010609010101010101" pitchFamily="49" charset="-120"/>
                <a:cs typeface="Corbel"/>
              </a:rPr>
              <a:t>-</a:t>
            </a:r>
            <a:r>
              <a:rPr lang="zh-TW" altLang="en-US" sz="2800" dirty="0">
                <a:latin typeface="Corbel"/>
                <a:ea typeface="文鼎粗隸" panose="02010609010101010101" pitchFamily="49" charset="-120"/>
                <a:cs typeface="Corbel"/>
              </a:rPr>
              <a:t>法院參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</a:rPr>
              <a:t>訪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</a:rPr>
              <a:t>(</a:t>
            </a:r>
            <a:r>
              <a:rPr lang="zh-TW" altLang="en-US" sz="2800" dirty="0">
                <a:latin typeface="Corbel"/>
                <a:ea typeface="文鼎粗隸" panose="02010609010101010101" pitchFamily="49" charset="-120"/>
                <a:cs typeface="Corbel"/>
              </a:rPr>
              <a:t>五年級代表班級</a:t>
            </a:r>
            <a:r>
              <a:rPr lang="en-US" altLang="zh-TW" sz="2800" dirty="0">
                <a:latin typeface="Corbel"/>
                <a:ea typeface="文鼎粗隸" panose="02010609010101010101" pitchFamily="49" charset="-120"/>
                <a:cs typeface="Corbel"/>
              </a:rPr>
              <a:t>) </a:t>
            </a:r>
            <a:endParaRPr lang="en-US" altLang="zh-TW" sz="2800" dirty="0" smtClean="0">
              <a:latin typeface="Corbel"/>
              <a:ea typeface="文鼎粗隸" panose="02010609010101010101" pitchFamily="49" charset="-120"/>
              <a:cs typeface="Corbel"/>
            </a:endParaRP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11/24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</a:rPr>
              <a:t>高年級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</a:rPr>
              <a:t>CPR</a:t>
            </a: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</a:rPr>
              <a:t>11/30(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</a:rPr>
              <a:t>四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</a:rPr>
              <a:t>)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</a:rPr>
              <a:t>創世基金會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</a:rPr>
              <a:t>-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</a:rPr>
              <a:t>交通安全及生命安全宣導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</a:rPr>
              <a:t>(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</a:rPr>
              <a:t>四年級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</a:rPr>
              <a:t>)</a:t>
            </a: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11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月</a:t>
            </a: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~12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月擇二次週五</a:t>
            </a:r>
            <a:r>
              <a:rPr lang="zh-TW" altLang="en-US" sz="2800" dirty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辦理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五年級愛滋講座、生理講座。</a:t>
            </a:r>
            <a:endParaRPr lang="en-US" altLang="zh-TW" sz="2800" dirty="0"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r>
              <a:rPr lang="en-US" altLang="zh-TW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1/20</a:t>
            </a:r>
            <a:r>
              <a:rPr lang="zh-TW" altLang="en-US" sz="2800" dirty="0" smtClean="0">
                <a:latin typeface="Corbel"/>
                <a:ea typeface="文鼎粗隸" panose="02010609010101010101" pitchFamily="49" charset="-120"/>
                <a:cs typeface="Corbel"/>
                <a:sym typeface="Corbel"/>
              </a:rPr>
              <a:t>寒假。</a:t>
            </a:r>
            <a:endParaRPr sz="2800" b="1" i="0" u="none" strike="noStrike" cap="none" dirty="0">
              <a:solidFill>
                <a:schemeClr val="dk1"/>
              </a:solidFill>
              <a:latin typeface="Corbel"/>
              <a:ea typeface="文鼎粗隸" panose="02010609010101010101" pitchFamily="49" charset="-120"/>
              <a:cs typeface="Corbel"/>
              <a:sym typeface="Corbel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6" y="38052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3" name="click.wav"/>
          </p:stSnd>
        </p:sndAc>
      </p:transition>
    </mc:Choice>
    <mc:Fallback xmlns="">
      <p:transition advClick="0" advTm="2000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84018" y="597764"/>
            <a:ext cx="934129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學生安全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與請家長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配合事項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sp>
        <p:nvSpPr>
          <p:cNvPr id="13" name="AutoShape 16"/>
          <p:cNvSpPr/>
          <p:nvPr/>
        </p:nvSpPr>
        <p:spPr>
          <a:xfrm>
            <a:off x="6146602" y="1324809"/>
            <a:ext cx="432816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7" name="TextBox 13"/>
          <p:cNvSpPr txBox="1"/>
          <p:nvPr/>
        </p:nvSpPr>
        <p:spPr>
          <a:xfrm>
            <a:off x="6819741" y="1559128"/>
            <a:ext cx="517966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59" lvl="1" indent="-287880">
              <a:lnSpc>
                <a:spcPts val="3733"/>
              </a:lnSpc>
              <a:buFont typeface="Arial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學校校舍周圍臨停空間小。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7879" lvl="1">
              <a:lnSpc>
                <a:spcPts val="3733"/>
              </a:lnSpc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接送盡量往外圍停車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6819741" y="2561032"/>
            <a:ext cx="5326320" cy="44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59" lvl="1" indent="-287880">
              <a:lnSpc>
                <a:spcPts val="3733"/>
              </a:lnSpc>
              <a:buFont typeface="Arial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請遵守汽機車分區接送規劃。</a:t>
            </a:r>
            <a:endParaRPr 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33852" t="15415" r="20633"/>
          <a:stretch/>
        </p:blipFill>
        <p:spPr>
          <a:xfrm>
            <a:off x="460939" y="1775096"/>
            <a:ext cx="6441495" cy="3801108"/>
          </a:xfrm>
          <a:prstGeom prst="rect">
            <a:avLst/>
          </a:prstGeom>
        </p:spPr>
      </p:pic>
      <p:pic>
        <p:nvPicPr>
          <p:cNvPr id="16" name="图片 25">
            <a:extLst>
              <a:ext uri="{FF2B5EF4-FFF2-40B4-BE49-F238E27FC236}">
                <a16:creationId xmlns:a16="http://schemas.microsoft.com/office/drawing/2014/main" id="{1F4D131C-0869-4D3D-ACFF-A597FE1D8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21" y="2420168"/>
            <a:ext cx="2445998" cy="1664814"/>
          </a:xfrm>
          <a:prstGeom prst="rect">
            <a:avLst/>
          </a:prstGeom>
        </p:spPr>
      </p:pic>
      <p:sp>
        <p:nvSpPr>
          <p:cNvPr id="19" name="圓角矩形 18"/>
          <p:cNvSpPr/>
          <p:nvPr/>
        </p:nvSpPr>
        <p:spPr>
          <a:xfrm>
            <a:off x="5406888" y="3140766"/>
            <a:ext cx="6610044" cy="3488634"/>
          </a:xfrm>
          <a:prstGeom prst="roundRect">
            <a:avLst/>
          </a:prstGeom>
          <a:solidFill>
            <a:srgbClr val="FFFF00"/>
          </a:solidFill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學生走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天橋：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因文中路車流量大，若學生在無家長陪同下，</a:t>
            </a:r>
            <a:r>
              <a:rPr lang="zh-TW" altLang="en-US" sz="2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規定學生需走天橋越過文中路後進入校門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開啟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後門：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上學時間：週一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週五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7:10-7:50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放學時間：週一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週五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12:35~12:45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15:35~15:45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兩位導護老師保護學生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上放學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80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/>
          <p:nvPr/>
        </p:nvSpPr>
        <p:spPr>
          <a:xfrm>
            <a:off x="1069995" y="690468"/>
            <a:ext cx="171801" cy="548640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30" name="投影片編號版面配置區 3"/>
          <p:cNvSpPr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</a:t>
            </a:fld>
            <a:endParaRPr lang="zh-TW" alt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5682960" y="1412711"/>
            <a:ext cx="6139586" cy="3496494"/>
            <a:chOff x="2690531" y="3224981"/>
            <a:chExt cx="6139586" cy="3496494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476" t="24153" r="26667" b="19814"/>
            <a:stretch/>
          </p:blipFill>
          <p:spPr>
            <a:xfrm>
              <a:off x="2690531" y="3224981"/>
              <a:ext cx="6139586" cy="3496494"/>
            </a:xfrm>
            <a:prstGeom prst="rect">
              <a:avLst/>
            </a:prstGeom>
          </p:spPr>
        </p:pic>
        <p:sp>
          <p:nvSpPr>
            <p:cNvPr id="33" name="圓角矩形 32"/>
            <p:cNvSpPr/>
            <p:nvPr/>
          </p:nvSpPr>
          <p:spPr>
            <a:xfrm>
              <a:off x="5230761" y="5024284"/>
              <a:ext cx="167149" cy="589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1539503" y="1439791"/>
            <a:ext cx="4065798" cy="3469414"/>
            <a:chOff x="1389022" y="10610"/>
            <a:chExt cx="5256353" cy="3942265"/>
          </a:xfrm>
        </p:grpSpPr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9022" y="10610"/>
              <a:ext cx="5256353" cy="3942265"/>
            </a:xfrm>
            <a:prstGeom prst="rect">
              <a:avLst/>
            </a:prstGeom>
          </p:spPr>
        </p:pic>
        <p:sp>
          <p:nvSpPr>
            <p:cNvPr id="36" name="向上箭號 35"/>
            <p:cNvSpPr/>
            <p:nvPr/>
          </p:nvSpPr>
          <p:spPr>
            <a:xfrm rot="1245381">
              <a:off x="2703322" y="1444886"/>
              <a:ext cx="449125" cy="546879"/>
            </a:xfrm>
            <a:prstGeom prst="upArrow">
              <a:avLst>
                <a:gd name="adj1" fmla="val 30860"/>
                <a:gd name="adj2" fmla="val 51019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向上箭號 36"/>
            <p:cNvSpPr/>
            <p:nvPr/>
          </p:nvSpPr>
          <p:spPr>
            <a:xfrm rot="1298015">
              <a:off x="2387218" y="2049273"/>
              <a:ext cx="530330" cy="600415"/>
            </a:xfrm>
            <a:prstGeom prst="upArrow">
              <a:avLst>
                <a:gd name="adj1" fmla="val 30860"/>
                <a:gd name="adj2" fmla="val 51019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向上箭號 37"/>
            <p:cNvSpPr/>
            <p:nvPr/>
          </p:nvSpPr>
          <p:spPr>
            <a:xfrm rot="1338903">
              <a:off x="2982717" y="1076445"/>
              <a:ext cx="280303" cy="344107"/>
            </a:xfrm>
            <a:prstGeom prst="upArrow">
              <a:avLst>
                <a:gd name="adj1" fmla="val 30860"/>
                <a:gd name="adj2" fmla="val 51019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文字方塊 38"/>
          <p:cNvSpPr txBox="1"/>
          <p:nvPr/>
        </p:nvSpPr>
        <p:spPr>
          <a:xfrm>
            <a:off x="848120" y="1412710"/>
            <a:ext cx="615553" cy="4463769"/>
          </a:xfrm>
          <a:prstGeom prst="rect">
            <a:avLst/>
          </a:prstGeom>
          <a:solidFill>
            <a:srgbClr val="FFFF00"/>
          </a:solidFill>
          <a:effectLst>
            <a:outerShdw blurRad="50800" dist="50800" dir="5400000" sx="101000" sy="101000" algn="ctr" rotWithShape="0">
              <a:schemeClr val="bg1"/>
            </a:outerShdw>
          </a:effectLst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 smtClean="0">
                <a:ln w="6600">
                  <a:noFill/>
                  <a:prstDash val="solid"/>
                </a:ln>
                <a:solidFill>
                  <a:srgbClr val="FF0000"/>
                </a:solidFill>
              </a:rPr>
              <a:t>家長接送 汽車 請往前  往前</a:t>
            </a:r>
            <a:endParaRPr lang="zh-TW" altLang="en-US" sz="2800" b="1" dirty="0">
              <a:ln w="6600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0" name="標題 1"/>
          <p:cNvSpPr txBox="1">
            <a:spLocks/>
          </p:cNvSpPr>
          <p:nvPr/>
        </p:nvSpPr>
        <p:spPr>
          <a:xfrm>
            <a:off x="4913529" y="1551413"/>
            <a:ext cx="644339" cy="2268374"/>
          </a:xfrm>
          <a:prstGeom prst="rect">
            <a:avLst/>
          </a:prstGeom>
          <a:solidFill>
            <a:srgbClr val="0099FF">
              <a:alpha val="49804"/>
            </a:srgbClr>
          </a:solidFill>
        </p:spPr>
        <p:txBody>
          <a:bodyPr vert="eaVer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汽車接送區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" name="標題 1"/>
          <p:cNvSpPr txBox="1">
            <a:spLocks/>
          </p:cNvSpPr>
          <p:nvPr/>
        </p:nvSpPr>
        <p:spPr>
          <a:xfrm>
            <a:off x="11077428" y="1521907"/>
            <a:ext cx="644339" cy="2268374"/>
          </a:xfrm>
          <a:prstGeom prst="rect">
            <a:avLst/>
          </a:prstGeom>
          <a:solidFill>
            <a:srgbClr val="0099FF">
              <a:alpha val="49804"/>
            </a:srgbClr>
          </a:solidFill>
        </p:spPr>
        <p:txBody>
          <a:bodyPr vert="eaVer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汽車接送區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023218" y="5099650"/>
            <a:ext cx="6538554" cy="1077218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家長接送，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駕駛不離車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學生下車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快，後方家長少等待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</p:txBody>
      </p:sp>
      <p:sp>
        <p:nvSpPr>
          <p:cNvPr id="44" name="TextBox 6"/>
          <p:cNvSpPr txBox="1"/>
          <p:nvPr/>
        </p:nvSpPr>
        <p:spPr>
          <a:xfrm>
            <a:off x="1539503" y="418677"/>
            <a:ext cx="934129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學生安全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與請家長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配合事項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524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8884" y="690468"/>
            <a:ext cx="171801" cy="548640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1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</a:t>
            </a:fld>
            <a:endParaRPr lang="zh-TW" altLang="en-US"/>
          </a:p>
        </p:txBody>
      </p:sp>
      <p:sp>
        <p:nvSpPr>
          <p:cNvPr id="18" name="投影片編號版面配置區 3"/>
          <p:cNvSpPr txBox="1">
            <a:spLocks/>
          </p:cNvSpPr>
          <p:nvPr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6</a:t>
            </a:fld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065" y="1386039"/>
            <a:ext cx="5429839" cy="4072379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575964" y="1205451"/>
            <a:ext cx="615553" cy="4519137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人行道淨空、禮讓行人優先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029196" y="4045867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475628" y="3681085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237020" y="4045868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4926225" y="3221195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5344795" y="3890367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755382" y="1386038"/>
            <a:ext cx="5086994" cy="4566527"/>
            <a:chOff x="7183161" y="23566"/>
            <a:chExt cx="4540578" cy="3822570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3161" y="23566"/>
              <a:ext cx="4540578" cy="3405434"/>
            </a:xfrm>
            <a:prstGeom prst="rect">
              <a:avLst/>
            </a:prstGeom>
          </p:spPr>
        </p:pic>
        <p:sp>
          <p:nvSpPr>
            <p:cNvPr id="39" name="文字方塊 38"/>
            <p:cNvSpPr txBox="1"/>
            <p:nvPr/>
          </p:nvSpPr>
          <p:spPr>
            <a:xfrm>
              <a:off x="7585211" y="2524535"/>
              <a:ext cx="400110" cy="13216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</a:rPr>
                <a:t>禁停機車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7989691" y="1481614"/>
              <a:ext cx="400110" cy="13216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</a:rPr>
                <a:t>禁停機車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8872407" y="1610134"/>
              <a:ext cx="400110" cy="13216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</a:rPr>
                <a:t>禁停機車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9344537" y="2324723"/>
              <a:ext cx="400110" cy="13216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</a:rPr>
                <a:t>禁停機車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標題 1"/>
          <p:cNvSpPr txBox="1">
            <a:spLocks/>
          </p:cNvSpPr>
          <p:nvPr/>
        </p:nvSpPr>
        <p:spPr>
          <a:xfrm>
            <a:off x="1403831" y="1439606"/>
            <a:ext cx="644339" cy="2268374"/>
          </a:xfrm>
          <a:prstGeom prst="rect">
            <a:avLst/>
          </a:prstGeom>
          <a:solidFill>
            <a:srgbClr val="7030A0">
              <a:alpha val="49804"/>
            </a:srgbClr>
          </a:solidFill>
        </p:spPr>
        <p:txBody>
          <a:bodyPr vert="eaVer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車接送區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" name="標題 1"/>
          <p:cNvSpPr txBox="1">
            <a:spLocks/>
          </p:cNvSpPr>
          <p:nvPr/>
        </p:nvSpPr>
        <p:spPr>
          <a:xfrm>
            <a:off x="6796116" y="1439606"/>
            <a:ext cx="644339" cy="2268374"/>
          </a:xfrm>
          <a:prstGeom prst="rect">
            <a:avLst/>
          </a:prstGeom>
          <a:solidFill>
            <a:srgbClr val="7030A0">
              <a:alpha val="49804"/>
            </a:srgbClr>
          </a:solidFill>
        </p:spPr>
        <p:txBody>
          <a:bodyPr vert="eaVer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車接送區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1372129" y="122063"/>
            <a:ext cx="615553" cy="6542366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機車排列有序、人車分流、學生安全通行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2475628" y="5595867"/>
            <a:ext cx="7537948" cy="1077218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家長接送，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駕駛不離車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學童安全優先、機車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禁止騎上人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行道！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1495758" y="515469"/>
            <a:ext cx="934129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學生安全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與請家長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配合事項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1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1495758" y="515469"/>
            <a:ext cx="934129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學生安全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與請家長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配合事項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44" y="1533525"/>
            <a:ext cx="6354205" cy="476458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60968" y="5623525"/>
            <a:ext cx="6538554" cy="1077218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家長接送，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駕駛不熄火不離車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學生下車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快，後方家長少等待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</p:txBody>
      </p:sp>
      <p:sp>
        <p:nvSpPr>
          <p:cNvPr id="6" name="向右箭號 5"/>
          <p:cNvSpPr/>
          <p:nvPr/>
        </p:nvSpPr>
        <p:spPr>
          <a:xfrm rot="1038032">
            <a:off x="4105275" y="4886325"/>
            <a:ext cx="666750" cy="495300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 rot="901914">
            <a:off x="4935109" y="5153176"/>
            <a:ext cx="776072" cy="524778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20965254">
            <a:off x="5917663" y="5165732"/>
            <a:ext cx="666750" cy="495300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448300" y="3486150"/>
            <a:ext cx="1571625" cy="15517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953375" y="2182803"/>
            <a:ext cx="3909950" cy="1189047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32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直行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，勿隨意迴轉！</a:t>
            </a:r>
            <a:endParaRPr lang="zh-TW" altLang="en-US" sz="2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1841" y="1179893"/>
            <a:ext cx="1171575" cy="2992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後門上學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37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6"/>
          <p:cNvSpPr/>
          <p:nvPr/>
        </p:nvSpPr>
        <p:spPr>
          <a:xfrm>
            <a:off x="6146602" y="1324809"/>
            <a:ext cx="432816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7" name="TextBox 6"/>
          <p:cNvSpPr txBox="1"/>
          <p:nvPr/>
        </p:nvSpPr>
        <p:spPr>
          <a:xfrm>
            <a:off x="1495758" y="515469"/>
            <a:ext cx="934129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學生安全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與請家長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配合事項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1841" y="1179893"/>
            <a:ext cx="1171575" cy="2992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後門上學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4" y="1551368"/>
            <a:ext cx="6630431" cy="497170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996994">
            <a:off x="4038600" y="4095750"/>
            <a:ext cx="2990850" cy="12573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8693731" y="1827122"/>
            <a:ext cx="3038475" cy="442019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此處為學生過馬路進校門路口，</a:t>
            </a:r>
            <a:r>
              <a:rPr lang="zh-TW" altLang="en-US" sz="28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沒有斑馬線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，需要導護老師指引才能過馬路，請家長</a:t>
            </a:r>
            <a:r>
              <a:rPr lang="zh-TW" altLang="en-US" sz="30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勿在此處迴轉</a:t>
            </a:r>
            <a:r>
              <a:rPr lang="zh-TW" altLang="en-US" sz="3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請直行駛離！</a:t>
            </a:r>
            <a:endParaRPr lang="zh-TW" altLang="en-US" sz="3000" u="sng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向右箭號 4"/>
          <p:cNvSpPr/>
          <p:nvPr/>
        </p:nvSpPr>
        <p:spPr>
          <a:xfrm rot="19935684">
            <a:off x="6595541" y="3730975"/>
            <a:ext cx="705389" cy="514350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rot="19935684">
            <a:off x="7471577" y="3388266"/>
            <a:ext cx="705389" cy="514350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7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84018" y="597764"/>
            <a:ext cx="492647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66"/>
              </a:lnSpc>
            </a:pPr>
            <a:r>
              <a:rPr lang="en-US" sz="6000" dirty="0" err="1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學生生活規範</a:t>
            </a:r>
            <a:endParaRPr lang="en-US" sz="6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6911509" y="734039"/>
            <a:ext cx="491859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4"/>
              </a:lnSpc>
            </a:pPr>
            <a:r>
              <a:rPr 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3.</a:t>
            </a:r>
            <a:r>
              <a:rPr lang="zh-TW" altLang="en-US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品德教育</a:t>
            </a:r>
            <a:r>
              <a:rPr lang="en-US" altLang="zh-TW" sz="3600" spc="198" dirty="0" smtClean="0">
                <a:solidFill>
                  <a:srgbClr val="0070C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-1</a:t>
            </a:r>
            <a:endParaRPr lang="en-US" sz="3600" spc="198" dirty="0">
              <a:solidFill>
                <a:srgbClr val="0070C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13" name="AutoShape 16"/>
          <p:cNvSpPr/>
          <p:nvPr/>
        </p:nvSpPr>
        <p:spPr>
          <a:xfrm>
            <a:off x="6146602" y="1324809"/>
            <a:ext cx="432816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grpSp>
        <p:nvGrpSpPr>
          <p:cNvPr id="7" name="Group 12"/>
          <p:cNvGrpSpPr/>
          <p:nvPr/>
        </p:nvGrpSpPr>
        <p:grpSpPr>
          <a:xfrm>
            <a:off x="1159335" y="1650890"/>
            <a:ext cx="10842574" cy="1695685"/>
            <a:chOff x="-2" y="-152400"/>
            <a:chExt cx="21115193" cy="3391370"/>
          </a:xfrm>
        </p:grpSpPr>
        <p:sp>
          <p:nvSpPr>
            <p:cNvPr id="8" name="TextBox 13"/>
            <p:cNvSpPr txBox="1"/>
            <p:nvPr/>
          </p:nvSpPr>
          <p:spPr>
            <a:xfrm>
              <a:off x="0" y="-152400"/>
              <a:ext cx="21115191" cy="984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7879" lvl="1">
                <a:spcBef>
                  <a:spcPts val="1200"/>
                </a:spcBef>
              </a:pPr>
              <a:r>
                <a:rPr lang="zh-TW" altLang="en-US" sz="3200" b="1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</a:rPr>
                <a:t>桃園市文山國小</a:t>
              </a:r>
              <a:r>
                <a:rPr lang="en-US" altLang="zh-TW" sz="3200" b="1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</a:rPr>
                <a:t>112</a:t>
              </a:r>
              <a:r>
                <a:rPr lang="zh-TW" altLang="en-US" sz="3200" b="1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</a:rPr>
                <a:t>學年度品德之星實施計畫</a:t>
              </a:r>
              <a:endParaRPr lang="en-US" sz="3200" b="1" dirty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9" name="TextBox 14"/>
            <p:cNvSpPr txBox="1"/>
            <p:nvPr/>
          </p:nvSpPr>
          <p:spPr>
            <a:xfrm>
              <a:off x="-2" y="2377196"/>
              <a:ext cx="19949060" cy="86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79" lvl="1">
                <a:spcBef>
                  <a:spcPts val="2400"/>
                </a:spcBef>
              </a:pPr>
              <a:endParaRPr 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83075" y="2736503"/>
            <a:ext cx="948135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目的：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使品德教育從學校到家庭到社區，增加學生實踐、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與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省思之機會，共同打造溫馨有禮的人文社會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以公開表揚的方式鼓勵學生實踐優良的品德價值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透過品德之星的表揚活動，達到見賢思齊的楷模效果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營造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品德教育的學習情境。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30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click.wav"/>
          </p:stSnd>
        </p:sndAc>
      </p:transition>
    </mc:Choice>
    <mc:Fallback xmlns="">
      <p:transition advClick="0" advTm="2000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1602</Words>
  <Application>Microsoft Office PowerPoint</Application>
  <PresentationFormat>寬螢幕</PresentationFormat>
  <Paragraphs>203</Paragraphs>
  <Slides>22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42" baseType="lpstr">
      <vt:lpstr>BiauKai</vt:lpstr>
      <vt:lpstr>Calibri</vt:lpstr>
      <vt:lpstr>王漢宗特黑體繁</vt:lpstr>
      <vt:lpstr>標楷體</vt:lpstr>
      <vt:lpstr>Times New Roman</vt:lpstr>
      <vt:lpstr>Ebrima</vt:lpstr>
      <vt:lpstr>Cambria</vt:lpstr>
      <vt:lpstr>新細明體</vt:lpstr>
      <vt:lpstr>Calibri Light</vt:lpstr>
      <vt:lpstr>文鼎新藝體</vt:lpstr>
      <vt:lpstr>Arial</vt:lpstr>
      <vt:lpstr>細明體</vt:lpstr>
      <vt:lpstr>王漢宗特黑體</vt:lpstr>
      <vt:lpstr>標楷體</vt:lpstr>
      <vt:lpstr>微軟正黑體</vt:lpstr>
      <vt:lpstr>汉仪跳跳体简</vt:lpstr>
      <vt:lpstr>文鼎粗隸</vt:lpstr>
      <vt:lpstr>Noto Sans Symbols</vt:lpstr>
      <vt:lpstr>Corbel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訓育組</vt:lpstr>
      <vt:lpstr>訓育組</vt:lpstr>
      <vt:lpstr>PowerPoint 簡報</vt:lpstr>
      <vt:lpstr>衛生組</vt:lpstr>
      <vt:lpstr>疫情防治工作</vt:lpstr>
      <vt:lpstr>衛生組</vt:lpstr>
      <vt:lpstr>衛生組</vt:lpstr>
      <vt:lpstr>健康中心</vt:lpstr>
      <vt:lpstr>邀請各位家長踴躍加入志工團隊  報名方式:請洽學務處 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桃園市桃園區文山國民小學108學年度第二學期期末校務會議    學務處報告</dc:title>
  <dc:creator>acer-17030302</dc:creator>
  <cp:lastModifiedBy>USER</cp:lastModifiedBy>
  <cp:revision>138</cp:revision>
  <dcterms:created xsi:type="dcterms:W3CDTF">2017-09-05T02:21:49Z</dcterms:created>
  <dcterms:modified xsi:type="dcterms:W3CDTF">2023-09-05T05:45:38Z</dcterms:modified>
</cp:coreProperties>
</file>