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07200" cy="9939338"/>
  <p:embeddedFontLst>
    <p:embeddedFont>
      <p:font typeface="Microsoft JhengHei" panose="020B0604030504040204" pitchFamily="34" charset="-12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orum" panose="02020500000000000000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RO7N4jO/rOiui+DnTif+Fr4Cb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BB7125-DC59-454E-B97D-95FF28F4A9F2}">
  <a:tblStyle styleId="{79BB7125-DC59-454E-B97D-95FF28F4A9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BC727EA-3B42-4455-9467-FADD82385B2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02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22303289c_2_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2422303289c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7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8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9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0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4b1d33228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14b1d332285_0_3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14b1d332285_0_3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0156ba07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50156ba07b_0_1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150156ba07b_0_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0156ba07b_0_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50156ba0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b1d33228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4b1d332285_0_4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4b1d332285_0_4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95eaa9fc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795eaa9fc3_0_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795eaa9fc3_0_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"/>
          <p:cNvGrpSpPr/>
          <p:nvPr/>
        </p:nvGrpSpPr>
        <p:grpSpPr>
          <a:xfrm>
            <a:off x="2985186" y="2323712"/>
            <a:ext cx="12317627" cy="5794231"/>
            <a:chOff x="0" y="0"/>
            <a:chExt cx="13499106" cy="6350000"/>
          </a:xfrm>
        </p:grpSpPr>
        <p:sp>
          <p:nvSpPr>
            <p:cNvPr id="83" name="Google Shape;83;p1"/>
            <p:cNvSpPr/>
            <p:nvPr/>
          </p:nvSpPr>
          <p:spPr>
            <a:xfrm>
              <a:off x="72390" y="72390"/>
              <a:ext cx="13354327" cy="6205220"/>
            </a:xfrm>
            <a:custGeom>
              <a:avLst/>
              <a:gdLst/>
              <a:ahLst/>
              <a:cxnLst/>
              <a:rect l="l" t="t" r="r" b="b"/>
              <a:pathLst>
                <a:path w="13354327" h="6205220" extrusionOk="0">
                  <a:moveTo>
                    <a:pt x="0" y="0"/>
                  </a:moveTo>
                  <a:lnTo>
                    <a:pt x="13354327" y="0"/>
                  </a:lnTo>
                  <a:lnTo>
                    <a:pt x="13354327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4" name="Google Shape;84;p1"/>
            <p:cNvSpPr/>
            <p:nvPr/>
          </p:nvSpPr>
          <p:spPr>
            <a:xfrm>
              <a:off x="0" y="0"/>
              <a:ext cx="13499106" cy="6350000"/>
            </a:xfrm>
            <a:custGeom>
              <a:avLst/>
              <a:gdLst/>
              <a:ahLst/>
              <a:cxnLst/>
              <a:rect l="l" t="t" r="r" b="b"/>
              <a:pathLst>
                <a:path w="13499106" h="6350000" extrusionOk="0">
                  <a:moveTo>
                    <a:pt x="13354328" y="6205220"/>
                  </a:moveTo>
                  <a:lnTo>
                    <a:pt x="13499106" y="6205220"/>
                  </a:lnTo>
                  <a:lnTo>
                    <a:pt x="13499106" y="6350000"/>
                  </a:lnTo>
                  <a:lnTo>
                    <a:pt x="13354328" y="6350000"/>
                  </a:lnTo>
                  <a:lnTo>
                    <a:pt x="13354328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3354328" y="144780"/>
                  </a:moveTo>
                  <a:lnTo>
                    <a:pt x="13499106" y="144780"/>
                  </a:lnTo>
                  <a:lnTo>
                    <a:pt x="13499106" y="6205220"/>
                  </a:lnTo>
                  <a:lnTo>
                    <a:pt x="13354328" y="6205220"/>
                  </a:lnTo>
                  <a:lnTo>
                    <a:pt x="13354328" y="144780"/>
                  </a:lnTo>
                  <a:close/>
                  <a:moveTo>
                    <a:pt x="144780" y="6205220"/>
                  </a:moveTo>
                  <a:lnTo>
                    <a:pt x="13354328" y="6205220"/>
                  </a:lnTo>
                  <a:lnTo>
                    <a:pt x="13354328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3354328" y="0"/>
                  </a:moveTo>
                  <a:lnTo>
                    <a:pt x="13499106" y="0"/>
                  </a:lnTo>
                  <a:lnTo>
                    <a:pt x="13499106" y="144780"/>
                  </a:lnTo>
                  <a:lnTo>
                    <a:pt x="13354328" y="144780"/>
                  </a:lnTo>
                  <a:lnTo>
                    <a:pt x="13354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54328" y="0"/>
                  </a:lnTo>
                  <a:lnTo>
                    <a:pt x="13354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cxnSp>
        <p:nvCxnSpPr>
          <p:cNvPr id="85" name="Google Shape;85;p1"/>
          <p:cNvCxnSpPr/>
          <p:nvPr/>
        </p:nvCxnSpPr>
        <p:spPr>
          <a:xfrm>
            <a:off x="6546437" y="7085530"/>
            <a:ext cx="5195127" cy="0"/>
          </a:xfrm>
          <a:prstGeom prst="straightConnector1">
            <a:avLst/>
          </a:prstGeom>
          <a:noFill/>
          <a:ln w="28575" cap="flat" cmpd="sng">
            <a:solidFill>
              <a:srgbClr val="69089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" name="Google Shape;86;p1"/>
          <p:cNvGrpSpPr/>
          <p:nvPr/>
        </p:nvGrpSpPr>
        <p:grpSpPr>
          <a:xfrm>
            <a:off x="8686801" y="502022"/>
            <a:ext cx="7267719" cy="5070971"/>
            <a:chOff x="0" y="-161925"/>
            <a:chExt cx="812800" cy="974725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PROJECT 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"/>
          <p:cNvSpPr txBox="1"/>
          <p:nvPr/>
        </p:nvSpPr>
        <p:spPr>
          <a:xfrm>
            <a:off x="3906149" y="3127464"/>
            <a:ext cx="1047570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112學年度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第一學期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期初初校務會議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082204" y="7165074"/>
            <a:ext cx="6123590" cy="64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14"/>
              <a:buFont typeface="Arial"/>
              <a:buNone/>
            </a:pPr>
            <a:r>
              <a:rPr lang="zh-TW" sz="3014" b="0" i="0" u="none" strike="noStrike" cap="none">
                <a:solidFill>
                  <a:srgbClr val="69089D"/>
                </a:solidFill>
                <a:latin typeface="Forum"/>
                <a:ea typeface="Forum"/>
                <a:cs typeface="Forum"/>
                <a:sym typeface="Forum"/>
              </a:rPr>
              <a:t>112.09.06</a:t>
            </a:r>
            <a:endParaRPr sz="3014" b="0" i="0" u="none" strike="noStrike" cap="none">
              <a:solidFill>
                <a:srgbClr val="69089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380680" y="1100026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桃園市桃園區文山國民小學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4"/>
          <p:cNvGrpSpPr/>
          <p:nvPr/>
        </p:nvGrpSpPr>
        <p:grpSpPr>
          <a:xfrm>
            <a:off x="1372155" y="2305423"/>
            <a:ext cx="4824569" cy="6741231"/>
            <a:chOff x="0" y="0"/>
            <a:chExt cx="8464788" cy="11827605"/>
          </a:xfrm>
        </p:grpSpPr>
        <p:sp>
          <p:nvSpPr>
            <p:cNvPr id="197" name="Google Shape;197;p4"/>
            <p:cNvSpPr/>
            <p:nvPr/>
          </p:nvSpPr>
          <p:spPr>
            <a:xfrm>
              <a:off x="72390" y="72390"/>
              <a:ext cx="8320008" cy="11682825"/>
            </a:xfrm>
            <a:custGeom>
              <a:avLst/>
              <a:gdLst/>
              <a:ahLst/>
              <a:cxnLst/>
              <a:rect l="l" t="t" r="r" b="b"/>
              <a:pathLst>
                <a:path w="8320008" h="11682825" extrusionOk="0">
                  <a:moveTo>
                    <a:pt x="0" y="0"/>
                  </a:moveTo>
                  <a:lnTo>
                    <a:pt x="8320008" y="0"/>
                  </a:lnTo>
                  <a:lnTo>
                    <a:pt x="8320008" y="11682825"/>
                  </a:lnTo>
                  <a:lnTo>
                    <a:pt x="0" y="11682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8" name="Google Shape;198;p4"/>
            <p:cNvSpPr/>
            <p:nvPr/>
          </p:nvSpPr>
          <p:spPr>
            <a:xfrm>
              <a:off x="0" y="0"/>
              <a:ext cx="8464788" cy="11827605"/>
            </a:xfrm>
            <a:custGeom>
              <a:avLst/>
              <a:gdLst/>
              <a:ahLst/>
              <a:cxnLst/>
              <a:rect l="l" t="t" r="r" b="b"/>
              <a:pathLst>
                <a:path w="8464788" h="11827605" extrusionOk="0">
                  <a:moveTo>
                    <a:pt x="8320008" y="11682825"/>
                  </a:moveTo>
                  <a:lnTo>
                    <a:pt x="8464788" y="11682825"/>
                  </a:lnTo>
                  <a:lnTo>
                    <a:pt x="8464788" y="11827605"/>
                  </a:lnTo>
                  <a:lnTo>
                    <a:pt x="8320008" y="11827605"/>
                  </a:lnTo>
                  <a:lnTo>
                    <a:pt x="8320008" y="116828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82825"/>
                  </a:lnTo>
                  <a:lnTo>
                    <a:pt x="0" y="11682825"/>
                  </a:lnTo>
                  <a:lnTo>
                    <a:pt x="0" y="144780"/>
                  </a:lnTo>
                  <a:close/>
                  <a:moveTo>
                    <a:pt x="0" y="11682825"/>
                  </a:moveTo>
                  <a:lnTo>
                    <a:pt x="144780" y="11682825"/>
                  </a:lnTo>
                  <a:lnTo>
                    <a:pt x="144780" y="11827605"/>
                  </a:lnTo>
                  <a:lnTo>
                    <a:pt x="0" y="11827605"/>
                  </a:lnTo>
                  <a:lnTo>
                    <a:pt x="0" y="11682825"/>
                  </a:lnTo>
                  <a:close/>
                  <a:moveTo>
                    <a:pt x="8320008" y="144780"/>
                  </a:moveTo>
                  <a:lnTo>
                    <a:pt x="8464788" y="144780"/>
                  </a:lnTo>
                  <a:lnTo>
                    <a:pt x="8464788" y="11682825"/>
                  </a:lnTo>
                  <a:lnTo>
                    <a:pt x="8320008" y="11682825"/>
                  </a:lnTo>
                  <a:lnTo>
                    <a:pt x="8320008" y="144780"/>
                  </a:lnTo>
                  <a:close/>
                  <a:moveTo>
                    <a:pt x="144780" y="11682825"/>
                  </a:moveTo>
                  <a:lnTo>
                    <a:pt x="8320008" y="11682825"/>
                  </a:lnTo>
                  <a:lnTo>
                    <a:pt x="8320008" y="11827605"/>
                  </a:lnTo>
                  <a:lnTo>
                    <a:pt x="144780" y="11827605"/>
                  </a:lnTo>
                  <a:lnTo>
                    <a:pt x="144780" y="11682825"/>
                  </a:lnTo>
                  <a:close/>
                  <a:moveTo>
                    <a:pt x="8320008" y="0"/>
                  </a:moveTo>
                  <a:lnTo>
                    <a:pt x="8464788" y="0"/>
                  </a:lnTo>
                  <a:lnTo>
                    <a:pt x="8464788" y="144780"/>
                  </a:lnTo>
                  <a:lnTo>
                    <a:pt x="8320008" y="144780"/>
                  </a:lnTo>
                  <a:lnTo>
                    <a:pt x="8320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20008" y="0"/>
                  </a:lnTo>
                  <a:lnTo>
                    <a:pt x="8320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199" name="Google Shape;199;p4"/>
          <p:cNvGrpSpPr/>
          <p:nvPr/>
        </p:nvGrpSpPr>
        <p:grpSpPr>
          <a:xfrm>
            <a:off x="2187163" y="407532"/>
            <a:ext cx="4228563" cy="5070971"/>
            <a:chOff x="0" y="-161925"/>
            <a:chExt cx="812800" cy="974725"/>
          </a:xfrm>
        </p:grpSpPr>
        <p:sp>
          <p:nvSpPr>
            <p:cNvPr id="200" name="Google Shape;200;p4"/>
            <p:cNvSpPr/>
            <p:nvPr/>
          </p:nvSpPr>
          <p:spPr>
            <a:xfrm>
              <a:off x="0" y="0"/>
              <a:ext cx="628066" cy="202881"/>
            </a:xfrm>
            <a:custGeom>
              <a:avLst/>
              <a:gdLst/>
              <a:ahLst/>
              <a:cxnLst/>
              <a:rect l="l" t="t" r="r" b="b"/>
              <a:pathLst>
                <a:path w="628066" h="202881" extrusionOk="0">
                  <a:moveTo>
                    <a:pt x="0" y="0"/>
                  </a:moveTo>
                  <a:lnTo>
                    <a:pt x="628066" y="0"/>
                  </a:lnTo>
                  <a:lnTo>
                    <a:pt x="628066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01" name="Google Shape;201;p4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CONCEPT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"/>
          <p:cNvSpPr txBox="1"/>
          <p:nvPr/>
        </p:nvSpPr>
        <p:spPr>
          <a:xfrm>
            <a:off x="1749627" y="2723575"/>
            <a:ext cx="4228500" cy="544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召集人 連得傑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成員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謝汶均、葉    純、張雯婷、</a:t>
            </a: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張可人、凃筱微、沈嘉欣、</a:t>
            </a: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連德傑、廖意稜、連晏均、</a:t>
            </a: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陳紫妍、楊維倫、劉晴尹、</a:t>
            </a: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王薏婷、郭小燕、周妙君</a:t>
            </a: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4"/>
          <p:cNvGrpSpPr/>
          <p:nvPr/>
        </p:nvGrpSpPr>
        <p:grpSpPr>
          <a:xfrm>
            <a:off x="6733307" y="2305423"/>
            <a:ext cx="4824569" cy="6741231"/>
            <a:chOff x="0" y="0"/>
            <a:chExt cx="8464788" cy="11827605"/>
          </a:xfrm>
        </p:grpSpPr>
        <p:sp>
          <p:nvSpPr>
            <p:cNvPr id="204" name="Google Shape;204;p4"/>
            <p:cNvSpPr/>
            <p:nvPr/>
          </p:nvSpPr>
          <p:spPr>
            <a:xfrm>
              <a:off x="72390" y="72390"/>
              <a:ext cx="8320008" cy="11682825"/>
            </a:xfrm>
            <a:custGeom>
              <a:avLst/>
              <a:gdLst/>
              <a:ahLst/>
              <a:cxnLst/>
              <a:rect l="l" t="t" r="r" b="b"/>
              <a:pathLst>
                <a:path w="8320008" h="11682825" extrusionOk="0">
                  <a:moveTo>
                    <a:pt x="0" y="0"/>
                  </a:moveTo>
                  <a:lnTo>
                    <a:pt x="8320008" y="0"/>
                  </a:lnTo>
                  <a:lnTo>
                    <a:pt x="8320008" y="11682825"/>
                  </a:lnTo>
                  <a:lnTo>
                    <a:pt x="0" y="11682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5" name="Google Shape;205;p4"/>
            <p:cNvSpPr/>
            <p:nvPr/>
          </p:nvSpPr>
          <p:spPr>
            <a:xfrm>
              <a:off x="0" y="0"/>
              <a:ext cx="8464788" cy="11827605"/>
            </a:xfrm>
            <a:custGeom>
              <a:avLst/>
              <a:gdLst/>
              <a:ahLst/>
              <a:cxnLst/>
              <a:rect l="l" t="t" r="r" b="b"/>
              <a:pathLst>
                <a:path w="8464788" h="11827605" extrusionOk="0">
                  <a:moveTo>
                    <a:pt x="8320008" y="11682825"/>
                  </a:moveTo>
                  <a:lnTo>
                    <a:pt x="8464788" y="11682825"/>
                  </a:lnTo>
                  <a:lnTo>
                    <a:pt x="8464788" y="11827605"/>
                  </a:lnTo>
                  <a:lnTo>
                    <a:pt x="8320008" y="11827605"/>
                  </a:lnTo>
                  <a:lnTo>
                    <a:pt x="8320008" y="116828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82825"/>
                  </a:lnTo>
                  <a:lnTo>
                    <a:pt x="0" y="11682825"/>
                  </a:lnTo>
                  <a:lnTo>
                    <a:pt x="0" y="144780"/>
                  </a:lnTo>
                  <a:close/>
                  <a:moveTo>
                    <a:pt x="0" y="11682825"/>
                  </a:moveTo>
                  <a:lnTo>
                    <a:pt x="144780" y="11682825"/>
                  </a:lnTo>
                  <a:lnTo>
                    <a:pt x="144780" y="11827605"/>
                  </a:lnTo>
                  <a:lnTo>
                    <a:pt x="0" y="11827605"/>
                  </a:lnTo>
                  <a:lnTo>
                    <a:pt x="0" y="11682825"/>
                  </a:lnTo>
                  <a:close/>
                  <a:moveTo>
                    <a:pt x="8320008" y="144780"/>
                  </a:moveTo>
                  <a:lnTo>
                    <a:pt x="8464788" y="144780"/>
                  </a:lnTo>
                  <a:lnTo>
                    <a:pt x="8464788" y="11682825"/>
                  </a:lnTo>
                  <a:lnTo>
                    <a:pt x="8320008" y="11682825"/>
                  </a:lnTo>
                  <a:lnTo>
                    <a:pt x="8320008" y="144780"/>
                  </a:lnTo>
                  <a:close/>
                  <a:moveTo>
                    <a:pt x="144780" y="11682825"/>
                  </a:moveTo>
                  <a:lnTo>
                    <a:pt x="8320008" y="11682825"/>
                  </a:lnTo>
                  <a:lnTo>
                    <a:pt x="8320008" y="11827605"/>
                  </a:lnTo>
                  <a:lnTo>
                    <a:pt x="144780" y="11827605"/>
                  </a:lnTo>
                  <a:lnTo>
                    <a:pt x="144780" y="11682825"/>
                  </a:lnTo>
                  <a:close/>
                  <a:moveTo>
                    <a:pt x="8320008" y="0"/>
                  </a:moveTo>
                  <a:lnTo>
                    <a:pt x="8464788" y="0"/>
                  </a:lnTo>
                  <a:lnTo>
                    <a:pt x="8464788" y="144780"/>
                  </a:lnTo>
                  <a:lnTo>
                    <a:pt x="8320008" y="144780"/>
                  </a:lnTo>
                  <a:lnTo>
                    <a:pt x="8320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20008" y="0"/>
                  </a:lnTo>
                  <a:lnTo>
                    <a:pt x="8320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06" name="Google Shape;206;p4"/>
          <p:cNvGrpSpPr/>
          <p:nvPr/>
        </p:nvGrpSpPr>
        <p:grpSpPr>
          <a:xfrm>
            <a:off x="7548315" y="407532"/>
            <a:ext cx="4228563" cy="5070971"/>
            <a:chOff x="0" y="-161925"/>
            <a:chExt cx="812800" cy="974725"/>
          </a:xfrm>
        </p:grpSpPr>
        <p:sp>
          <p:nvSpPr>
            <p:cNvPr id="207" name="Google Shape;207;p4"/>
            <p:cNvSpPr/>
            <p:nvPr/>
          </p:nvSpPr>
          <p:spPr>
            <a:xfrm>
              <a:off x="0" y="0"/>
              <a:ext cx="628066" cy="202881"/>
            </a:xfrm>
            <a:custGeom>
              <a:avLst/>
              <a:gdLst/>
              <a:ahLst/>
              <a:cxnLst/>
              <a:rect l="l" t="t" r="r" b="b"/>
              <a:pathLst>
                <a:path w="628066" h="202881" extrusionOk="0">
                  <a:moveTo>
                    <a:pt x="0" y="0"/>
                  </a:moveTo>
                  <a:lnTo>
                    <a:pt x="628066" y="0"/>
                  </a:lnTo>
                  <a:lnTo>
                    <a:pt x="628066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08" name="Google Shape;208;p4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CONCEPT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4"/>
          <p:cNvGrpSpPr/>
          <p:nvPr/>
        </p:nvGrpSpPr>
        <p:grpSpPr>
          <a:xfrm>
            <a:off x="12091276" y="2305423"/>
            <a:ext cx="4824569" cy="6741231"/>
            <a:chOff x="0" y="0"/>
            <a:chExt cx="8464788" cy="11827605"/>
          </a:xfrm>
        </p:grpSpPr>
        <p:sp>
          <p:nvSpPr>
            <p:cNvPr id="210" name="Google Shape;210;p4"/>
            <p:cNvSpPr/>
            <p:nvPr/>
          </p:nvSpPr>
          <p:spPr>
            <a:xfrm>
              <a:off x="72390" y="72390"/>
              <a:ext cx="8320008" cy="11682825"/>
            </a:xfrm>
            <a:custGeom>
              <a:avLst/>
              <a:gdLst/>
              <a:ahLst/>
              <a:cxnLst/>
              <a:rect l="l" t="t" r="r" b="b"/>
              <a:pathLst>
                <a:path w="8320008" h="11682825" extrusionOk="0">
                  <a:moveTo>
                    <a:pt x="0" y="0"/>
                  </a:moveTo>
                  <a:lnTo>
                    <a:pt x="8320008" y="0"/>
                  </a:lnTo>
                  <a:lnTo>
                    <a:pt x="8320008" y="11682825"/>
                  </a:lnTo>
                  <a:lnTo>
                    <a:pt x="0" y="11682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1" name="Google Shape;211;p4"/>
            <p:cNvSpPr/>
            <p:nvPr/>
          </p:nvSpPr>
          <p:spPr>
            <a:xfrm>
              <a:off x="0" y="0"/>
              <a:ext cx="8464788" cy="11827605"/>
            </a:xfrm>
            <a:custGeom>
              <a:avLst/>
              <a:gdLst/>
              <a:ahLst/>
              <a:cxnLst/>
              <a:rect l="l" t="t" r="r" b="b"/>
              <a:pathLst>
                <a:path w="8464788" h="11827605" extrusionOk="0">
                  <a:moveTo>
                    <a:pt x="8320008" y="11682825"/>
                  </a:moveTo>
                  <a:lnTo>
                    <a:pt x="8464788" y="11682825"/>
                  </a:lnTo>
                  <a:lnTo>
                    <a:pt x="8464788" y="11827605"/>
                  </a:lnTo>
                  <a:lnTo>
                    <a:pt x="8320008" y="11827605"/>
                  </a:lnTo>
                  <a:lnTo>
                    <a:pt x="8320008" y="116828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82825"/>
                  </a:lnTo>
                  <a:lnTo>
                    <a:pt x="0" y="11682825"/>
                  </a:lnTo>
                  <a:lnTo>
                    <a:pt x="0" y="144780"/>
                  </a:lnTo>
                  <a:close/>
                  <a:moveTo>
                    <a:pt x="0" y="11682825"/>
                  </a:moveTo>
                  <a:lnTo>
                    <a:pt x="144780" y="11682825"/>
                  </a:lnTo>
                  <a:lnTo>
                    <a:pt x="144780" y="11827605"/>
                  </a:lnTo>
                  <a:lnTo>
                    <a:pt x="0" y="11827605"/>
                  </a:lnTo>
                  <a:lnTo>
                    <a:pt x="0" y="11682825"/>
                  </a:lnTo>
                  <a:close/>
                  <a:moveTo>
                    <a:pt x="8320008" y="144780"/>
                  </a:moveTo>
                  <a:lnTo>
                    <a:pt x="8464788" y="144780"/>
                  </a:lnTo>
                  <a:lnTo>
                    <a:pt x="8464788" y="11682825"/>
                  </a:lnTo>
                  <a:lnTo>
                    <a:pt x="8320008" y="11682825"/>
                  </a:lnTo>
                  <a:lnTo>
                    <a:pt x="8320008" y="144780"/>
                  </a:lnTo>
                  <a:close/>
                  <a:moveTo>
                    <a:pt x="144780" y="11682825"/>
                  </a:moveTo>
                  <a:lnTo>
                    <a:pt x="8320008" y="11682825"/>
                  </a:lnTo>
                  <a:lnTo>
                    <a:pt x="8320008" y="11827605"/>
                  </a:lnTo>
                  <a:lnTo>
                    <a:pt x="144780" y="11827605"/>
                  </a:lnTo>
                  <a:lnTo>
                    <a:pt x="144780" y="11682825"/>
                  </a:lnTo>
                  <a:close/>
                  <a:moveTo>
                    <a:pt x="8320008" y="0"/>
                  </a:moveTo>
                  <a:lnTo>
                    <a:pt x="8464788" y="0"/>
                  </a:lnTo>
                  <a:lnTo>
                    <a:pt x="8464788" y="144780"/>
                  </a:lnTo>
                  <a:lnTo>
                    <a:pt x="8320008" y="144780"/>
                  </a:lnTo>
                  <a:lnTo>
                    <a:pt x="8320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20008" y="0"/>
                  </a:lnTo>
                  <a:lnTo>
                    <a:pt x="8320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12" name="Google Shape;212;p4"/>
          <p:cNvGrpSpPr/>
          <p:nvPr/>
        </p:nvGrpSpPr>
        <p:grpSpPr>
          <a:xfrm>
            <a:off x="12906284" y="407532"/>
            <a:ext cx="4228563" cy="5070971"/>
            <a:chOff x="0" y="-161925"/>
            <a:chExt cx="812800" cy="974725"/>
          </a:xfrm>
        </p:grpSpPr>
        <p:sp>
          <p:nvSpPr>
            <p:cNvPr id="213" name="Google Shape;213;p4"/>
            <p:cNvSpPr/>
            <p:nvPr/>
          </p:nvSpPr>
          <p:spPr>
            <a:xfrm>
              <a:off x="0" y="0"/>
              <a:ext cx="628066" cy="202881"/>
            </a:xfrm>
            <a:custGeom>
              <a:avLst/>
              <a:gdLst/>
              <a:ahLst/>
              <a:cxnLst/>
              <a:rect l="l" t="t" r="r" b="b"/>
              <a:pathLst>
                <a:path w="628066" h="202881" extrusionOk="0">
                  <a:moveTo>
                    <a:pt x="0" y="0"/>
                  </a:moveTo>
                  <a:lnTo>
                    <a:pt x="628066" y="0"/>
                  </a:lnTo>
                  <a:lnTo>
                    <a:pt x="628066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14" name="Google Shape;214;p4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CONCEPT #3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4"/>
          <p:cNvSpPr/>
          <p:nvPr/>
        </p:nvSpPr>
        <p:spPr>
          <a:xfrm>
            <a:off x="123092" y="1065077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詩多麗悅文山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(閱讀)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5459028" y="1023818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公民素養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10925902" y="982559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文山世界城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(國際)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7029925" y="2752375"/>
            <a:ext cx="4228500" cy="604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召集人      王春綢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副召集人  林佳伶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成員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陳佳慧、羅芸瑤、邱群惠、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陳鈺瀅、蔡孟如、李俞萱、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吳梅鳳、陳霈真、陳彥甫、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邱俊榮、蔡曉薇、王美秀、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蔡佳蓉、黃智慧、蘇芳如、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柯淑齡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12313401" y="2723575"/>
            <a:ext cx="4319700" cy="5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召集人 李亭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成員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陳怡伶、王致淵、張秀鳳、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邱安屏、吳暄惠、柯憶秋、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江怡蓉、黃詩璇、李美慧、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顏君庭、古淑萍</a:t>
            </a:r>
            <a:r>
              <a:rPr lang="zh-TW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、許倫菀</a:t>
            </a:r>
            <a:r>
              <a:rPr lang="zh-TW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李汶庭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5"/>
          <p:cNvGrpSpPr/>
          <p:nvPr/>
        </p:nvGrpSpPr>
        <p:grpSpPr>
          <a:xfrm>
            <a:off x="4267200" y="2171700"/>
            <a:ext cx="4824569" cy="6741231"/>
            <a:chOff x="0" y="0"/>
            <a:chExt cx="8464788" cy="11827605"/>
          </a:xfrm>
        </p:grpSpPr>
        <p:sp>
          <p:nvSpPr>
            <p:cNvPr id="225" name="Google Shape;225;p5"/>
            <p:cNvSpPr/>
            <p:nvPr/>
          </p:nvSpPr>
          <p:spPr>
            <a:xfrm>
              <a:off x="72390" y="72390"/>
              <a:ext cx="8320008" cy="11682825"/>
            </a:xfrm>
            <a:custGeom>
              <a:avLst/>
              <a:gdLst/>
              <a:ahLst/>
              <a:cxnLst/>
              <a:rect l="l" t="t" r="r" b="b"/>
              <a:pathLst>
                <a:path w="8320008" h="11682825" extrusionOk="0">
                  <a:moveTo>
                    <a:pt x="0" y="0"/>
                  </a:moveTo>
                  <a:lnTo>
                    <a:pt x="8320008" y="0"/>
                  </a:lnTo>
                  <a:lnTo>
                    <a:pt x="8320008" y="11682825"/>
                  </a:lnTo>
                  <a:lnTo>
                    <a:pt x="0" y="11682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5"/>
            <p:cNvSpPr/>
            <p:nvPr/>
          </p:nvSpPr>
          <p:spPr>
            <a:xfrm>
              <a:off x="0" y="0"/>
              <a:ext cx="8464788" cy="11827605"/>
            </a:xfrm>
            <a:custGeom>
              <a:avLst/>
              <a:gdLst/>
              <a:ahLst/>
              <a:cxnLst/>
              <a:rect l="l" t="t" r="r" b="b"/>
              <a:pathLst>
                <a:path w="8464788" h="11827605" extrusionOk="0">
                  <a:moveTo>
                    <a:pt x="8320008" y="11682825"/>
                  </a:moveTo>
                  <a:lnTo>
                    <a:pt x="8464788" y="11682825"/>
                  </a:lnTo>
                  <a:lnTo>
                    <a:pt x="8464788" y="11827605"/>
                  </a:lnTo>
                  <a:lnTo>
                    <a:pt x="8320008" y="11827605"/>
                  </a:lnTo>
                  <a:lnTo>
                    <a:pt x="8320008" y="116828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82825"/>
                  </a:lnTo>
                  <a:lnTo>
                    <a:pt x="0" y="11682825"/>
                  </a:lnTo>
                  <a:lnTo>
                    <a:pt x="0" y="144780"/>
                  </a:lnTo>
                  <a:close/>
                  <a:moveTo>
                    <a:pt x="0" y="11682825"/>
                  </a:moveTo>
                  <a:lnTo>
                    <a:pt x="144780" y="11682825"/>
                  </a:lnTo>
                  <a:lnTo>
                    <a:pt x="144780" y="11827605"/>
                  </a:lnTo>
                  <a:lnTo>
                    <a:pt x="0" y="11827605"/>
                  </a:lnTo>
                  <a:lnTo>
                    <a:pt x="0" y="11682825"/>
                  </a:lnTo>
                  <a:close/>
                  <a:moveTo>
                    <a:pt x="8320008" y="144780"/>
                  </a:moveTo>
                  <a:lnTo>
                    <a:pt x="8464788" y="144780"/>
                  </a:lnTo>
                  <a:lnTo>
                    <a:pt x="8464788" y="11682825"/>
                  </a:lnTo>
                  <a:lnTo>
                    <a:pt x="8320008" y="11682825"/>
                  </a:lnTo>
                  <a:lnTo>
                    <a:pt x="8320008" y="144780"/>
                  </a:lnTo>
                  <a:close/>
                  <a:moveTo>
                    <a:pt x="144780" y="11682825"/>
                  </a:moveTo>
                  <a:lnTo>
                    <a:pt x="8320008" y="11682825"/>
                  </a:lnTo>
                  <a:lnTo>
                    <a:pt x="8320008" y="11827605"/>
                  </a:lnTo>
                  <a:lnTo>
                    <a:pt x="144780" y="11827605"/>
                  </a:lnTo>
                  <a:lnTo>
                    <a:pt x="144780" y="11682825"/>
                  </a:lnTo>
                  <a:close/>
                  <a:moveTo>
                    <a:pt x="8320008" y="0"/>
                  </a:moveTo>
                  <a:lnTo>
                    <a:pt x="8464788" y="0"/>
                  </a:lnTo>
                  <a:lnTo>
                    <a:pt x="8464788" y="144780"/>
                  </a:lnTo>
                  <a:lnTo>
                    <a:pt x="8320008" y="144780"/>
                  </a:lnTo>
                  <a:lnTo>
                    <a:pt x="8320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20008" y="0"/>
                  </a:lnTo>
                  <a:lnTo>
                    <a:pt x="8320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27" name="Google Shape;227;p5"/>
          <p:cNvGrpSpPr/>
          <p:nvPr/>
        </p:nvGrpSpPr>
        <p:grpSpPr>
          <a:xfrm>
            <a:off x="5082208" y="273809"/>
            <a:ext cx="4228563" cy="5070971"/>
            <a:chOff x="0" y="-161925"/>
            <a:chExt cx="812800" cy="974725"/>
          </a:xfrm>
        </p:grpSpPr>
        <p:sp>
          <p:nvSpPr>
            <p:cNvPr id="228" name="Google Shape;228;p5"/>
            <p:cNvSpPr/>
            <p:nvPr/>
          </p:nvSpPr>
          <p:spPr>
            <a:xfrm>
              <a:off x="0" y="0"/>
              <a:ext cx="628066" cy="202881"/>
            </a:xfrm>
            <a:custGeom>
              <a:avLst/>
              <a:gdLst/>
              <a:ahLst/>
              <a:cxnLst/>
              <a:rect l="l" t="t" r="r" b="b"/>
              <a:pathLst>
                <a:path w="628066" h="202881" extrusionOk="0">
                  <a:moveTo>
                    <a:pt x="0" y="0"/>
                  </a:moveTo>
                  <a:lnTo>
                    <a:pt x="628066" y="0"/>
                  </a:lnTo>
                  <a:lnTo>
                    <a:pt x="628066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29" name="Google Shape;229;p5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CONCEPT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5"/>
          <p:cNvGrpSpPr/>
          <p:nvPr/>
        </p:nvGrpSpPr>
        <p:grpSpPr>
          <a:xfrm>
            <a:off x="9628352" y="2171700"/>
            <a:ext cx="4824569" cy="6741231"/>
            <a:chOff x="0" y="0"/>
            <a:chExt cx="8464788" cy="11827605"/>
          </a:xfrm>
        </p:grpSpPr>
        <p:sp>
          <p:nvSpPr>
            <p:cNvPr id="231" name="Google Shape;231;p5"/>
            <p:cNvSpPr/>
            <p:nvPr/>
          </p:nvSpPr>
          <p:spPr>
            <a:xfrm>
              <a:off x="72390" y="72390"/>
              <a:ext cx="8320008" cy="11682825"/>
            </a:xfrm>
            <a:custGeom>
              <a:avLst/>
              <a:gdLst/>
              <a:ahLst/>
              <a:cxnLst/>
              <a:rect l="l" t="t" r="r" b="b"/>
              <a:pathLst>
                <a:path w="8320008" h="11682825" extrusionOk="0">
                  <a:moveTo>
                    <a:pt x="0" y="0"/>
                  </a:moveTo>
                  <a:lnTo>
                    <a:pt x="8320008" y="0"/>
                  </a:lnTo>
                  <a:lnTo>
                    <a:pt x="8320008" y="11682825"/>
                  </a:lnTo>
                  <a:lnTo>
                    <a:pt x="0" y="11682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2" name="Google Shape;232;p5"/>
            <p:cNvSpPr/>
            <p:nvPr/>
          </p:nvSpPr>
          <p:spPr>
            <a:xfrm>
              <a:off x="0" y="0"/>
              <a:ext cx="8464788" cy="11827605"/>
            </a:xfrm>
            <a:custGeom>
              <a:avLst/>
              <a:gdLst/>
              <a:ahLst/>
              <a:cxnLst/>
              <a:rect l="l" t="t" r="r" b="b"/>
              <a:pathLst>
                <a:path w="8464788" h="11827605" extrusionOk="0">
                  <a:moveTo>
                    <a:pt x="8320008" y="11682825"/>
                  </a:moveTo>
                  <a:lnTo>
                    <a:pt x="8464788" y="11682825"/>
                  </a:lnTo>
                  <a:lnTo>
                    <a:pt x="8464788" y="11827605"/>
                  </a:lnTo>
                  <a:lnTo>
                    <a:pt x="8320008" y="11827605"/>
                  </a:lnTo>
                  <a:lnTo>
                    <a:pt x="8320008" y="116828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82825"/>
                  </a:lnTo>
                  <a:lnTo>
                    <a:pt x="0" y="11682825"/>
                  </a:lnTo>
                  <a:lnTo>
                    <a:pt x="0" y="144780"/>
                  </a:lnTo>
                  <a:close/>
                  <a:moveTo>
                    <a:pt x="0" y="11682825"/>
                  </a:moveTo>
                  <a:lnTo>
                    <a:pt x="144780" y="11682825"/>
                  </a:lnTo>
                  <a:lnTo>
                    <a:pt x="144780" y="11827605"/>
                  </a:lnTo>
                  <a:lnTo>
                    <a:pt x="0" y="11827605"/>
                  </a:lnTo>
                  <a:lnTo>
                    <a:pt x="0" y="11682825"/>
                  </a:lnTo>
                  <a:close/>
                  <a:moveTo>
                    <a:pt x="8320008" y="144780"/>
                  </a:moveTo>
                  <a:lnTo>
                    <a:pt x="8464788" y="144780"/>
                  </a:lnTo>
                  <a:lnTo>
                    <a:pt x="8464788" y="11682825"/>
                  </a:lnTo>
                  <a:lnTo>
                    <a:pt x="8320008" y="11682825"/>
                  </a:lnTo>
                  <a:lnTo>
                    <a:pt x="8320008" y="144780"/>
                  </a:lnTo>
                  <a:close/>
                  <a:moveTo>
                    <a:pt x="144780" y="11682825"/>
                  </a:moveTo>
                  <a:lnTo>
                    <a:pt x="8320008" y="11682825"/>
                  </a:lnTo>
                  <a:lnTo>
                    <a:pt x="8320008" y="11827605"/>
                  </a:lnTo>
                  <a:lnTo>
                    <a:pt x="144780" y="11827605"/>
                  </a:lnTo>
                  <a:lnTo>
                    <a:pt x="144780" y="11682825"/>
                  </a:lnTo>
                  <a:close/>
                  <a:moveTo>
                    <a:pt x="8320008" y="0"/>
                  </a:moveTo>
                  <a:lnTo>
                    <a:pt x="8464788" y="0"/>
                  </a:lnTo>
                  <a:lnTo>
                    <a:pt x="8464788" y="144780"/>
                  </a:lnTo>
                  <a:lnTo>
                    <a:pt x="8320008" y="144780"/>
                  </a:lnTo>
                  <a:lnTo>
                    <a:pt x="8320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20008" y="0"/>
                  </a:lnTo>
                  <a:lnTo>
                    <a:pt x="8320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33" name="Google Shape;233;p5"/>
          <p:cNvGrpSpPr/>
          <p:nvPr/>
        </p:nvGrpSpPr>
        <p:grpSpPr>
          <a:xfrm>
            <a:off x="10443360" y="273809"/>
            <a:ext cx="4228563" cy="5070971"/>
            <a:chOff x="0" y="-161925"/>
            <a:chExt cx="812800" cy="974725"/>
          </a:xfrm>
        </p:grpSpPr>
        <p:sp>
          <p:nvSpPr>
            <p:cNvPr id="234" name="Google Shape;234;p5"/>
            <p:cNvSpPr/>
            <p:nvPr/>
          </p:nvSpPr>
          <p:spPr>
            <a:xfrm>
              <a:off x="0" y="0"/>
              <a:ext cx="628066" cy="202881"/>
            </a:xfrm>
            <a:custGeom>
              <a:avLst/>
              <a:gdLst/>
              <a:ahLst/>
              <a:cxnLst/>
              <a:rect l="l" t="t" r="r" b="b"/>
              <a:pathLst>
                <a:path w="628066" h="202881" extrusionOk="0">
                  <a:moveTo>
                    <a:pt x="0" y="0"/>
                  </a:moveTo>
                  <a:lnTo>
                    <a:pt x="628066" y="0"/>
                  </a:lnTo>
                  <a:lnTo>
                    <a:pt x="628066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35" name="Google Shape;235;p5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CONCEPT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5"/>
          <p:cNvSpPr/>
          <p:nvPr/>
        </p:nvSpPr>
        <p:spPr>
          <a:xfrm>
            <a:off x="3000669" y="870941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資通創藝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8462977" y="905882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山情水意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(環教)</a:t>
            </a:r>
            <a:endParaRPr sz="3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4605900" y="2704050"/>
            <a:ext cx="43218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召集人 林鴻翊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成員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許美環、蔡正裕、張簡志霖、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蘇宣羽、郭亭妤、陳怡安、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陳玉樺、蔡志嘉、李玉鳳、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杜美婷、劉文正、楊思顯、</a:t>
            </a: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蔡耀霆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10018552" y="2577575"/>
            <a:ext cx="4073400" cy="5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召集人 林辰穎 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顧問 彭宏育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成員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溫雅雯、李淑媛、鄭春金、徐慧真、呂婉渝、曾瓊瑩、羅昇鴻、洪翎瑄、杜美婷、孫魏然、李思慧、李東哲、江雅齡、陳逸群、溫博翔、陳萱萁、廖育瑩、黃宇盈、許榆庭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6"/>
          <p:cNvGrpSpPr/>
          <p:nvPr/>
        </p:nvGrpSpPr>
        <p:grpSpPr>
          <a:xfrm>
            <a:off x="2394741" y="1721306"/>
            <a:ext cx="13498519" cy="6844388"/>
            <a:chOff x="0" y="0"/>
            <a:chExt cx="12523486" cy="6350000"/>
          </a:xfrm>
        </p:grpSpPr>
        <p:sp>
          <p:nvSpPr>
            <p:cNvPr id="245" name="Google Shape;245;p6"/>
            <p:cNvSpPr/>
            <p:nvPr/>
          </p:nvSpPr>
          <p:spPr>
            <a:xfrm>
              <a:off x="72390" y="72390"/>
              <a:ext cx="12378706" cy="6205220"/>
            </a:xfrm>
            <a:custGeom>
              <a:avLst/>
              <a:gdLst/>
              <a:ahLst/>
              <a:cxnLst/>
              <a:rect l="l" t="t" r="r" b="b"/>
              <a:pathLst>
                <a:path w="12378706" h="6205220" extrusionOk="0">
                  <a:moveTo>
                    <a:pt x="0" y="0"/>
                  </a:moveTo>
                  <a:lnTo>
                    <a:pt x="12378706" y="0"/>
                  </a:lnTo>
                  <a:lnTo>
                    <a:pt x="12378706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6" name="Google Shape;246;p6"/>
            <p:cNvSpPr/>
            <p:nvPr/>
          </p:nvSpPr>
          <p:spPr>
            <a:xfrm>
              <a:off x="0" y="0"/>
              <a:ext cx="12523486" cy="6350000"/>
            </a:xfrm>
            <a:custGeom>
              <a:avLst/>
              <a:gdLst/>
              <a:ahLst/>
              <a:cxnLst/>
              <a:rect l="l" t="t" r="r" b="b"/>
              <a:pathLst>
                <a:path w="12523486" h="6350000" extrusionOk="0">
                  <a:moveTo>
                    <a:pt x="12378706" y="6205220"/>
                  </a:moveTo>
                  <a:lnTo>
                    <a:pt x="12523486" y="6205220"/>
                  </a:lnTo>
                  <a:lnTo>
                    <a:pt x="12523486" y="6350000"/>
                  </a:lnTo>
                  <a:lnTo>
                    <a:pt x="12378706" y="6350000"/>
                  </a:lnTo>
                  <a:lnTo>
                    <a:pt x="12378706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2378706" y="144780"/>
                  </a:moveTo>
                  <a:lnTo>
                    <a:pt x="12523486" y="144780"/>
                  </a:lnTo>
                  <a:lnTo>
                    <a:pt x="12523486" y="6205220"/>
                  </a:lnTo>
                  <a:lnTo>
                    <a:pt x="12378706" y="6205220"/>
                  </a:lnTo>
                  <a:lnTo>
                    <a:pt x="12378706" y="144780"/>
                  </a:lnTo>
                  <a:close/>
                  <a:moveTo>
                    <a:pt x="144780" y="6205220"/>
                  </a:moveTo>
                  <a:lnTo>
                    <a:pt x="12378706" y="6205220"/>
                  </a:lnTo>
                  <a:lnTo>
                    <a:pt x="12378706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2378706" y="0"/>
                  </a:moveTo>
                  <a:lnTo>
                    <a:pt x="12523486" y="0"/>
                  </a:lnTo>
                  <a:lnTo>
                    <a:pt x="12523486" y="144780"/>
                  </a:lnTo>
                  <a:lnTo>
                    <a:pt x="12378706" y="144780"/>
                  </a:lnTo>
                  <a:lnTo>
                    <a:pt x="123787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378706" y="0"/>
                  </a:lnTo>
                  <a:lnTo>
                    <a:pt x="1237870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47" name="Google Shape;247;p6"/>
          <p:cNvGrpSpPr/>
          <p:nvPr/>
        </p:nvGrpSpPr>
        <p:grpSpPr>
          <a:xfrm>
            <a:off x="5969726" y="-157534"/>
            <a:ext cx="7028071" cy="5070971"/>
            <a:chOff x="0" y="-161925"/>
            <a:chExt cx="812800" cy="974725"/>
          </a:xfrm>
        </p:grpSpPr>
        <p:sp>
          <p:nvSpPr>
            <p:cNvPr id="248" name="Google Shape;248;p6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49" name="Google Shape;249;p6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BACKGROUND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0" name="Google Shape;250;p6"/>
          <p:cNvCxnSpPr/>
          <p:nvPr/>
        </p:nvCxnSpPr>
        <p:spPr>
          <a:xfrm rot="5400000">
            <a:off x="5731331" y="5119688"/>
            <a:ext cx="6825338" cy="0"/>
          </a:xfrm>
          <a:prstGeom prst="straightConnector1">
            <a:avLst/>
          </a:prstGeom>
          <a:noFill/>
          <a:ln w="66675" cap="flat" cmpd="sng">
            <a:solidFill>
              <a:srgbClr val="69089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6"/>
          <p:cNvSpPr txBox="1"/>
          <p:nvPr/>
        </p:nvSpPr>
        <p:spPr>
          <a:xfrm>
            <a:off x="4049670" y="3070270"/>
            <a:ext cx="4191000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46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上學期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10975479" y="2940519"/>
            <a:ext cx="4459178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46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下學期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5529872" y="460269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校訂課程小組任務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3319534" y="3772180"/>
            <a:ext cx="5519700" cy="402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擇一單元公開授課</a:t>
            </a: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課程評鑑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9864731" y="3756434"/>
            <a:ext cx="5519700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113學年度課程計畫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提出專業社群計畫</a:t>
            </a: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3471917" y="5751424"/>
            <a:ext cx="5519700" cy="20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5059346" y="7497451"/>
            <a:ext cx="8020594" cy="60089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執行基礎專業社群計畫</a:t>
            </a:r>
            <a:endParaRPr sz="3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g2422303289c_2_4"/>
          <p:cNvGrpSpPr/>
          <p:nvPr/>
        </p:nvGrpSpPr>
        <p:grpSpPr>
          <a:xfrm>
            <a:off x="2394741" y="1721306"/>
            <a:ext cx="13499066" cy="6844665"/>
            <a:chOff x="0" y="0"/>
            <a:chExt cx="12523486" cy="6350000"/>
          </a:xfrm>
        </p:grpSpPr>
        <p:sp>
          <p:nvSpPr>
            <p:cNvPr id="263" name="Google Shape;263;g2422303289c_2_4"/>
            <p:cNvSpPr/>
            <p:nvPr/>
          </p:nvSpPr>
          <p:spPr>
            <a:xfrm>
              <a:off x="72390" y="72390"/>
              <a:ext cx="12378706" cy="6205220"/>
            </a:xfrm>
            <a:custGeom>
              <a:avLst/>
              <a:gdLst/>
              <a:ahLst/>
              <a:cxnLst/>
              <a:rect l="l" t="t" r="r" b="b"/>
              <a:pathLst>
                <a:path w="12378706" h="6205220" extrusionOk="0">
                  <a:moveTo>
                    <a:pt x="0" y="0"/>
                  </a:moveTo>
                  <a:lnTo>
                    <a:pt x="12378706" y="0"/>
                  </a:lnTo>
                  <a:lnTo>
                    <a:pt x="12378706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4" name="Google Shape;264;g2422303289c_2_4"/>
            <p:cNvSpPr/>
            <p:nvPr/>
          </p:nvSpPr>
          <p:spPr>
            <a:xfrm>
              <a:off x="0" y="0"/>
              <a:ext cx="12523486" cy="6350000"/>
            </a:xfrm>
            <a:custGeom>
              <a:avLst/>
              <a:gdLst/>
              <a:ahLst/>
              <a:cxnLst/>
              <a:rect l="l" t="t" r="r" b="b"/>
              <a:pathLst>
                <a:path w="12523486" h="6350000" extrusionOk="0">
                  <a:moveTo>
                    <a:pt x="12378706" y="6205220"/>
                  </a:moveTo>
                  <a:lnTo>
                    <a:pt x="12523486" y="6205220"/>
                  </a:lnTo>
                  <a:lnTo>
                    <a:pt x="12523486" y="6350000"/>
                  </a:lnTo>
                  <a:lnTo>
                    <a:pt x="12378706" y="6350000"/>
                  </a:lnTo>
                  <a:lnTo>
                    <a:pt x="12378706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2378706" y="144780"/>
                  </a:moveTo>
                  <a:lnTo>
                    <a:pt x="12523486" y="144780"/>
                  </a:lnTo>
                  <a:lnTo>
                    <a:pt x="12523486" y="6205220"/>
                  </a:lnTo>
                  <a:lnTo>
                    <a:pt x="12378706" y="6205220"/>
                  </a:lnTo>
                  <a:lnTo>
                    <a:pt x="12378706" y="144780"/>
                  </a:lnTo>
                  <a:close/>
                  <a:moveTo>
                    <a:pt x="144780" y="6205220"/>
                  </a:moveTo>
                  <a:lnTo>
                    <a:pt x="12378706" y="6205220"/>
                  </a:lnTo>
                  <a:lnTo>
                    <a:pt x="12378706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2378706" y="0"/>
                  </a:moveTo>
                  <a:lnTo>
                    <a:pt x="12523486" y="0"/>
                  </a:lnTo>
                  <a:lnTo>
                    <a:pt x="12523486" y="144780"/>
                  </a:lnTo>
                  <a:lnTo>
                    <a:pt x="12378706" y="144780"/>
                  </a:lnTo>
                  <a:lnTo>
                    <a:pt x="123787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378706" y="0"/>
                  </a:lnTo>
                  <a:lnTo>
                    <a:pt x="1237870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65" name="Google Shape;265;g2422303289c_2_4"/>
          <p:cNvGrpSpPr/>
          <p:nvPr/>
        </p:nvGrpSpPr>
        <p:grpSpPr>
          <a:xfrm>
            <a:off x="5969726" y="-157540"/>
            <a:ext cx="7027173" cy="5070877"/>
            <a:chOff x="0" y="-161925"/>
            <a:chExt cx="812700" cy="974700"/>
          </a:xfrm>
        </p:grpSpPr>
        <p:sp>
          <p:nvSpPr>
            <p:cNvPr id="266" name="Google Shape;266;g2422303289c_2_4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67" name="Google Shape;267;g2422303289c_2_4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BACKGROUND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8" name="Google Shape;268;g2422303289c_2_4"/>
          <p:cNvCxnSpPr/>
          <p:nvPr/>
        </p:nvCxnSpPr>
        <p:spPr>
          <a:xfrm rot="5400000">
            <a:off x="5731350" y="5119669"/>
            <a:ext cx="6825300" cy="0"/>
          </a:xfrm>
          <a:prstGeom prst="straightConnector1">
            <a:avLst/>
          </a:prstGeom>
          <a:noFill/>
          <a:ln w="66675" cap="flat" cmpd="sng">
            <a:solidFill>
              <a:srgbClr val="69089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g2422303289c_2_4"/>
          <p:cNvSpPr txBox="1"/>
          <p:nvPr/>
        </p:nvSpPr>
        <p:spPr>
          <a:xfrm>
            <a:off x="4049670" y="3070270"/>
            <a:ext cx="41910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46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上學期末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0" name="Google Shape;270;g2422303289c_2_4"/>
          <p:cNvSpPr txBox="1"/>
          <p:nvPr/>
        </p:nvSpPr>
        <p:spPr>
          <a:xfrm>
            <a:off x="10483604" y="2940519"/>
            <a:ext cx="44592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46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下學期末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" name="Google Shape;271;g2422303289c_2_4"/>
          <p:cNvSpPr/>
          <p:nvPr/>
        </p:nvSpPr>
        <p:spPr>
          <a:xfrm>
            <a:off x="5529872" y="460269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基本能力測驗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2" name="Google Shape;272;g2422303289c_2_4"/>
          <p:cNvSpPr txBox="1"/>
          <p:nvPr/>
        </p:nvSpPr>
        <p:spPr>
          <a:xfrm>
            <a:off x="3319534" y="3772180"/>
            <a:ext cx="55197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一年級注音符號測驗</a:t>
            </a: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3" name="Google Shape;273;g2422303289c_2_4"/>
          <p:cNvSpPr txBox="1"/>
          <p:nvPr/>
        </p:nvSpPr>
        <p:spPr>
          <a:xfrm>
            <a:off x="9864731" y="3756434"/>
            <a:ext cx="5519700" cy="3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二年級九九乘法</a:t>
            </a: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93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三年級英文字母</a:t>
            </a:r>
            <a:endParaRPr sz="4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7"/>
          <p:cNvGrpSpPr/>
          <p:nvPr/>
        </p:nvGrpSpPr>
        <p:grpSpPr>
          <a:xfrm>
            <a:off x="1676400" y="1409700"/>
            <a:ext cx="14857034" cy="8285106"/>
            <a:chOff x="0" y="0"/>
            <a:chExt cx="9752383" cy="6350000"/>
          </a:xfrm>
        </p:grpSpPr>
        <p:sp>
          <p:nvSpPr>
            <p:cNvPr id="280" name="Google Shape;280;p7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1" name="Google Shape;281;p7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82" name="Google Shape;282;p7"/>
          <p:cNvGrpSpPr/>
          <p:nvPr/>
        </p:nvGrpSpPr>
        <p:grpSpPr>
          <a:xfrm>
            <a:off x="1676400" y="-793237"/>
            <a:ext cx="5976587" cy="6138388"/>
            <a:chOff x="0" y="-161925"/>
            <a:chExt cx="812800" cy="974725"/>
          </a:xfrm>
        </p:grpSpPr>
        <p:sp>
          <p:nvSpPr>
            <p:cNvPr id="283" name="Google Shape;283;p7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84" name="Google Shape;284;p7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85" name="Google Shape;285;p7"/>
          <p:cNvGraphicFramePr/>
          <p:nvPr/>
        </p:nvGraphicFramePr>
        <p:xfrm>
          <a:off x="2373060" y="171478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7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5000"/>
                        <a:buFont typeface="Microsoft JhengHei"/>
                        <a:buNone/>
                      </a:pPr>
                      <a:r>
                        <a:rPr lang="zh-TW" sz="5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5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本土語、新住民語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完成</a:t>
                      </a: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7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5000"/>
                        <a:buFont typeface="Microsoft JhengHei"/>
                        <a:buNone/>
                      </a:pPr>
                      <a:r>
                        <a:rPr lang="zh-TW" sz="5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5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期中考、期末考考卷出題與審題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(本學年度需附上考卷、答案卷紙本及pdf檔)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7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5000"/>
                        <a:buFont typeface="Microsoft JhengHei"/>
                        <a:buNone/>
                      </a:pPr>
                      <a:r>
                        <a:rPr lang="zh-TW" sz="5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5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期中考後作業抽查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7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5000"/>
                        <a:buFont typeface="Microsoft JhengHei"/>
                        <a:buNone/>
                      </a:pPr>
                      <a:r>
                        <a:rPr lang="zh-TW" sz="5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5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十一月期中考後校內語文競賽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7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5000"/>
                        <a:buFont typeface="Microsoft JhengHei"/>
                        <a:buNone/>
                      </a:pPr>
                      <a:r>
                        <a:rPr lang="zh-TW" sz="5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5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研習公假排代，注意差勤系統上假單需附上公文附件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7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5000"/>
                        <a:buFont typeface="Microsoft JhengHei"/>
                        <a:buNone/>
                      </a:pPr>
                      <a:r>
                        <a:rPr lang="zh-TW" sz="5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sz="5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公開授課登記、公開課前中後回饋表資料彙整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6" name="Google Shape;286;p7"/>
          <p:cNvSpPr/>
          <p:nvPr/>
        </p:nvSpPr>
        <p:spPr>
          <a:xfrm>
            <a:off x="609600" y="104990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教學組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8"/>
          <p:cNvGrpSpPr/>
          <p:nvPr/>
        </p:nvGrpSpPr>
        <p:grpSpPr>
          <a:xfrm>
            <a:off x="1676400" y="1409700"/>
            <a:ext cx="14856780" cy="8284845"/>
            <a:chOff x="0" y="0"/>
            <a:chExt cx="9752383" cy="6350000"/>
          </a:xfrm>
        </p:grpSpPr>
        <p:sp>
          <p:nvSpPr>
            <p:cNvPr id="293" name="Google Shape;293;p8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4" name="Google Shape;294;p8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295" name="Google Shape;295;p8"/>
          <p:cNvGrpSpPr/>
          <p:nvPr/>
        </p:nvGrpSpPr>
        <p:grpSpPr>
          <a:xfrm>
            <a:off x="1676400" y="-793237"/>
            <a:ext cx="5976587" cy="6138388"/>
            <a:chOff x="0" y="-161925"/>
            <a:chExt cx="812800" cy="974725"/>
          </a:xfrm>
        </p:grpSpPr>
        <p:sp>
          <p:nvSpPr>
            <p:cNvPr id="296" name="Google Shape;296;p8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297" name="Google Shape;297;p8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98" name="Google Shape;298;p8"/>
          <p:cNvGraphicFramePr/>
          <p:nvPr/>
        </p:nvGraphicFramePr>
        <p:xfrm>
          <a:off x="2286000" y="22973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各項補助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及獎助學金</a:t>
                      </a: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陸續提出申請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月13日(三)14:00</a:t>
                      </a: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召開各項補助審查會  </a:t>
                      </a:r>
                      <a:r>
                        <a:rPr lang="zh-TW" sz="3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(課後照顧費</a:t>
                      </a:r>
                      <a:r>
                        <a:rPr lang="zh-TW" sz="3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等</a:t>
                      </a:r>
                      <a:r>
                        <a:rPr lang="zh-TW" sz="3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endParaRPr sz="3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課照班本學期開辦11班，報名採線上方式實施。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9" name="Google Shape;299;p8"/>
          <p:cNvSpPr/>
          <p:nvPr/>
        </p:nvSpPr>
        <p:spPr>
          <a:xfrm>
            <a:off x="609600" y="104990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註冊組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9"/>
          <p:cNvGrpSpPr/>
          <p:nvPr/>
        </p:nvGrpSpPr>
        <p:grpSpPr>
          <a:xfrm>
            <a:off x="1676400" y="1409700"/>
            <a:ext cx="14857034" cy="8285106"/>
            <a:chOff x="0" y="0"/>
            <a:chExt cx="9752383" cy="6350000"/>
          </a:xfrm>
        </p:grpSpPr>
        <p:sp>
          <p:nvSpPr>
            <p:cNvPr id="306" name="Google Shape;306;p9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7" name="Google Shape;307;p9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308" name="Google Shape;308;p9"/>
          <p:cNvGrpSpPr/>
          <p:nvPr/>
        </p:nvGrpSpPr>
        <p:grpSpPr>
          <a:xfrm>
            <a:off x="1676400" y="-793237"/>
            <a:ext cx="5976587" cy="6138388"/>
            <a:chOff x="0" y="-161925"/>
            <a:chExt cx="812800" cy="974725"/>
          </a:xfrm>
        </p:grpSpPr>
        <p:sp>
          <p:nvSpPr>
            <p:cNvPr id="309" name="Google Shape;309;p9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310" name="Google Shape;310;p9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11" name="Google Shape;311;p9"/>
          <p:cNvGraphicFramePr/>
          <p:nvPr/>
        </p:nvGraphicFramePr>
        <p:xfrm>
          <a:off x="2162950" y="22973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2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圖書館開館時間：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預計9/4星期一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教科書、美勞簿本已發放，短缺部份已陸續補足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市民卡製卡作業：新生、轉學生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全校實施讀報教育：9/25(一)至12/3(日)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2" name="Google Shape;312;p9"/>
          <p:cNvSpPr/>
          <p:nvPr/>
        </p:nvSpPr>
        <p:spPr>
          <a:xfrm>
            <a:off x="609600" y="104990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設備組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0"/>
          <p:cNvGrpSpPr/>
          <p:nvPr/>
        </p:nvGrpSpPr>
        <p:grpSpPr>
          <a:xfrm>
            <a:off x="1676400" y="1409700"/>
            <a:ext cx="14857034" cy="8285106"/>
            <a:chOff x="0" y="0"/>
            <a:chExt cx="9752383" cy="6350000"/>
          </a:xfrm>
        </p:grpSpPr>
        <p:sp>
          <p:nvSpPr>
            <p:cNvPr id="319" name="Google Shape;319;p10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0" name="Google Shape;320;p10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321" name="Google Shape;321;p10"/>
          <p:cNvGrpSpPr/>
          <p:nvPr/>
        </p:nvGrpSpPr>
        <p:grpSpPr>
          <a:xfrm>
            <a:off x="1676400" y="-793237"/>
            <a:ext cx="5976587" cy="6138388"/>
            <a:chOff x="0" y="-161925"/>
            <a:chExt cx="812800" cy="974725"/>
          </a:xfrm>
        </p:grpSpPr>
        <p:sp>
          <p:nvSpPr>
            <p:cNvPr id="322" name="Google Shape;322;p10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323" name="Google Shape;323;p10"/>
            <p:cNvSpPr txBox="1"/>
            <p:nvPr/>
          </p:nvSpPr>
          <p:spPr>
            <a:xfrm>
              <a:off x="0" y="-161925"/>
              <a:ext cx="812800" cy="97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24" name="Google Shape;324;p10"/>
          <p:cNvGraphicFramePr/>
          <p:nvPr/>
        </p:nvGraphicFramePr>
        <p:xfrm>
          <a:off x="2286000" y="22973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暑假期間電腦教室(一)電腦換新。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每學年皆有平板車，教師可多加協調使用。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solidFill>
                            <a:srgbClr val="69089D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4000" b="0" i="0" u="none" strike="noStrike" cap="none">
                        <a:solidFill>
                          <a:srgbClr val="69089D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觸屏使用若有疑難需要排除，可直接於廠商提供的群組詢問。</a:t>
                      </a:r>
                      <a:endParaRPr sz="4000" b="0" i="0" u="none" strike="noStrike" cap="none">
                        <a:solidFill>
                          <a:srgbClr val="69089D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5" name="Google Shape;325;p10"/>
          <p:cNvSpPr/>
          <p:nvPr/>
        </p:nvSpPr>
        <p:spPr>
          <a:xfrm>
            <a:off x="609600" y="104990"/>
            <a:ext cx="7228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資訊組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6" name="Google Shape;3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850" y="6164725"/>
            <a:ext cx="2753674" cy="27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g14b1d332285_0_30"/>
          <p:cNvGrpSpPr/>
          <p:nvPr/>
        </p:nvGrpSpPr>
        <p:grpSpPr>
          <a:xfrm>
            <a:off x="1676400" y="1409700"/>
            <a:ext cx="14856780" cy="8284845"/>
            <a:chOff x="0" y="0"/>
            <a:chExt cx="9752383" cy="6350000"/>
          </a:xfrm>
        </p:grpSpPr>
        <p:sp>
          <p:nvSpPr>
            <p:cNvPr id="333" name="Google Shape;333;g14b1d332285_0_30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4" name="Google Shape;334;g14b1d332285_0_30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335" name="Google Shape;335;g14b1d332285_0_30"/>
          <p:cNvGrpSpPr/>
          <p:nvPr/>
        </p:nvGrpSpPr>
        <p:grpSpPr>
          <a:xfrm>
            <a:off x="1676400" y="-793244"/>
            <a:ext cx="5975864" cy="6138271"/>
            <a:chOff x="0" y="-161925"/>
            <a:chExt cx="812700" cy="974700"/>
          </a:xfrm>
        </p:grpSpPr>
        <p:sp>
          <p:nvSpPr>
            <p:cNvPr id="336" name="Google Shape;336;g14b1d332285_0_30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337" name="Google Shape;337;g14b1d332285_0_30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38" name="Google Shape;338;g14b1d332285_0_30"/>
          <p:cNvGraphicFramePr/>
          <p:nvPr/>
        </p:nvGraphicFramePr>
        <p:xfrm>
          <a:off x="2286000" y="22973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每週一 8:40 召開主管會議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每週三 13:10 召開教師週會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(一週線上，一週視聽室實體)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9" name="Google Shape;339;g14b1d332285_0_30"/>
          <p:cNvSpPr/>
          <p:nvPr/>
        </p:nvSpPr>
        <p:spPr>
          <a:xfrm>
            <a:off x="609600" y="104990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定期會議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1"/>
          <p:cNvGrpSpPr/>
          <p:nvPr/>
        </p:nvGrpSpPr>
        <p:grpSpPr>
          <a:xfrm>
            <a:off x="2985186" y="2246385"/>
            <a:ext cx="12317627" cy="5794231"/>
            <a:chOff x="0" y="0"/>
            <a:chExt cx="13499106" cy="6350000"/>
          </a:xfrm>
        </p:grpSpPr>
        <p:sp>
          <p:nvSpPr>
            <p:cNvPr id="345" name="Google Shape;345;p11"/>
            <p:cNvSpPr/>
            <p:nvPr/>
          </p:nvSpPr>
          <p:spPr>
            <a:xfrm>
              <a:off x="72390" y="72390"/>
              <a:ext cx="13354327" cy="6205220"/>
            </a:xfrm>
            <a:custGeom>
              <a:avLst/>
              <a:gdLst/>
              <a:ahLst/>
              <a:cxnLst/>
              <a:rect l="l" t="t" r="r" b="b"/>
              <a:pathLst>
                <a:path w="13354327" h="6205220" extrusionOk="0">
                  <a:moveTo>
                    <a:pt x="0" y="0"/>
                  </a:moveTo>
                  <a:lnTo>
                    <a:pt x="13354327" y="0"/>
                  </a:lnTo>
                  <a:lnTo>
                    <a:pt x="13354327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6" name="Google Shape;346;p11"/>
            <p:cNvSpPr/>
            <p:nvPr/>
          </p:nvSpPr>
          <p:spPr>
            <a:xfrm>
              <a:off x="0" y="0"/>
              <a:ext cx="13499106" cy="6350000"/>
            </a:xfrm>
            <a:custGeom>
              <a:avLst/>
              <a:gdLst/>
              <a:ahLst/>
              <a:cxnLst/>
              <a:rect l="l" t="t" r="r" b="b"/>
              <a:pathLst>
                <a:path w="13499106" h="6350000" extrusionOk="0">
                  <a:moveTo>
                    <a:pt x="13354328" y="6205220"/>
                  </a:moveTo>
                  <a:lnTo>
                    <a:pt x="13499106" y="6205220"/>
                  </a:lnTo>
                  <a:lnTo>
                    <a:pt x="13499106" y="6350000"/>
                  </a:lnTo>
                  <a:lnTo>
                    <a:pt x="13354328" y="6350000"/>
                  </a:lnTo>
                  <a:lnTo>
                    <a:pt x="13354328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3354328" y="144780"/>
                  </a:moveTo>
                  <a:lnTo>
                    <a:pt x="13499106" y="144780"/>
                  </a:lnTo>
                  <a:lnTo>
                    <a:pt x="13499106" y="6205220"/>
                  </a:lnTo>
                  <a:lnTo>
                    <a:pt x="13354328" y="6205220"/>
                  </a:lnTo>
                  <a:lnTo>
                    <a:pt x="13354328" y="144780"/>
                  </a:lnTo>
                  <a:close/>
                  <a:moveTo>
                    <a:pt x="144780" y="6205220"/>
                  </a:moveTo>
                  <a:lnTo>
                    <a:pt x="13354328" y="6205220"/>
                  </a:lnTo>
                  <a:lnTo>
                    <a:pt x="13354328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3354328" y="0"/>
                  </a:moveTo>
                  <a:lnTo>
                    <a:pt x="13499106" y="0"/>
                  </a:lnTo>
                  <a:lnTo>
                    <a:pt x="13499106" y="144780"/>
                  </a:lnTo>
                  <a:lnTo>
                    <a:pt x="13354328" y="144780"/>
                  </a:lnTo>
                  <a:lnTo>
                    <a:pt x="13354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54328" y="0"/>
                  </a:lnTo>
                  <a:lnTo>
                    <a:pt x="13354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sp>
        <p:nvSpPr>
          <p:cNvPr id="347" name="Google Shape;347;p11"/>
          <p:cNvSpPr txBox="1"/>
          <p:nvPr/>
        </p:nvSpPr>
        <p:spPr>
          <a:xfrm>
            <a:off x="3906160" y="3771900"/>
            <a:ext cx="10475678" cy="244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31"/>
              <a:buFont typeface="Arial"/>
              <a:buNone/>
            </a:pPr>
            <a:r>
              <a:rPr lang="zh-TW" sz="12331" b="0" i="0" u="none" strike="noStrike" cap="none">
                <a:solidFill>
                  <a:srgbClr val="69089D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g150156ba07b_0_15"/>
          <p:cNvGrpSpPr/>
          <p:nvPr/>
        </p:nvGrpSpPr>
        <p:grpSpPr>
          <a:xfrm>
            <a:off x="1676400" y="1409700"/>
            <a:ext cx="14856780" cy="8284845"/>
            <a:chOff x="0" y="0"/>
            <a:chExt cx="9752383" cy="6350000"/>
          </a:xfrm>
        </p:grpSpPr>
        <p:sp>
          <p:nvSpPr>
            <p:cNvPr id="98" name="Google Shape;98;g150156ba07b_0_15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9" name="Google Shape;99;g150156ba07b_0_15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100" name="Google Shape;100;g150156ba07b_0_15"/>
          <p:cNvGrpSpPr/>
          <p:nvPr/>
        </p:nvGrpSpPr>
        <p:grpSpPr>
          <a:xfrm>
            <a:off x="1676400" y="-793244"/>
            <a:ext cx="5975864" cy="6138271"/>
            <a:chOff x="0" y="-161925"/>
            <a:chExt cx="812700" cy="974700"/>
          </a:xfrm>
        </p:grpSpPr>
        <p:sp>
          <p:nvSpPr>
            <p:cNvPr id="101" name="Google Shape;101;g150156ba07b_0_15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102" name="Google Shape;102;g150156ba07b_0_15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3" name="Google Shape;103;g150156ba07b_0_15"/>
          <p:cNvGraphicFramePr/>
          <p:nvPr>
            <p:extLst>
              <p:ext uri="{D42A27DB-BD31-4B8C-83A1-F6EECF244321}">
                <p14:modId xmlns:p14="http://schemas.microsoft.com/office/powerpoint/2010/main" val="1764925168"/>
              </p:ext>
            </p:extLst>
          </p:nvPr>
        </p:nvGraphicFramePr>
        <p:xfrm>
          <a:off x="2286000" y="2297384"/>
          <a:ext cx="13563600" cy="5142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主席致詞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各處室業務報告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提案討論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：共</a:t>
                      </a:r>
                      <a:r>
                        <a:rPr lang="zh-TW" altLang="en-US" sz="40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二</a:t>
                      </a: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案</a:t>
                      </a:r>
                      <a:endParaRPr sz="4000" b="0" i="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臨時動議</a:t>
                      </a:r>
                      <a:endParaRPr sz="4000" b="0" i="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" name="Google Shape;104;g150156ba07b_0_15"/>
          <p:cNvSpPr/>
          <p:nvPr/>
        </p:nvSpPr>
        <p:spPr>
          <a:xfrm>
            <a:off x="609600" y="104990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議程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7"/>
          <p:cNvGrpSpPr/>
          <p:nvPr/>
        </p:nvGrpSpPr>
        <p:grpSpPr>
          <a:xfrm>
            <a:off x="2985186" y="2323712"/>
            <a:ext cx="12317934" cy="5794375"/>
            <a:chOff x="0" y="0"/>
            <a:chExt cx="13499106" cy="6350000"/>
          </a:xfrm>
        </p:grpSpPr>
        <p:sp>
          <p:nvSpPr>
            <p:cNvPr id="353" name="Google Shape;353;p27"/>
            <p:cNvSpPr/>
            <p:nvPr/>
          </p:nvSpPr>
          <p:spPr>
            <a:xfrm>
              <a:off x="72390" y="72390"/>
              <a:ext cx="13354327" cy="6205220"/>
            </a:xfrm>
            <a:custGeom>
              <a:avLst/>
              <a:gdLst/>
              <a:ahLst/>
              <a:cxnLst/>
              <a:rect l="l" t="t" r="r" b="b"/>
              <a:pathLst>
                <a:path w="13354327" h="6205220" extrusionOk="0">
                  <a:moveTo>
                    <a:pt x="0" y="0"/>
                  </a:moveTo>
                  <a:lnTo>
                    <a:pt x="13354327" y="0"/>
                  </a:lnTo>
                  <a:lnTo>
                    <a:pt x="13354327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4" name="Google Shape;354;p27"/>
            <p:cNvSpPr/>
            <p:nvPr/>
          </p:nvSpPr>
          <p:spPr>
            <a:xfrm>
              <a:off x="0" y="0"/>
              <a:ext cx="13499106" cy="6350000"/>
            </a:xfrm>
            <a:custGeom>
              <a:avLst/>
              <a:gdLst/>
              <a:ahLst/>
              <a:cxnLst/>
              <a:rect l="l" t="t" r="r" b="b"/>
              <a:pathLst>
                <a:path w="13499106" h="6350000" extrusionOk="0">
                  <a:moveTo>
                    <a:pt x="13354328" y="6205220"/>
                  </a:moveTo>
                  <a:lnTo>
                    <a:pt x="13499106" y="6205220"/>
                  </a:lnTo>
                  <a:lnTo>
                    <a:pt x="13499106" y="6350000"/>
                  </a:lnTo>
                  <a:lnTo>
                    <a:pt x="13354328" y="6350000"/>
                  </a:lnTo>
                  <a:lnTo>
                    <a:pt x="13354328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3354328" y="144780"/>
                  </a:moveTo>
                  <a:lnTo>
                    <a:pt x="13499106" y="144780"/>
                  </a:lnTo>
                  <a:lnTo>
                    <a:pt x="13499106" y="6205220"/>
                  </a:lnTo>
                  <a:lnTo>
                    <a:pt x="13354328" y="6205220"/>
                  </a:lnTo>
                  <a:lnTo>
                    <a:pt x="13354328" y="144780"/>
                  </a:lnTo>
                  <a:close/>
                  <a:moveTo>
                    <a:pt x="144780" y="6205220"/>
                  </a:moveTo>
                  <a:lnTo>
                    <a:pt x="13354328" y="6205220"/>
                  </a:lnTo>
                  <a:lnTo>
                    <a:pt x="13354328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3354328" y="0"/>
                  </a:moveTo>
                  <a:lnTo>
                    <a:pt x="13499106" y="0"/>
                  </a:lnTo>
                  <a:lnTo>
                    <a:pt x="13499106" y="144780"/>
                  </a:lnTo>
                  <a:lnTo>
                    <a:pt x="13354328" y="144780"/>
                  </a:lnTo>
                  <a:lnTo>
                    <a:pt x="13354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54328" y="0"/>
                  </a:lnTo>
                  <a:lnTo>
                    <a:pt x="13354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355" name="Google Shape;355;p27"/>
          <p:cNvGrpSpPr/>
          <p:nvPr/>
        </p:nvGrpSpPr>
        <p:grpSpPr>
          <a:xfrm>
            <a:off x="8686801" y="502016"/>
            <a:ext cx="7266838" cy="5070877"/>
            <a:chOff x="0" y="-161925"/>
            <a:chExt cx="812700" cy="974700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357" name="Google Shape;357;p27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PROJECT 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7"/>
          <p:cNvSpPr txBox="1"/>
          <p:nvPr/>
        </p:nvSpPr>
        <p:spPr>
          <a:xfrm>
            <a:off x="3709213" y="4760575"/>
            <a:ext cx="104757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提案討論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8380680" y="1100026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桃園市桃園區文山國民小學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4"/>
          <p:cNvGrpSpPr/>
          <p:nvPr/>
        </p:nvGrpSpPr>
        <p:grpSpPr>
          <a:xfrm>
            <a:off x="2985186" y="2323712"/>
            <a:ext cx="12317934" cy="5794375"/>
            <a:chOff x="0" y="0"/>
            <a:chExt cx="13499106" cy="6350000"/>
          </a:xfrm>
        </p:grpSpPr>
        <p:sp>
          <p:nvSpPr>
            <p:cNvPr id="110" name="Google Shape;110;p24"/>
            <p:cNvSpPr/>
            <p:nvPr/>
          </p:nvSpPr>
          <p:spPr>
            <a:xfrm>
              <a:off x="72390" y="72390"/>
              <a:ext cx="13354327" cy="6205220"/>
            </a:xfrm>
            <a:custGeom>
              <a:avLst/>
              <a:gdLst/>
              <a:ahLst/>
              <a:cxnLst/>
              <a:rect l="l" t="t" r="r" b="b"/>
              <a:pathLst>
                <a:path w="13354327" h="6205220" extrusionOk="0">
                  <a:moveTo>
                    <a:pt x="0" y="0"/>
                  </a:moveTo>
                  <a:lnTo>
                    <a:pt x="13354327" y="0"/>
                  </a:lnTo>
                  <a:lnTo>
                    <a:pt x="13354327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1" name="Google Shape;111;p24"/>
            <p:cNvSpPr/>
            <p:nvPr/>
          </p:nvSpPr>
          <p:spPr>
            <a:xfrm>
              <a:off x="0" y="0"/>
              <a:ext cx="13499106" cy="6350000"/>
            </a:xfrm>
            <a:custGeom>
              <a:avLst/>
              <a:gdLst/>
              <a:ahLst/>
              <a:cxnLst/>
              <a:rect l="l" t="t" r="r" b="b"/>
              <a:pathLst>
                <a:path w="13499106" h="6350000" extrusionOk="0">
                  <a:moveTo>
                    <a:pt x="13354328" y="6205220"/>
                  </a:moveTo>
                  <a:lnTo>
                    <a:pt x="13499106" y="6205220"/>
                  </a:lnTo>
                  <a:lnTo>
                    <a:pt x="13499106" y="6350000"/>
                  </a:lnTo>
                  <a:lnTo>
                    <a:pt x="13354328" y="6350000"/>
                  </a:lnTo>
                  <a:lnTo>
                    <a:pt x="13354328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3354328" y="144780"/>
                  </a:moveTo>
                  <a:lnTo>
                    <a:pt x="13499106" y="144780"/>
                  </a:lnTo>
                  <a:lnTo>
                    <a:pt x="13499106" y="6205220"/>
                  </a:lnTo>
                  <a:lnTo>
                    <a:pt x="13354328" y="6205220"/>
                  </a:lnTo>
                  <a:lnTo>
                    <a:pt x="13354328" y="144780"/>
                  </a:lnTo>
                  <a:close/>
                  <a:moveTo>
                    <a:pt x="144780" y="6205220"/>
                  </a:moveTo>
                  <a:lnTo>
                    <a:pt x="13354328" y="6205220"/>
                  </a:lnTo>
                  <a:lnTo>
                    <a:pt x="13354328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3354328" y="0"/>
                  </a:moveTo>
                  <a:lnTo>
                    <a:pt x="13499106" y="0"/>
                  </a:lnTo>
                  <a:lnTo>
                    <a:pt x="13499106" y="144780"/>
                  </a:lnTo>
                  <a:lnTo>
                    <a:pt x="13354328" y="144780"/>
                  </a:lnTo>
                  <a:lnTo>
                    <a:pt x="13354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54328" y="0"/>
                  </a:lnTo>
                  <a:lnTo>
                    <a:pt x="13354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112" name="Google Shape;112;p24"/>
          <p:cNvGrpSpPr/>
          <p:nvPr/>
        </p:nvGrpSpPr>
        <p:grpSpPr>
          <a:xfrm>
            <a:off x="8686801" y="502016"/>
            <a:ext cx="7266838" cy="5070877"/>
            <a:chOff x="0" y="-161925"/>
            <a:chExt cx="812700" cy="974700"/>
          </a:xfrm>
        </p:grpSpPr>
        <p:sp>
          <p:nvSpPr>
            <p:cNvPr id="113" name="Google Shape;113;p24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114" name="Google Shape;114;p24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PROJECT 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4"/>
          <p:cNvSpPr txBox="1"/>
          <p:nvPr/>
        </p:nvSpPr>
        <p:spPr>
          <a:xfrm>
            <a:off x="3807687" y="4760575"/>
            <a:ext cx="104757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主席致詞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6" name="Google Shape;116;p24"/>
          <p:cNvSpPr/>
          <p:nvPr/>
        </p:nvSpPr>
        <p:spPr>
          <a:xfrm>
            <a:off x="8380680" y="1100026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桃園市桃園區文山國民小學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50156ba07b_0_0"/>
          <p:cNvGrpSpPr/>
          <p:nvPr/>
        </p:nvGrpSpPr>
        <p:grpSpPr>
          <a:xfrm>
            <a:off x="2985186" y="2323712"/>
            <a:ext cx="12317934" cy="5794375"/>
            <a:chOff x="0" y="0"/>
            <a:chExt cx="13499106" cy="6350000"/>
          </a:xfrm>
        </p:grpSpPr>
        <p:sp>
          <p:nvSpPr>
            <p:cNvPr id="122" name="Google Shape;122;g150156ba07b_0_0"/>
            <p:cNvSpPr/>
            <p:nvPr/>
          </p:nvSpPr>
          <p:spPr>
            <a:xfrm>
              <a:off x="72390" y="72390"/>
              <a:ext cx="13354327" cy="6205220"/>
            </a:xfrm>
            <a:custGeom>
              <a:avLst/>
              <a:gdLst/>
              <a:ahLst/>
              <a:cxnLst/>
              <a:rect l="l" t="t" r="r" b="b"/>
              <a:pathLst>
                <a:path w="13354327" h="6205220" extrusionOk="0">
                  <a:moveTo>
                    <a:pt x="0" y="0"/>
                  </a:moveTo>
                  <a:lnTo>
                    <a:pt x="13354327" y="0"/>
                  </a:lnTo>
                  <a:lnTo>
                    <a:pt x="13354327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3" name="Google Shape;123;g150156ba07b_0_0"/>
            <p:cNvSpPr/>
            <p:nvPr/>
          </p:nvSpPr>
          <p:spPr>
            <a:xfrm>
              <a:off x="0" y="0"/>
              <a:ext cx="13499106" cy="6350000"/>
            </a:xfrm>
            <a:custGeom>
              <a:avLst/>
              <a:gdLst/>
              <a:ahLst/>
              <a:cxnLst/>
              <a:rect l="l" t="t" r="r" b="b"/>
              <a:pathLst>
                <a:path w="13499106" h="6350000" extrusionOk="0">
                  <a:moveTo>
                    <a:pt x="13354328" y="6205220"/>
                  </a:moveTo>
                  <a:lnTo>
                    <a:pt x="13499106" y="6205220"/>
                  </a:lnTo>
                  <a:lnTo>
                    <a:pt x="13499106" y="6350000"/>
                  </a:lnTo>
                  <a:lnTo>
                    <a:pt x="13354328" y="6350000"/>
                  </a:lnTo>
                  <a:lnTo>
                    <a:pt x="13354328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13354328" y="144780"/>
                  </a:moveTo>
                  <a:lnTo>
                    <a:pt x="13499106" y="144780"/>
                  </a:lnTo>
                  <a:lnTo>
                    <a:pt x="13499106" y="6205220"/>
                  </a:lnTo>
                  <a:lnTo>
                    <a:pt x="13354328" y="6205220"/>
                  </a:lnTo>
                  <a:lnTo>
                    <a:pt x="13354328" y="144780"/>
                  </a:lnTo>
                  <a:close/>
                  <a:moveTo>
                    <a:pt x="144780" y="6205220"/>
                  </a:moveTo>
                  <a:lnTo>
                    <a:pt x="13354328" y="6205220"/>
                  </a:lnTo>
                  <a:lnTo>
                    <a:pt x="13354328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13354328" y="0"/>
                  </a:moveTo>
                  <a:lnTo>
                    <a:pt x="13499106" y="0"/>
                  </a:lnTo>
                  <a:lnTo>
                    <a:pt x="13499106" y="144780"/>
                  </a:lnTo>
                  <a:lnTo>
                    <a:pt x="13354328" y="144780"/>
                  </a:lnTo>
                  <a:lnTo>
                    <a:pt x="13354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54328" y="0"/>
                  </a:lnTo>
                  <a:lnTo>
                    <a:pt x="13354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cxnSp>
        <p:nvCxnSpPr>
          <p:cNvPr id="124" name="Google Shape;124;g150156ba07b_0_0"/>
          <p:cNvCxnSpPr/>
          <p:nvPr/>
        </p:nvCxnSpPr>
        <p:spPr>
          <a:xfrm>
            <a:off x="6546437" y="7085530"/>
            <a:ext cx="5195100" cy="0"/>
          </a:xfrm>
          <a:prstGeom prst="straightConnector1">
            <a:avLst/>
          </a:prstGeom>
          <a:noFill/>
          <a:ln w="28575" cap="flat" cmpd="sng">
            <a:solidFill>
              <a:srgbClr val="69089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5" name="Google Shape;125;g150156ba07b_0_0"/>
          <p:cNvGrpSpPr/>
          <p:nvPr/>
        </p:nvGrpSpPr>
        <p:grpSpPr>
          <a:xfrm>
            <a:off x="8686801" y="502016"/>
            <a:ext cx="7266838" cy="5070877"/>
            <a:chOff x="0" y="-161925"/>
            <a:chExt cx="812700" cy="974700"/>
          </a:xfrm>
        </p:grpSpPr>
        <p:sp>
          <p:nvSpPr>
            <p:cNvPr id="126" name="Google Shape;126;g150156ba07b_0_0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127" name="Google Shape;127;g150156ba07b_0_0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PROJECT 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g150156ba07b_0_0"/>
          <p:cNvSpPr txBox="1"/>
          <p:nvPr/>
        </p:nvSpPr>
        <p:spPr>
          <a:xfrm>
            <a:off x="3906161" y="3719205"/>
            <a:ext cx="10475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112上期初校務會議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zh-TW" sz="8000" b="0" i="0" u="none" strike="noStrike" cap="none">
                <a:solidFill>
                  <a:srgbClr val="69089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教務處</a:t>
            </a:r>
            <a:endParaRPr sz="8000" b="0" i="0" u="none" strike="noStrike" cap="none">
              <a:solidFill>
                <a:srgbClr val="69089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" name="Google Shape;129;g150156ba07b_0_0"/>
          <p:cNvSpPr txBox="1"/>
          <p:nvPr/>
        </p:nvSpPr>
        <p:spPr>
          <a:xfrm>
            <a:off x="6082205" y="6466788"/>
            <a:ext cx="6123600" cy="64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14"/>
              <a:buFont typeface="Arial"/>
              <a:buNone/>
            </a:pPr>
            <a:r>
              <a:rPr lang="zh-TW" sz="3014" b="0" i="0" u="none" strike="noStrike" cap="none">
                <a:solidFill>
                  <a:srgbClr val="69089D"/>
                </a:solidFill>
                <a:latin typeface="Forum"/>
                <a:ea typeface="Forum"/>
                <a:cs typeface="Forum"/>
                <a:sym typeface="Forum"/>
              </a:rPr>
              <a:t>112.09.06</a:t>
            </a:r>
            <a:endParaRPr sz="3014" b="0" i="0" u="none" strike="noStrike" cap="none">
              <a:solidFill>
                <a:srgbClr val="69089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30" name="Google Shape;130;g150156ba07b_0_0"/>
          <p:cNvSpPr/>
          <p:nvPr/>
        </p:nvSpPr>
        <p:spPr>
          <a:xfrm>
            <a:off x="8380680" y="1100026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桃園市桃園區文山國民小學</a:t>
            </a:r>
            <a:endParaRPr sz="4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14b1d332285_0_44"/>
          <p:cNvGrpSpPr/>
          <p:nvPr/>
        </p:nvGrpSpPr>
        <p:grpSpPr>
          <a:xfrm>
            <a:off x="1676400" y="1409700"/>
            <a:ext cx="14856780" cy="8284845"/>
            <a:chOff x="0" y="0"/>
            <a:chExt cx="9752383" cy="6350000"/>
          </a:xfrm>
        </p:grpSpPr>
        <p:sp>
          <p:nvSpPr>
            <p:cNvPr id="137" name="Google Shape;137;g14b1d332285_0_44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8" name="Google Shape;138;g14b1d332285_0_44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139" name="Google Shape;139;g14b1d332285_0_44"/>
          <p:cNvGrpSpPr/>
          <p:nvPr/>
        </p:nvGrpSpPr>
        <p:grpSpPr>
          <a:xfrm>
            <a:off x="1676400" y="-793244"/>
            <a:ext cx="5975864" cy="6138271"/>
            <a:chOff x="0" y="-161925"/>
            <a:chExt cx="812700" cy="974700"/>
          </a:xfrm>
        </p:grpSpPr>
        <p:sp>
          <p:nvSpPr>
            <p:cNvPr id="140" name="Google Shape;140;g14b1d332285_0_44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141" name="Google Shape;141;g14b1d332285_0_44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2" name="Google Shape;142;g14b1d332285_0_44"/>
          <p:cNvGraphicFramePr/>
          <p:nvPr/>
        </p:nvGraphicFramePr>
        <p:xfrm>
          <a:off x="2286000" y="22973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{79BB7125-DC59-454E-B97D-95FF28F4A9F2}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b="0" i="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本年度班級數45班，幼兒園2班。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行政17人，導師45人，科任16人，特教教師2人，</a:t>
                      </a:r>
                      <a:endParaRPr sz="4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9089D"/>
                        </a:buClr>
                        <a:buSzPts val="4000"/>
                        <a:buFont typeface="Microsoft JhengHe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專輔2人，鐘點教師6人，幼兒園5人。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本學年度新進正式教師15人(5人介聘，10人初任)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lang="zh-TW" sz="40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總量管制班級，學生上限32人/班。</a:t>
                      </a:r>
                      <a:endParaRPr sz="4000" b="0" i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2A0C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" name="Google Shape;143;g14b1d332285_0_44"/>
          <p:cNvSpPr/>
          <p:nvPr/>
        </p:nvSpPr>
        <p:spPr>
          <a:xfrm>
            <a:off x="609600" y="104990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學校概況報告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g2795eaa9fc3_0_4"/>
          <p:cNvGrpSpPr/>
          <p:nvPr/>
        </p:nvGrpSpPr>
        <p:grpSpPr>
          <a:xfrm>
            <a:off x="1676400" y="1409700"/>
            <a:ext cx="14856780" cy="8284845"/>
            <a:chOff x="0" y="0"/>
            <a:chExt cx="9752383" cy="6350000"/>
          </a:xfrm>
        </p:grpSpPr>
        <p:sp>
          <p:nvSpPr>
            <p:cNvPr id="150" name="Google Shape;150;g2795eaa9fc3_0_4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1" name="Google Shape;151;g2795eaa9fc3_0_4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152" name="Google Shape;152;g2795eaa9fc3_0_4"/>
          <p:cNvGrpSpPr/>
          <p:nvPr/>
        </p:nvGrpSpPr>
        <p:grpSpPr>
          <a:xfrm>
            <a:off x="1676400" y="-793244"/>
            <a:ext cx="5975864" cy="6138271"/>
            <a:chOff x="0" y="-161925"/>
            <a:chExt cx="812700" cy="974700"/>
          </a:xfrm>
        </p:grpSpPr>
        <p:sp>
          <p:nvSpPr>
            <p:cNvPr id="153" name="Google Shape;153;g2795eaa9fc3_0_4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154" name="Google Shape;154;g2795eaa9fc3_0_4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g2795eaa9fc3_0_4"/>
          <p:cNvSpPr/>
          <p:nvPr/>
        </p:nvSpPr>
        <p:spPr>
          <a:xfrm>
            <a:off x="609600" y="104990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學生人數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56" name="Google Shape;156;g2795eaa9fc3_0_4"/>
          <p:cNvGraphicFramePr/>
          <p:nvPr/>
        </p:nvGraphicFramePr>
        <p:xfrm>
          <a:off x="3076275" y="225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{1BC727EA-3B42-4455-9467-FADD82385B27}</a:tableStyleId>
              </a:tblPr>
              <a:tblGrid>
                <a:gridCol w="280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學年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實際總人數</a:t>
                      </a:r>
                      <a:endParaRPr sz="3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(含酌減人數)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每班平均人數</a:t>
                      </a:r>
                      <a:endParaRPr sz="3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(含酌減)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備註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一年級(8班)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223 (226)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>
                          <a:solidFill>
                            <a:srgbClr val="9900FF"/>
                          </a:solidFill>
                        </a:rPr>
                        <a:t>28.25</a:t>
                      </a:r>
                      <a:endParaRPr sz="3000" u="none" strike="noStrike" cap="none">
                        <a:solidFill>
                          <a:srgbClr val="99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strike="noStrike" cap="none"/>
                        <a:t>總管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二年級(7班)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206 </a:t>
                      </a:r>
                      <a:r>
                        <a:rPr lang="zh-TW" sz="3000" u="none" strike="noStrike" cap="none">
                          <a:solidFill>
                            <a:schemeClr val="dk1"/>
                          </a:solidFill>
                        </a:rPr>
                        <a:t>(206)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>
                          <a:solidFill>
                            <a:srgbClr val="FF0000"/>
                          </a:solidFill>
                        </a:rPr>
                        <a:t>29.42</a:t>
                      </a:r>
                      <a:endParaRPr sz="3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 u="none" strike="noStrike" cap="none">
                          <a:solidFill>
                            <a:schemeClr val="dk1"/>
                          </a:solidFill>
                        </a:rPr>
                        <a:t>總管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三</a:t>
                      </a:r>
                      <a:r>
                        <a:rPr lang="zh-TW" sz="3000" u="none" strike="noStrike" cap="none">
                          <a:solidFill>
                            <a:schemeClr val="dk1"/>
                          </a:solidFill>
                        </a:rPr>
                        <a:t>年級(8班)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203 (212)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26.5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四年級</a:t>
                      </a:r>
                      <a:r>
                        <a:rPr lang="zh-TW" sz="3000" u="none" strike="noStrike" cap="none">
                          <a:solidFill>
                            <a:schemeClr val="dk1"/>
                          </a:solidFill>
                        </a:rPr>
                        <a:t>(7班)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195 (200)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>
                          <a:solidFill>
                            <a:srgbClr val="9900FF"/>
                          </a:solidFill>
                        </a:rPr>
                        <a:t>28.57</a:t>
                      </a:r>
                      <a:endParaRPr sz="3000" u="none" strike="noStrike" cap="none">
                        <a:solidFill>
                          <a:srgbClr val="99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五年級</a:t>
                      </a:r>
                      <a:r>
                        <a:rPr lang="zh-TW" sz="3000" u="none" strike="noStrike" cap="none">
                          <a:solidFill>
                            <a:schemeClr val="dk1"/>
                          </a:solidFill>
                        </a:rPr>
                        <a:t>(8班)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217 (224)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28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六年級</a:t>
                      </a:r>
                      <a:r>
                        <a:rPr lang="zh-TW" sz="3000" u="none" strike="noStrike" cap="none">
                          <a:solidFill>
                            <a:schemeClr val="dk1"/>
                          </a:solidFill>
                        </a:rPr>
                        <a:t>(7班)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176 (183)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26.14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總計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1220 (1251)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27.8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strike="noStrike" cap="none"/>
                        <a:t>45班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6"/>
          <p:cNvGrpSpPr/>
          <p:nvPr/>
        </p:nvGrpSpPr>
        <p:grpSpPr>
          <a:xfrm>
            <a:off x="1676400" y="1409700"/>
            <a:ext cx="14856780" cy="8284845"/>
            <a:chOff x="0" y="0"/>
            <a:chExt cx="9752383" cy="6350000"/>
          </a:xfrm>
        </p:grpSpPr>
        <p:sp>
          <p:nvSpPr>
            <p:cNvPr id="163" name="Google Shape;163;p26"/>
            <p:cNvSpPr/>
            <p:nvPr/>
          </p:nvSpPr>
          <p:spPr>
            <a:xfrm>
              <a:off x="72390" y="72390"/>
              <a:ext cx="9607604" cy="6205220"/>
            </a:xfrm>
            <a:custGeom>
              <a:avLst/>
              <a:gdLst/>
              <a:ahLst/>
              <a:cxnLst/>
              <a:rect l="l" t="t" r="r" b="b"/>
              <a:pathLst>
                <a:path w="9607604" h="6205220" extrusionOk="0">
                  <a:moveTo>
                    <a:pt x="0" y="0"/>
                  </a:moveTo>
                  <a:lnTo>
                    <a:pt x="9607604" y="0"/>
                  </a:lnTo>
                  <a:lnTo>
                    <a:pt x="9607604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4" name="Google Shape;164;p26"/>
            <p:cNvSpPr/>
            <p:nvPr/>
          </p:nvSpPr>
          <p:spPr>
            <a:xfrm>
              <a:off x="0" y="0"/>
              <a:ext cx="9752383" cy="6350000"/>
            </a:xfrm>
            <a:custGeom>
              <a:avLst/>
              <a:gdLst/>
              <a:ahLst/>
              <a:cxnLst/>
              <a:rect l="l" t="t" r="r" b="b"/>
              <a:pathLst>
                <a:path w="9752383" h="6350000" extrusionOk="0">
                  <a:moveTo>
                    <a:pt x="9607603" y="6205220"/>
                  </a:moveTo>
                  <a:lnTo>
                    <a:pt x="9752383" y="6205220"/>
                  </a:lnTo>
                  <a:lnTo>
                    <a:pt x="9752383" y="6350000"/>
                  </a:lnTo>
                  <a:lnTo>
                    <a:pt x="9607603" y="6350000"/>
                  </a:lnTo>
                  <a:lnTo>
                    <a:pt x="9607603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9607603" y="144780"/>
                  </a:moveTo>
                  <a:lnTo>
                    <a:pt x="9752383" y="144780"/>
                  </a:lnTo>
                  <a:lnTo>
                    <a:pt x="9752383" y="6205220"/>
                  </a:lnTo>
                  <a:lnTo>
                    <a:pt x="9607603" y="6205220"/>
                  </a:lnTo>
                  <a:lnTo>
                    <a:pt x="9607603" y="144780"/>
                  </a:lnTo>
                  <a:close/>
                  <a:moveTo>
                    <a:pt x="144780" y="6205220"/>
                  </a:moveTo>
                  <a:lnTo>
                    <a:pt x="9607603" y="6205220"/>
                  </a:lnTo>
                  <a:lnTo>
                    <a:pt x="9607603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9607603" y="0"/>
                  </a:moveTo>
                  <a:lnTo>
                    <a:pt x="9752383" y="0"/>
                  </a:lnTo>
                  <a:lnTo>
                    <a:pt x="9752383" y="144780"/>
                  </a:lnTo>
                  <a:lnTo>
                    <a:pt x="9607603" y="144780"/>
                  </a:lnTo>
                  <a:lnTo>
                    <a:pt x="96076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7603" y="0"/>
                  </a:lnTo>
                  <a:lnTo>
                    <a:pt x="96076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</p:grpSp>
      <p:grpSp>
        <p:nvGrpSpPr>
          <p:cNvPr id="165" name="Google Shape;165;p26"/>
          <p:cNvGrpSpPr/>
          <p:nvPr/>
        </p:nvGrpSpPr>
        <p:grpSpPr>
          <a:xfrm>
            <a:off x="1676400" y="-793244"/>
            <a:ext cx="5975864" cy="6138271"/>
            <a:chOff x="0" y="-161925"/>
            <a:chExt cx="812700" cy="974700"/>
          </a:xfrm>
        </p:grpSpPr>
        <p:sp>
          <p:nvSpPr>
            <p:cNvPr id="166" name="Google Shape;166;p26"/>
            <p:cNvSpPr/>
            <p:nvPr/>
          </p:nvSpPr>
          <p:spPr>
            <a:xfrm>
              <a:off x="0" y="0"/>
              <a:ext cx="739915" cy="202881"/>
            </a:xfrm>
            <a:custGeom>
              <a:avLst/>
              <a:gdLst/>
              <a:ahLst/>
              <a:cxnLst/>
              <a:rect l="l" t="t" r="r" b="b"/>
              <a:pathLst>
                <a:path w="739915" h="202881" extrusionOk="0">
                  <a:moveTo>
                    <a:pt x="0" y="0"/>
                  </a:moveTo>
                  <a:lnTo>
                    <a:pt x="739915" y="0"/>
                  </a:lnTo>
                  <a:lnTo>
                    <a:pt x="739915" y="202881"/>
                  </a:lnTo>
                  <a:lnTo>
                    <a:pt x="0" y="202881"/>
                  </a:lnTo>
                  <a:close/>
                </a:path>
              </a:pathLst>
            </a:custGeom>
            <a:solidFill>
              <a:srgbClr val="69089D"/>
            </a:solidFill>
            <a:ln>
              <a:noFill/>
            </a:ln>
          </p:spPr>
        </p:sp>
        <p:sp>
          <p:nvSpPr>
            <p:cNvPr id="167" name="Google Shape;167;p26"/>
            <p:cNvSpPr txBox="1"/>
            <p:nvPr/>
          </p:nvSpPr>
          <p:spPr>
            <a:xfrm>
              <a:off x="0" y="-161925"/>
              <a:ext cx="812700" cy="9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99"/>
                <a:buFont typeface="Arial"/>
                <a:buNone/>
              </a:pPr>
              <a:r>
                <a:rPr lang="zh-TW" sz="32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26"/>
          <p:cNvSpPr/>
          <p:nvPr/>
        </p:nvSpPr>
        <p:spPr>
          <a:xfrm>
            <a:off x="609600" y="104990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未來學區人數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111" y="2281709"/>
            <a:ext cx="12847118" cy="4720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2479111" y="7677751"/>
            <a:ext cx="11430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以今(112)學年度為例，設籍人數264人，7月報到人數約215人，</a:t>
            </a:r>
            <a:endParaRPr sz="3000" b="0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9月開學入學人數(含酌減) 共226人，報到率約85%</a:t>
            </a:r>
            <a:r>
              <a:rPr lang="zh-TW" sz="14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/>
          <p:nvPr/>
        </p:nvSpPr>
        <p:spPr>
          <a:xfrm>
            <a:off x="7275525" y="4200151"/>
            <a:ext cx="2906700" cy="2816100"/>
          </a:xfrm>
          <a:prstGeom prst="ellipse">
            <a:avLst/>
          </a:prstGeom>
          <a:solidFill>
            <a:srgbClr val="8E7CC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文山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世界城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631651" y="4207375"/>
            <a:ext cx="2906700" cy="28161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詩多麗悅文山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13989975" y="4320325"/>
            <a:ext cx="2906700" cy="29136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山情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水意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0409625" y="4310324"/>
            <a:ext cx="2994000" cy="28161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資通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創藝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3910276" y="4159851"/>
            <a:ext cx="2994000" cy="28161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公民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素養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5008514" y="2151345"/>
            <a:ext cx="6806498" cy="1277643"/>
          </a:xfrm>
          <a:custGeom>
            <a:avLst/>
            <a:gdLst/>
            <a:ahLst/>
            <a:cxnLst/>
            <a:rect l="l" t="t" r="r" b="b"/>
            <a:pathLst>
              <a:path w="739915" h="202881" extrusionOk="0">
                <a:moveTo>
                  <a:pt x="0" y="0"/>
                </a:moveTo>
                <a:lnTo>
                  <a:pt x="739915" y="0"/>
                </a:lnTo>
                <a:lnTo>
                  <a:pt x="739915" y="202881"/>
                </a:lnTo>
                <a:lnTo>
                  <a:pt x="0" y="202881"/>
                </a:lnTo>
                <a:close/>
              </a:path>
            </a:pathLst>
          </a:custGeom>
          <a:solidFill>
            <a:srgbClr val="69089D"/>
          </a:solidFill>
          <a:ln>
            <a:noFill/>
          </a:ln>
        </p:spPr>
      </p:sp>
      <p:sp>
        <p:nvSpPr>
          <p:cNvPr id="182" name="Google Shape;182;p2"/>
          <p:cNvSpPr/>
          <p:nvPr/>
        </p:nvSpPr>
        <p:spPr>
          <a:xfrm>
            <a:off x="5008513" y="1978165"/>
            <a:ext cx="7228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五大校本課程說明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1444412" y="6322023"/>
            <a:ext cx="119455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(閱讀)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134337" y="6278492"/>
            <a:ext cx="119455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(國際)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4821898" y="6421953"/>
            <a:ext cx="119455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(環教)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7676473" y="7996431"/>
            <a:ext cx="2104803" cy="1828800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自主</a:t>
            </a:r>
            <a:br>
              <a:rPr lang="zh-TW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學習</a:t>
            </a:r>
            <a:endParaRPr sz="4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l="22341"/>
          <a:stretch/>
        </p:blipFill>
        <p:spPr>
          <a:xfrm>
            <a:off x="1066800" y="1562100"/>
            <a:ext cx="16271132" cy="753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自訂</PresentationFormat>
  <Paragraphs>227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Arial</vt:lpstr>
      <vt:lpstr>Calibri</vt:lpstr>
      <vt:lpstr>Microsoft JhengHei</vt:lpstr>
      <vt:lpstr>Times New Roman</vt:lpstr>
      <vt:lpstr>Forum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admin</cp:lastModifiedBy>
  <cp:revision>1</cp:revision>
  <dcterms:created xsi:type="dcterms:W3CDTF">2006-08-16T00:00:00Z</dcterms:created>
  <dcterms:modified xsi:type="dcterms:W3CDTF">2023-09-07T04:46:17Z</dcterms:modified>
</cp:coreProperties>
</file>