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46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500F-7DFD-435D-8943-90C038B0AE58}" type="datetimeFigureOut">
              <a:rPr lang="zh-TW" altLang="en-US" smtClean="0"/>
              <a:t>2022/11/7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D864C-D716-4986-BF9B-072DDBD62E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2212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500F-7DFD-435D-8943-90C038B0AE58}" type="datetimeFigureOut">
              <a:rPr lang="zh-TW" altLang="en-US" smtClean="0"/>
              <a:t>2022/11/7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D864C-D716-4986-BF9B-072DDBD62E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8369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500F-7DFD-435D-8943-90C038B0AE58}" type="datetimeFigureOut">
              <a:rPr lang="zh-TW" altLang="en-US" smtClean="0"/>
              <a:t>2022/11/7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D864C-D716-4986-BF9B-072DDBD62E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2812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500F-7DFD-435D-8943-90C038B0AE58}" type="datetimeFigureOut">
              <a:rPr lang="zh-TW" altLang="en-US" smtClean="0"/>
              <a:t>2022/11/7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D864C-D716-4986-BF9B-072DDBD62E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4803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500F-7DFD-435D-8943-90C038B0AE58}" type="datetimeFigureOut">
              <a:rPr lang="zh-TW" altLang="en-US" smtClean="0"/>
              <a:t>2022/11/7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D864C-D716-4986-BF9B-072DDBD62E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5865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500F-7DFD-435D-8943-90C038B0AE58}" type="datetimeFigureOut">
              <a:rPr lang="zh-TW" altLang="en-US" smtClean="0"/>
              <a:t>2022/11/7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D864C-D716-4986-BF9B-072DDBD62E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2924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500F-7DFD-435D-8943-90C038B0AE58}" type="datetimeFigureOut">
              <a:rPr lang="zh-TW" altLang="en-US" smtClean="0"/>
              <a:t>2022/11/7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D864C-D716-4986-BF9B-072DDBD62E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154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500F-7DFD-435D-8943-90C038B0AE58}" type="datetimeFigureOut">
              <a:rPr lang="zh-TW" altLang="en-US" smtClean="0"/>
              <a:t>2022/11/7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D864C-D716-4986-BF9B-072DDBD62E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0217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500F-7DFD-435D-8943-90C038B0AE58}" type="datetimeFigureOut">
              <a:rPr lang="zh-TW" altLang="en-US" smtClean="0"/>
              <a:t>2022/11/7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D864C-D716-4986-BF9B-072DDBD62E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598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500F-7DFD-435D-8943-90C038B0AE58}" type="datetimeFigureOut">
              <a:rPr lang="zh-TW" altLang="en-US" smtClean="0"/>
              <a:t>2022/11/7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D864C-D716-4986-BF9B-072DDBD62E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7040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500F-7DFD-435D-8943-90C038B0AE58}" type="datetimeFigureOut">
              <a:rPr lang="zh-TW" altLang="en-US" smtClean="0"/>
              <a:t>2022/11/7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D864C-D716-4986-BF9B-072DDBD62E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4592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0500F-7DFD-435D-8943-90C038B0AE58}" type="datetimeFigureOut">
              <a:rPr lang="zh-TW" altLang="en-US" smtClean="0"/>
              <a:t>2022/11/7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D864C-D716-4986-BF9B-072DDBD62E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6542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3A53A77D-35BD-49BA-BDD0-28B75AB53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343" y="346229"/>
            <a:ext cx="11249717" cy="5797775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01198EF0-2FB6-453F-B5D5-50967346B9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941" y="2304617"/>
            <a:ext cx="715809" cy="715809"/>
          </a:xfrm>
          <a:prstGeom prst="rect">
            <a:avLst/>
          </a:prstGeom>
        </p:spPr>
      </p:pic>
      <p:sp>
        <p:nvSpPr>
          <p:cNvPr id="7" name="箭號: 向上 6">
            <a:extLst>
              <a:ext uri="{FF2B5EF4-FFF2-40B4-BE49-F238E27FC236}">
                <a16:creationId xmlns:a16="http://schemas.microsoft.com/office/drawing/2014/main" id="{20E42637-D8D8-4DAD-9853-CC25389ECAA7}"/>
              </a:ext>
            </a:extLst>
          </p:cNvPr>
          <p:cNvSpPr/>
          <p:nvPr/>
        </p:nvSpPr>
        <p:spPr>
          <a:xfrm rot="18887035">
            <a:off x="8194090" y="2014332"/>
            <a:ext cx="337352" cy="541538"/>
          </a:xfrm>
          <a:prstGeom prst="upArrow">
            <a:avLst>
              <a:gd name="adj1" fmla="val 31350"/>
              <a:gd name="adj2" fmla="val 101033"/>
            </a:avLst>
          </a:prstGeom>
          <a:solidFill>
            <a:srgbClr val="EA46B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箭號: 上彎 8">
            <a:extLst>
              <a:ext uri="{FF2B5EF4-FFF2-40B4-BE49-F238E27FC236}">
                <a16:creationId xmlns:a16="http://schemas.microsoft.com/office/drawing/2014/main" id="{81568BDA-01AF-45D3-88DF-DAE12395AA66}"/>
              </a:ext>
            </a:extLst>
          </p:cNvPr>
          <p:cNvSpPr/>
          <p:nvPr/>
        </p:nvSpPr>
        <p:spPr>
          <a:xfrm rot="16200000" flipH="1">
            <a:off x="2196042" y="2533393"/>
            <a:ext cx="287349" cy="292063"/>
          </a:xfrm>
          <a:prstGeom prst="bentUpArrow">
            <a:avLst>
              <a:gd name="adj1" fmla="val 8827"/>
              <a:gd name="adj2" fmla="val 12940"/>
              <a:gd name="adj3" fmla="val 3706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3" name="圖片 102">
            <a:extLst>
              <a:ext uri="{FF2B5EF4-FFF2-40B4-BE49-F238E27FC236}">
                <a16:creationId xmlns:a16="http://schemas.microsoft.com/office/drawing/2014/main" id="{AA75942B-A96F-4119-B899-5DE7284275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3170" y="3556350"/>
            <a:ext cx="7452062" cy="26863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4" name="圖片 103">
            <a:extLst>
              <a:ext uri="{FF2B5EF4-FFF2-40B4-BE49-F238E27FC236}">
                <a16:creationId xmlns:a16="http://schemas.microsoft.com/office/drawing/2014/main" id="{A6D3A89C-32A2-4163-845D-9A0981EBD0E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75618"/>
          <a:stretch/>
        </p:blipFill>
        <p:spPr>
          <a:xfrm>
            <a:off x="10659716" y="6366768"/>
            <a:ext cx="1408688" cy="420210"/>
          </a:xfrm>
          <a:prstGeom prst="rect">
            <a:avLst/>
          </a:prstGeom>
        </p:spPr>
      </p:pic>
      <p:sp>
        <p:nvSpPr>
          <p:cNvPr id="105" name="矩形 104">
            <a:extLst>
              <a:ext uri="{FF2B5EF4-FFF2-40B4-BE49-F238E27FC236}">
                <a16:creationId xmlns:a16="http://schemas.microsoft.com/office/drawing/2014/main" id="{1D81D65B-DC33-42E5-92A2-2B48931650DB}"/>
              </a:ext>
            </a:extLst>
          </p:cNvPr>
          <p:cNvSpPr/>
          <p:nvPr/>
        </p:nvSpPr>
        <p:spPr>
          <a:xfrm>
            <a:off x="11452194" y="6576873"/>
            <a:ext cx="319596" cy="21010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404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我真的輸入完成的樣子</a:t>
            </a:r>
            <a:r>
              <a:rPr lang="en-US" altLang="zh-TW" dirty="0"/>
              <a:t>????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1355" y="2092503"/>
            <a:ext cx="5239625" cy="405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270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正確的樣子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1355" y="2092503"/>
            <a:ext cx="5239625" cy="405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371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點一下，左手按</a:t>
            </a:r>
            <a:r>
              <a:rPr lang="en-US" altLang="zh-TW" dirty="0"/>
              <a:t>enter(</a:t>
            </a:r>
            <a:r>
              <a:rPr lang="zh-TW" altLang="en-US" dirty="0"/>
              <a:t>表示</a:t>
            </a:r>
            <a:r>
              <a:rPr lang="zh-TW" altLang="en-US" dirty="0">
                <a:solidFill>
                  <a:srgbClr val="FF0000"/>
                </a:solidFill>
              </a:rPr>
              <a:t>打開資料夾</a:t>
            </a:r>
            <a:r>
              <a:rPr lang="en-US" altLang="zh-TW" dirty="0"/>
              <a:t>)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135" y="2194976"/>
            <a:ext cx="2964978" cy="2964978"/>
          </a:xfrm>
          <a:prstGeom prst="rect">
            <a:avLst/>
          </a:prstGeom>
        </p:spPr>
      </p:pic>
      <p:sp>
        <p:nvSpPr>
          <p:cNvPr id="5" name="向上箭號 4"/>
          <p:cNvSpPr/>
          <p:nvPr/>
        </p:nvSpPr>
        <p:spPr>
          <a:xfrm rot="18729788">
            <a:off x="2752117" y="3401259"/>
            <a:ext cx="1939867" cy="2596128"/>
          </a:xfrm>
          <a:custGeom>
            <a:avLst/>
            <a:gdLst>
              <a:gd name="connsiteX0" fmla="*/ 0 w 2228410"/>
              <a:gd name="connsiteY0" fmla="*/ 1436433 h 3533494"/>
              <a:gd name="connsiteX1" fmla="*/ 1114205 w 2228410"/>
              <a:gd name="connsiteY1" fmla="*/ 0 h 3533494"/>
              <a:gd name="connsiteX2" fmla="*/ 2228410 w 2228410"/>
              <a:gd name="connsiteY2" fmla="*/ 1436433 h 3533494"/>
              <a:gd name="connsiteX3" fmla="*/ 1671308 w 2228410"/>
              <a:gd name="connsiteY3" fmla="*/ 1436433 h 3533494"/>
              <a:gd name="connsiteX4" fmla="*/ 1671308 w 2228410"/>
              <a:gd name="connsiteY4" fmla="*/ 3533494 h 3533494"/>
              <a:gd name="connsiteX5" fmla="*/ 557103 w 2228410"/>
              <a:gd name="connsiteY5" fmla="*/ 3533494 h 3533494"/>
              <a:gd name="connsiteX6" fmla="*/ 557103 w 2228410"/>
              <a:gd name="connsiteY6" fmla="*/ 1436433 h 3533494"/>
              <a:gd name="connsiteX7" fmla="*/ 0 w 2228410"/>
              <a:gd name="connsiteY7" fmla="*/ 1436433 h 3533494"/>
              <a:gd name="connsiteX0" fmla="*/ 0 w 2228410"/>
              <a:gd name="connsiteY0" fmla="*/ 1436433 h 3533494"/>
              <a:gd name="connsiteX1" fmla="*/ 1114205 w 2228410"/>
              <a:gd name="connsiteY1" fmla="*/ 0 h 3533494"/>
              <a:gd name="connsiteX2" fmla="*/ 2228410 w 2228410"/>
              <a:gd name="connsiteY2" fmla="*/ 1436433 h 3533494"/>
              <a:gd name="connsiteX3" fmla="*/ 1671308 w 2228410"/>
              <a:gd name="connsiteY3" fmla="*/ 1436433 h 3533494"/>
              <a:gd name="connsiteX4" fmla="*/ 1671308 w 2228410"/>
              <a:gd name="connsiteY4" fmla="*/ 3533494 h 3533494"/>
              <a:gd name="connsiteX5" fmla="*/ 557103 w 2228410"/>
              <a:gd name="connsiteY5" fmla="*/ 3533494 h 3533494"/>
              <a:gd name="connsiteX6" fmla="*/ 549740 w 2228410"/>
              <a:gd name="connsiteY6" fmla="*/ 1231942 h 3533494"/>
              <a:gd name="connsiteX7" fmla="*/ 0 w 2228410"/>
              <a:gd name="connsiteY7" fmla="*/ 1436433 h 3533494"/>
              <a:gd name="connsiteX0" fmla="*/ 0 w 2228410"/>
              <a:gd name="connsiteY0" fmla="*/ 1436433 h 3533494"/>
              <a:gd name="connsiteX1" fmla="*/ 1114205 w 2228410"/>
              <a:gd name="connsiteY1" fmla="*/ 0 h 3533494"/>
              <a:gd name="connsiteX2" fmla="*/ 2228410 w 2228410"/>
              <a:gd name="connsiteY2" fmla="*/ 1436433 h 3533494"/>
              <a:gd name="connsiteX3" fmla="*/ 1649427 w 2228410"/>
              <a:gd name="connsiteY3" fmla="*/ 1289544 h 3533494"/>
              <a:gd name="connsiteX4" fmla="*/ 1671308 w 2228410"/>
              <a:gd name="connsiteY4" fmla="*/ 3533494 h 3533494"/>
              <a:gd name="connsiteX5" fmla="*/ 557103 w 2228410"/>
              <a:gd name="connsiteY5" fmla="*/ 3533494 h 3533494"/>
              <a:gd name="connsiteX6" fmla="*/ 549740 w 2228410"/>
              <a:gd name="connsiteY6" fmla="*/ 1231942 h 3533494"/>
              <a:gd name="connsiteX7" fmla="*/ 0 w 2228410"/>
              <a:gd name="connsiteY7" fmla="*/ 1436433 h 3533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8410" h="3533494">
                <a:moveTo>
                  <a:pt x="0" y="1436433"/>
                </a:moveTo>
                <a:lnTo>
                  <a:pt x="1114205" y="0"/>
                </a:lnTo>
                <a:lnTo>
                  <a:pt x="2228410" y="1436433"/>
                </a:lnTo>
                <a:lnTo>
                  <a:pt x="1649427" y="1289544"/>
                </a:lnTo>
                <a:lnTo>
                  <a:pt x="1671308" y="3533494"/>
                </a:lnTo>
                <a:lnTo>
                  <a:pt x="557103" y="3533494"/>
                </a:lnTo>
                <a:cubicBezTo>
                  <a:pt x="554649" y="2766310"/>
                  <a:pt x="552194" y="1999126"/>
                  <a:pt x="549740" y="1231942"/>
                </a:cubicBezTo>
                <a:lnTo>
                  <a:pt x="0" y="1436433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1786" y="2388972"/>
            <a:ext cx="5152402" cy="4165772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7475815" y="4227942"/>
            <a:ext cx="24929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裡面空空的，現在在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>
                <a:solidFill>
                  <a:srgbClr val="FF0000"/>
                </a:solidFill>
              </a:rPr>
              <a:t>桌面</a:t>
            </a:r>
            <a:r>
              <a:rPr lang="zh-TW" altLang="en-US" dirty="0"/>
              <a:t>的</a:t>
            </a:r>
            <a:r>
              <a:rPr lang="en-US" altLang="zh-TW" dirty="0"/>
              <a:t>【</a:t>
            </a:r>
            <a:r>
              <a:rPr lang="zh-TW" altLang="en-US" dirty="0">
                <a:solidFill>
                  <a:srgbClr val="FF0000"/>
                </a:solidFill>
              </a:rPr>
              <a:t>程式</a:t>
            </a:r>
            <a:r>
              <a:rPr lang="en-US" altLang="zh-TW" dirty="0"/>
              <a:t>】</a:t>
            </a:r>
            <a:r>
              <a:rPr lang="zh-TW" altLang="en-US" dirty="0"/>
              <a:t>資料夾</a:t>
            </a:r>
          </a:p>
        </p:txBody>
      </p:sp>
      <p:sp>
        <p:nvSpPr>
          <p:cNvPr id="8" name="橢圓 7"/>
          <p:cNvSpPr/>
          <p:nvPr/>
        </p:nvSpPr>
        <p:spPr>
          <a:xfrm>
            <a:off x="6853881" y="2891481"/>
            <a:ext cx="864973" cy="3295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8535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如何按，</a:t>
            </a:r>
            <a:r>
              <a:rPr lang="en-US" altLang="zh-TW" dirty="0"/>
              <a:t>(</a:t>
            </a:r>
            <a:r>
              <a:rPr lang="zh-TW" altLang="en-US" dirty="0"/>
              <a:t>大逗號</a:t>
            </a:r>
            <a:r>
              <a:rPr lang="en-US" altLang="zh-TW" dirty="0"/>
              <a:t>)</a:t>
            </a:r>
            <a:r>
              <a:rPr lang="zh-TW" altLang="en-US" dirty="0"/>
              <a:t>？</a:t>
            </a:r>
            <a:br>
              <a:rPr lang="en-US" altLang="zh-TW" dirty="0"/>
            </a:br>
            <a:r>
              <a:rPr lang="zh-TW" altLang="en-US" dirty="0">
                <a:solidFill>
                  <a:srgbClr val="FF0000"/>
                </a:solidFill>
              </a:rPr>
              <a:t>左手壓</a:t>
            </a:r>
            <a:r>
              <a:rPr lang="en-US" altLang="zh-TW" dirty="0" err="1">
                <a:solidFill>
                  <a:srgbClr val="FF0000"/>
                </a:solidFill>
              </a:rPr>
              <a:t>Ctrl+Alt</a:t>
            </a:r>
            <a:r>
              <a:rPr lang="zh-TW" altLang="en-US" dirty="0">
                <a:solidFill>
                  <a:srgbClr val="00B050"/>
                </a:solidFill>
              </a:rPr>
              <a:t>不放</a:t>
            </a:r>
            <a:r>
              <a:rPr lang="zh-TW" altLang="en-US" dirty="0"/>
              <a:t>，</a:t>
            </a:r>
            <a:r>
              <a:rPr lang="zh-TW" altLang="en-US" dirty="0">
                <a:solidFill>
                  <a:srgbClr val="FF0000"/>
                </a:solidFill>
              </a:rPr>
              <a:t>右手點一下</a:t>
            </a:r>
            <a:r>
              <a:rPr lang="en-US" altLang="zh-TW" dirty="0"/>
              <a:t>【</a:t>
            </a:r>
            <a:r>
              <a:rPr lang="zh-TW" altLang="en-US" dirty="0"/>
              <a:t>小逗號</a:t>
            </a:r>
            <a:r>
              <a:rPr lang="en-US" altLang="zh-TW" dirty="0"/>
              <a:t>】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82"/>
          <a:stretch/>
        </p:blipFill>
        <p:spPr>
          <a:xfrm>
            <a:off x="1253256" y="3203272"/>
            <a:ext cx="4347444" cy="3170685"/>
          </a:xfrm>
          <a:prstGeom prst="rect">
            <a:avLst/>
          </a:prstGeom>
        </p:spPr>
      </p:pic>
      <p:sp>
        <p:nvSpPr>
          <p:cNvPr id="6" name="橢圓 5"/>
          <p:cNvSpPr/>
          <p:nvPr/>
        </p:nvSpPr>
        <p:spPr>
          <a:xfrm>
            <a:off x="1920607" y="5384348"/>
            <a:ext cx="826477" cy="66821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4035296" y="5366605"/>
            <a:ext cx="791308" cy="64623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566" y="3203272"/>
            <a:ext cx="4779947" cy="3201922"/>
          </a:xfrm>
          <a:prstGeom prst="rect">
            <a:avLst/>
          </a:prstGeom>
        </p:spPr>
      </p:pic>
      <p:grpSp>
        <p:nvGrpSpPr>
          <p:cNvPr id="14" name="群組 13"/>
          <p:cNvGrpSpPr/>
          <p:nvPr/>
        </p:nvGrpSpPr>
        <p:grpSpPr>
          <a:xfrm>
            <a:off x="5863307" y="4965456"/>
            <a:ext cx="933147" cy="802298"/>
            <a:chOff x="6207369" y="4976446"/>
            <a:chExt cx="1077197" cy="912200"/>
          </a:xfrm>
        </p:grpSpPr>
        <p:sp>
          <p:nvSpPr>
            <p:cNvPr id="12" name="矩形 11"/>
            <p:cNvSpPr/>
            <p:nvPr/>
          </p:nvSpPr>
          <p:spPr>
            <a:xfrm>
              <a:off x="6609686" y="4976446"/>
              <a:ext cx="246185" cy="912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6207369" y="5328138"/>
              <a:ext cx="1077197" cy="23739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5" name="橢圓 14"/>
          <p:cNvSpPr/>
          <p:nvPr/>
        </p:nvSpPr>
        <p:spPr>
          <a:xfrm>
            <a:off x="8379069" y="5161085"/>
            <a:ext cx="650631" cy="6066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0862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95400"/>
            <a:ext cx="10712816" cy="602595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79" y="56641"/>
            <a:ext cx="12605856" cy="7090794"/>
          </a:xfrm>
          <a:prstGeom prst="rect">
            <a:avLst/>
          </a:prstGeom>
        </p:spPr>
      </p:pic>
      <p:sp>
        <p:nvSpPr>
          <p:cNvPr id="6" name="橢圓 5"/>
          <p:cNvSpPr/>
          <p:nvPr/>
        </p:nvSpPr>
        <p:spPr>
          <a:xfrm>
            <a:off x="197708" y="0"/>
            <a:ext cx="1252151" cy="5519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1</a:t>
            </a:r>
            <a:r>
              <a:rPr lang="zh-TW" altLang="en-US" dirty="0">
                <a:solidFill>
                  <a:srgbClr val="FF0000"/>
                </a:solidFill>
              </a:rPr>
              <a:t>檔案</a:t>
            </a:r>
          </a:p>
        </p:txBody>
      </p:sp>
      <p:sp>
        <p:nvSpPr>
          <p:cNvPr id="7" name="橢圓 6"/>
          <p:cNvSpPr/>
          <p:nvPr/>
        </p:nvSpPr>
        <p:spPr>
          <a:xfrm>
            <a:off x="72714" y="1359243"/>
            <a:ext cx="1932170" cy="5519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2</a:t>
            </a:r>
            <a:r>
              <a:rPr lang="zh-TW" altLang="en-US" dirty="0">
                <a:solidFill>
                  <a:srgbClr val="FF0000"/>
                </a:solidFill>
              </a:rPr>
              <a:t>另存新檔</a:t>
            </a:r>
          </a:p>
        </p:txBody>
      </p:sp>
      <p:sp>
        <p:nvSpPr>
          <p:cNvPr id="8" name="橢圓 7"/>
          <p:cNvSpPr/>
          <p:nvPr/>
        </p:nvSpPr>
        <p:spPr>
          <a:xfrm>
            <a:off x="3171568" y="1359243"/>
            <a:ext cx="667264" cy="3531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6796217" y="3204386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34xx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0" name="橢圓 9"/>
          <p:cNvSpPr/>
          <p:nvPr/>
        </p:nvSpPr>
        <p:spPr>
          <a:xfrm>
            <a:off x="10334368" y="4011826"/>
            <a:ext cx="667264" cy="3531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2750805" y="1269028"/>
            <a:ext cx="533599" cy="5519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3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6571356" y="2709039"/>
            <a:ext cx="533599" cy="5519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4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10332969" y="3459891"/>
            <a:ext cx="533599" cy="5519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5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794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如何上傳</a:t>
            </a:r>
            <a:r>
              <a:rPr lang="en-US" altLang="zh-TW" dirty="0"/>
              <a:t>(</a:t>
            </a:r>
            <a:r>
              <a:rPr lang="en-US" altLang="zh-TW" dirty="0">
                <a:solidFill>
                  <a:srgbClr val="FF0000"/>
                </a:solidFill>
              </a:rPr>
              <a:t>up</a:t>
            </a:r>
            <a:r>
              <a:rPr lang="en-US" altLang="zh-TW" dirty="0"/>
              <a:t>load)</a:t>
            </a:r>
            <a:r>
              <a:rPr lang="zh-TW" altLang="en-US" dirty="0"/>
              <a:t>檔案</a:t>
            </a:r>
            <a:r>
              <a:rPr lang="en-US" altLang="zh-TW" dirty="0">
                <a:sym typeface="Wingdings" panose="05000000000000000000" pitchFamily="2" charset="2"/>
              </a:rPr>
              <a:t></a:t>
            </a:r>
            <a:r>
              <a:rPr lang="zh-TW" altLang="en-US" dirty="0">
                <a:sym typeface="Wingdings" panose="05000000000000000000" pitchFamily="2" charset="2"/>
              </a:rPr>
              <a:t>給前面的電腦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929" y="1772010"/>
            <a:ext cx="10014627" cy="1495895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>
          <a:xfrm>
            <a:off x="2570206" y="2001794"/>
            <a:ext cx="667264" cy="3531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1046206" y="2825578"/>
            <a:ext cx="667264" cy="3531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9838" y="3776110"/>
            <a:ext cx="9892391" cy="2525835"/>
          </a:xfrm>
          <a:prstGeom prst="rect">
            <a:avLst/>
          </a:prstGeom>
        </p:spPr>
      </p:pic>
      <p:sp>
        <p:nvSpPr>
          <p:cNvPr id="8" name="橢圓 7"/>
          <p:cNvSpPr/>
          <p:nvPr/>
        </p:nvSpPr>
        <p:spPr>
          <a:xfrm>
            <a:off x="10686536" y="3871783"/>
            <a:ext cx="667264" cy="3531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8543244" y="3796212"/>
            <a:ext cx="364875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9600" dirty="0">
                <a:solidFill>
                  <a:srgbClr val="FF0000"/>
                </a:solidFill>
              </a:rPr>
              <a:t>upload</a:t>
            </a:r>
            <a:endParaRPr lang="zh-TW" altLang="en-US" sz="9600" dirty="0">
              <a:solidFill>
                <a:srgbClr val="FF0000"/>
              </a:solidFill>
            </a:endParaRPr>
          </a:p>
        </p:txBody>
      </p:sp>
      <p:sp>
        <p:nvSpPr>
          <p:cNvPr id="10" name="橢圓 9"/>
          <p:cNvSpPr/>
          <p:nvPr/>
        </p:nvSpPr>
        <p:spPr>
          <a:xfrm>
            <a:off x="2511907" y="1471724"/>
            <a:ext cx="533599" cy="5519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1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10071366" y="3595815"/>
            <a:ext cx="533599" cy="5519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3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512607" y="2694105"/>
            <a:ext cx="533599" cy="5519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2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11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00B0F0"/>
                </a:solidFill>
              </a:rPr>
              <a:t>1</a:t>
            </a:r>
            <a:r>
              <a:rPr lang="zh-TW" altLang="en-US" dirty="0"/>
              <a:t>選擇檔案</a:t>
            </a:r>
            <a:r>
              <a:rPr lang="en-US" altLang="zh-TW" dirty="0">
                <a:sym typeface="Wingdings" panose="05000000000000000000" pitchFamily="2" charset="2"/>
              </a:rPr>
              <a:t></a:t>
            </a:r>
            <a:r>
              <a:rPr lang="en-US" altLang="zh-TW" dirty="0">
                <a:solidFill>
                  <a:srgbClr val="00B0F0"/>
                </a:solidFill>
                <a:sym typeface="Wingdings" panose="05000000000000000000" pitchFamily="2" charset="2"/>
              </a:rPr>
              <a:t>2</a:t>
            </a:r>
            <a:r>
              <a:rPr lang="zh-TW" altLang="en-US" dirty="0">
                <a:sym typeface="Wingdings" panose="05000000000000000000" pitchFamily="2" charset="2"/>
              </a:rPr>
              <a:t>桌面</a:t>
            </a:r>
            <a:r>
              <a:rPr lang="en-US" altLang="zh-TW" dirty="0">
                <a:sym typeface="Wingdings" panose="05000000000000000000" pitchFamily="2" charset="2"/>
              </a:rPr>
              <a:t></a:t>
            </a:r>
            <a:r>
              <a:rPr lang="en-US" altLang="zh-TW" dirty="0">
                <a:solidFill>
                  <a:srgbClr val="00B0F0"/>
                </a:solidFill>
                <a:sym typeface="Wingdings" panose="05000000000000000000" pitchFamily="2" charset="2"/>
              </a:rPr>
              <a:t>3</a:t>
            </a:r>
            <a:r>
              <a:rPr lang="zh-TW" altLang="en-US" dirty="0">
                <a:sym typeface="Wingdings" panose="05000000000000000000" pitchFamily="2" charset="2"/>
              </a:rPr>
              <a:t>選自己的</a:t>
            </a:r>
            <a:r>
              <a:rPr lang="zh-TW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學號</a:t>
            </a:r>
            <a:r>
              <a:rPr lang="en-US" altLang="zh-TW" dirty="0">
                <a:sym typeface="Wingdings" panose="05000000000000000000" pitchFamily="2" charset="2"/>
              </a:rPr>
              <a:t>3XXX</a:t>
            </a:r>
            <a:br>
              <a:rPr lang="en-US" altLang="zh-TW" dirty="0">
                <a:sym typeface="Wingdings" panose="05000000000000000000" pitchFamily="2" charset="2"/>
              </a:rPr>
            </a:br>
            <a:r>
              <a:rPr lang="en-US" altLang="zh-TW" dirty="0">
                <a:solidFill>
                  <a:srgbClr val="00B0F0"/>
                </a:solidFill>
                <a:sym typeface="Wingdings" panose="05000000000000000000" pitchFamily="2" charset="2"/>
              </a:rPr>
              <a:t>4</a:t>
            </a:r>
            <a:r>
              <a:rPr lang="zh-TW" altLang="en-US" dirty="0">
                <a:sym typeface="Wingdings" panose="05000000000000000000" pitchFamily="2" charset="2"/>
              </a:rPr>
              <a:t>開啟 </a:t>
            </a:r>
            <a:r>
              <a:rPr lang="en-US" altLang="zh-TW" dirty="0">
                <a:sym typeface="Wingdings" panose="05000000000000000000" pitchFamily="2" charset="2"/>
              </a:rPr>
              <a:t></a:t>
            </a:r>
            <a:r>
              <a:rPr lang="en-US" altLang="zh-TW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Wingdings" panose="05000000000000000000" pitchFamily="2" charset="2"/>
              </a:rPr>
              <a:t>5</a:t>
            </a:r>
            <a:r>
              <a:rPr lang="en-US" altLang="zh-TW" dirty="0">
                <a:sym typeface="Wingdings" panose="05000000000000000000" pitchFamily="2" charset="2"/>
              </a:rPr>
              <a:t> upload files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097" y="1824498"/>
            <a:ext cx="10770371" cy="4739560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>
          <a:xfrm>
            <a:off x="1128584" y="2982097"/>
            <a:ext cx="667264" cy="3531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4670854" y="3393989"/>
            <a:ext cx="667264" cy="3531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5762368" y="3468130"/>
            <a:ext cx="667264" cy="3531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10004854" y="6087762"/>
            <a:ext cx="667264" cy="3531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1195416" y="2430162"/>
            <a:ext cx="533599" cy="55193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1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0" name="橢圓 9"/>
          <p:cNvSpPr/>
          <p:nvPr/>
        </p:nvSpPr>
        <p:spPr>
          <a:xfrm>
            <a:off x="4470887" y="2823175"/>
            <a:ext cx="533599" cy="55193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2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5469925" y="2991517"/>
            <a:ext cx="533599" cy="55193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3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9738054" y="5535827"/>
            <a:ext cx="533599" cy="55193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4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661817" y="4673690"/>
            <a:ext cx="533599" cy="55193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5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1195416" y="4820202"/>
            <a:ext cx="667264" cy="3531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87001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成功的畫面</a:t>
            </a:r>
            <a:r>
              <a:rPr lang="en-US" altLang="zh-TW" dirty="0">
                <a:solidFill>
                  <a:srgbClr val="FF0000"/>
                </a:solidFill>
              </a:rPr>
              <a:t>OK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0681" y="2528652"/>
            <a:ext cx="6605867" cy="282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987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如何貼上</a:t>
            </a:r>
            <a:r>
              <a:rPr lang="en-US" altLang="zh-TW" dirty="0"/>
              <a:t>【</a:t>
            </a:r>
            <a:r>
              <a:rPr lang="zh-TW" altLang="en-US" dirty="0"/>
              <a:t>文字</a:t>
            </a:r>
            <a:r>
              <a:rPr lang="en-US" altLang="zh-TW" dirty="0"/>
              <a:t>】?  </a:t>
            </a:r>
            <a:r>
              <a:rPr lang="en-US" altLang="zh-TW" dirty="0" err="1"/>
              <a:t>Ctrl+V</a:t>
            </a:r>
            <a:r>
              <a:rPr lang="en-US" altLang="zh-TW" dirty="0"/>
              <a:t> </a:t>
            </a:r>
            <a:r>
              <a:rPr lang="zh-TW" altLang="en-US" dirty="0"/>
              <a:t>怎麼按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632" y="2182791"/>
            <a:ext cx="3535205" cy="2651404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768" y="2042984"/>
            <a:ext cx="4217772" cy="3163329"/>
          </a:xfrm>
          <a:prstGeom prst="rect">
            <a:avLst/>
          </a:prstGeom>
        </p:spPr>
      </p:pic>
      <p:sp>
        <p:nvSpPr>
          <p:cNvPr id="6" name="橢圓 5"/>
          <p:cNvSpPr/>
          <p:nvPr/>
        </p:nvSpPr>
        <p:spPr>
          <a:xfrm>
            <a:off x="1861751" y="4172337"/>
            <a:ext cx="840259" cy="6851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9259331" y="3624649"/>
            <a:ext cx="362464" cy="45284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7270978" y="4936178"/>
            <a:ext cx="40559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2.</a:t>
            </a:r>
            <a:r>
              <a:rPr lang="zh-TW" alt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輕點一下 </a:t>
            </a:r>
            <a:r>
              <a:rPr lang="en-US" altLang="zh-TW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</a:t>
            </a:r>
            <a:endParaRPr lang="zh-TW" alt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09277" y="5339832"/>
            <a:ext cx="46596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1.Ctrl </a:t>
            </a:r>
            <a:r>
              <a:rPr lang="zh-TW" alt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壓著不放</a:t>
            </a:r>
          </a:p>
        </p:txBody>
      </p:sp>
    </p:spTree>
    <p:extLst>
      <p:ext uri="{BB962C8B-B14F-4D97-AF65-F5344CB8AC3E}">
        <p14:creationId xmlns:p14="http://schemas.microsoft.com/office/powerpoint/2010/main" val="10127694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如何按  </a:t>
            </a:r>
            <a:r>
              <a:rPr lang="en-US" altLang="zh-TW" dirty="0">
                <a:solidFill>
                  <a:srgbClr val="FF0000"/>
                </a:solidFill>
              </a:rPr>
              <a:t>Ctrl + V</a:t>
            </a:r>
            <a:r>
              <a:rPr lang="en-US" altLang="zh-TW" dirty="0"/>
              <a:t>?</a:t>
            </a:r>
            <a:endParaRPr lang="zh-TW" altLang="en-US" dirty="0"/>
          </a:p>
        </p:txBody>
      </p:sp>
      <p:pic>
        <p:nvPicPr>
          <p:cNvPr id="4" name="Ctrl_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94050" y="1825625"/>
            <a:ext cx="5802313" cy="4351338"/>
          </a:xfrm>
        </p:spPr>
      </p:pic>
    </p:spTree>
    <p:extLst>
      <p:ext uri="{BB962C8B-B14F-4D97-AF65-F5344CB8AC3E}">
        <p14:creationId xmlns:p14="http://schemas.microsoft.com/office/powerpoint/2010/main" val="292611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2337" y="1052512"/>
            <a:ext cx="5267325" cy="4752975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>
          <a:xfrm>
            <a:off x="5873578" y="2570205"/>
            <a:ext cx="1243914" cy="304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233" y="911892"/>
            <a:ext cx="1985951" cy="1449516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1285103" y="345989"/>
            <a:ext cx="131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滑鼠</a:t>
            </a:r>
            <a:r>
              <a:rPr lang="en-US" altLang="zh-TW" dirty="0"/>
              <a:t>—</a:t>
            </a:r>
            <a:r>
              <a:rPr lang="zh-TW" altLang="en-US" dirty="0">
                <a:solidFill>
                  <a:srgbClr val="FF0000"/>
                </a:solidFill>
              </a:rPr>
              <a:t>右鍵</a:t>
            </a:r>
          </a:p>
        </p:txBody>
      </p:sp>
    </p:spTree>
    <p:extLst>
      <p:ext uri="{BB962C8B-B14F-4D97-AF65-F5344CB8AC3E}">
        <p14:creationId xmlns:p14="http://schemas.microsoft.com/office/powerpoint/2010/main" val="3958293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輸入</a:t>
            </a:r>
            <a:r>
              <a:rPr lang="en-US" altLang="zh-TW" dirty="0"/>
              <a:t>【</a:t>
            </a:r>
            <a:r>
              <a:rPr lang="zh-TW" altLang="en-US" dirty="0"/>
              <a:t>程式</a:t>
            </a:r>
            <a:r>
              <a:rPr lang="en-US" altLang="zh-TW" dirty="0"/>
              <a:t>】</a:t>
            </a:r>
            <a:r>
              <a:rPr lang="zh-TW" altLang="en-US" dirty="0"/>
              <a:t>兩個字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0E28CC59-BEAD-49B9-B2A2-4878779438A3}"/>
              </a:ext>
            </a:extLst>
          </p:cNvPr>
          <p:cNvSpPr txBox="1"/>
          <p:nvPr/>
        </p:nvSpPr>
        <p:spPr>
          <a:xfrm>
            <a:off x="5992427" y="2965142"/>
            <a:ext cx="460751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dirty="0"/>
              <a:t>當將指標移到準備編輯文字的區域時，</a:t>
            </a:r>
            <a:endParaRPr lang="en-US" altLang="zh-TW" dirty="0"/>
          </a:p>
          <a:p>
            <a:r>
              <a:rPr lang="zh-TW" altLang="zh-TW" dirty="0"/>
              <a:t>滑鼠指標會變成這個</a:t>
            </a:r>
            <a:r>
              <a:rPr lang="zh-TW" altLang="zh-TW" dirty="0">
                <a:highlight>
                  <a:srgbClr val="FFFF00"/>
                </a:highlight>
              </a:rPr>
              <a:t>「</a:t>
            </a:r>
            <a:r>
              <a:rPr lang="az-Cyrl-AZ" altLang="zh-TW" sz="4000" b="1" dirty="0">
                <a:highlight>
                  <a:srgbClr val="FFFF00"/>
                </a:highlight>
                <a:latin typeface="MS Mincho" panose="02020609040205080304" pitchFamily="49" charset="-128"/>
                <a:ea typeface="MS Mincho" panose="02020609040205080304" pitchFamily="49" charset="-128"/>
              </a:rPr>
              <a:t>І</a:t>
            </a:r>
            <a:r>
              <a:rPr lang="zh-TW" altLang="zh-TW" dirty="0">
                <a:highlight>
                  <a:srgbClr val="FFFF00"/>
                </a:highlight>
              </a:rPr>
              <a:t>」</a:t>
            </a:r>
            <a:r>
              <a:rPr lang="zh-TW" altLang="zh-TW" dirty="0"/>
              <a:t>字型，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zh-TW" dirty="0"/>
              <a:t>以</a:t>
            </a:r>
            <a:r>
              <a:rPr lang="zh-TW" altLang="zh-TW" dirty="0">
                <a:highlight>
                  <a:srgbClr val="FFFF00"/>
                </a:highlight>
              </a:rPr>
              <a:t>準備輸入文字</a:t>
            </a:r>
            <a:r>
              <a:rPr lang="zh-TW" altLang="zh-TW" dirty="0"/>
              <a:t>。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但除非必要</a:t>
            </a:r>
            <a:r>
              <a:rPr lang="en-US" altLang="zh-TW" dirty="0"/>
              <a:t>,</a:t>
            </a:r>
            <a:r>
              <a:rPr lang="zh-TW" altLang="en-US" dirty="0"/>
              <a:t>不然</a:t>
            </a:r>
            <a:r>
              <a:rPr lang="en-US" altLang="zh-TW" dirty="0"/>
              <a:t>,</a:t>
            </a:r>
            <a:r>
              <a:rPr lang="zh-TW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滑鼠放外面</a:t>
            </a:r>
            <a:r>
              <a:rPr lang="en-US" altLang="zh-TW" dirty="0">
                <a:solidFill>
                  <a:srgbClr val="FF0000"/>
                </a:solidFill>
                <a:highlight>
                  <a:srgbClr val="FFFF00"/>
                </a:highlight>
              </a:rPr>
              <a:t>,</a:t>
            </a:r>
            <a:r>
              <a:rPr lang="zh-TW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不要動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99FBDF0-264C-418F-B21F-CB12ED71B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943" y="2306036"/>
            <a:ext cx="3364657" cy="2944075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5ADD9136-B7B0-4228-B153-A48868C928D5}"/>
              </a:ext>
            </a:extLst>
          </p:cNvPr>
          <p:cNvSpPr/>
          <p:nvPr/>
        </p:nvSpPr>
        <p:spPr>
          <a:xfrm>
            <a:off x="2654423" y="3684490"/>
            <a:ext cx="1012054" cy="1011798"/>
          </a:xfrm>
          <a:prstGeom prst="rect">
            <a:avLst/>
          </a:prstGeom>
          <a:solidFill>
            <a:srgbClr val="001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C9856D35-ABEF-4F21-BDE5-C414D1E9B758}"/>
              </a:ext>
            </a:extLst>
          </p:cNvPr>
          <p:cNvSpPr txBox="1"/>
          <p:nvPr/>
        </p:nvSpPr>
        <p:spPr>
          <a:xfrm>
            <a:off x="2339265" y="2965142"/>
            <a:ext cx="8256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altLang="zh-TW" sz="6600" dirty="0">
                <a:highlight>
                  <a:srgbClr val="FFFF00"/>
                </a:highlight>
                <a:latin typeface="MS Mincho" panose="02020609040205080304" pitchFamily="49" charset="-128"/>
                <a:ea typeface="MS Mincho" panose="02020609040205080304" pitchFamily="49" charset="-128"/>
              </a:rPr>
              <a:t>І</a:t>
            </a:r>
            <a:endParaRPr lang="zh-TW" altLang="en-US" sz="6600" dirty="0">
              <a:highlight>
                <a:srgbClr val="FFFF00"/>
              </a:highlight>
            </a:endParaRPr>
          </a:p>
        </p:txBody>
      </p:sp>
      <p:sp>
        <p:nvSpPr>
          <p:cNvPr id="9" name="箭號: 向右 8">
            <a:extLst>
              <a:ext uri="{FF2B5EF4-FFF2-40B4-BE49-F238E27FC236}">
                <a16:creationId xmlns:a16="http://schemas.microsoft.com/office/drawing/2014/main" id="{2CC95294-5CC6-4E23-B5B3-54F838FB5446}"/>
              </a:ext>
            </a:extLst>
          </p:cNvPr>
          <p:cNvSpPr/>
          <p:nvPr/>
        </p:nvSpPr>
        <p:spPr>
          <a:xfrm rot="13871321">
            <a:off x="2935579" y="3885801"/>
            <a:ext cx="727969" cy="461639"/>
          </a:xfrm>
          <a:prstGeom prst="rightArrow">
            <a:avLst>
              <a:gd name="adj1" fmla="val 33777"/>
              <a:gd name="adj2" fmla="val 78797"/>
            </a:avLst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5349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換桌面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4938" y="1690688"/>
            <a:ext cx="7728826" cy="4351338"/>
          </a:xfrm>
          <a:prstGeom prst="rect">
            <a:avLst/>
          </a:prstGeom>
        </p:spPr>
      </p:pic>
      <p:sp>
        <p:nvSpPr>
          <p:cNvPr id="5" name="圓角矩形圖說文字 4"/>
          <p:cNvSpPr/>
          <p:nvPr/>
        </p:nvSpPr>
        <p:spPr>
          <a:xfrm>
            <a:off x="2883243" y="1837038"/>
            <a:ext cx="2965622" cy="1235676"/>
          </a:xfrm>
          <a:prstGeom prst="wedgeRoundRectCallout">
            <a:avLst>
              <a:gd name="adj1" fmla="val -73611"/>
              <a:gd name="adj2" fmla="val -2416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反白</a:t>
            </a:r>
            <a:r>
              <a:rPr lang="en-US" altLang="zh-TW" dirty="0"/>
              <a:t>(</a:t>
            </a:r>
            <a:r>
              <a:rPr lang="zh-TW" altLang="en-US" dirty="0"/>
              <a:t>黑字變白字</a:t>
            </a:r>
            <a:r>
              <a:rPr lang="en-US" altLang="zh-TW" dirty="0"/>
              <a:t>)</a:t>
            </a:r>
            <a:endParaRPr lang="zh-TW" altLang="en-US" dirty="0"/>
          </a:p>
        </p:txBody>
      </p:sp>
      <p:cxnSp>
        <p:nvCxnSpPr>
          <p:cNvPr id="7" name="直線單箭頭接點 6"/>
          <p:cNvCxnSpPr/>
          <p:nvPr/>
        </p:nvCxnSpPr>
        <p:spPr>
          <a:xfrm flipH="1" flipV="1">
            <a:off x="2224216" y="2191265"/>
            <a:ext cx="5848865" cy="290795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/>
          <p:cNvSpPr/>
          <p:nvPr/>
        </p:nvSpPr>
        <p:spPr>
          <a:xfrm>
            <a:off x="8073081" y="4930346"/>
            <a:ext cx="1639330" cy="6013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5899675" y="2987871"/>
            <a:ext cx="76976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8800" dirty="0">
                <a:solidFill>
                  <a:srgbClr val="FF0000"/>
                </a:solidFill>
              </a:rPr>
              <a:t>X</a:t>
            </a:r>
            <a:endParaRPr lang="zh-TW" altLang="en-US" sz="8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503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      選字</a:t>
            </a:r>
            <a:r>
              <a:rPr lang="en-US" altLang="zh-TW" dirty="0"/>
              <a:t>(</a:t>
            </a:r>
            <a:r>
              <a:rPr lang="zh-TW" altLang="en-US" dirty="0"/>
              <a:t>不可</a:t>
            </a:r>
            <a:r>
              <a:rPr lang="zh-TW" altLang="en-US" dirty="0">
                <a:solidFill>
                  <a:srgbClr val="FF0000"/>
                </a:solidFill>
              </a:rPr>
              <a:t>動滑鼠</a:t>
            </a:r>
            <a:r>
              <a:rPr lang="en-US" altLang="zh-TW" dirty="0"/>
              <a:t>,</a:t>
            </a:r>
            <a:r>
              <a:rPr lang="zh-TW" altLang="en-US" dirty="0"/>
              <a:t>電腦以為</a:t>
            </a:r>
            <a:r>
              <a:rPr lang="zh-TW" altLang="en-US" dirty="0">
                <a:solidFill>
                  <a:srgbClr val="FF0000"/>
                </a:solidFill>
              </a:rPr>
              <a:t>你不打字</a:t>
            </a:r>
            <a:r>
              <a:rPr lang="en-US" altLang="zh-TW" dirty="0"/>
              <a:t>)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0946" y="2239814"/>
            <a:ext cx="3852311" cy="2805342"/>
          </a:xfrm>
          <a:prstGeom prst="rect">
            <a:avLst/>
          </a:prstGeom>
        </p:spPr>
      </p:pic>
      <p:sp>
        <p:nvSpPr>
          <p:cNvPr id="5" name="向下箭號 4"/>
          <p:cNvSpPr/>
          <p:nvPr/>
        </p:nvSpPr>
        <p:spPr>
          <a:xfrm>
            <a:off x="3110120" y="5244174"/>
            <a:ext cx="486032" cy="700216"/>
          </a:xfrm>
          <a:prstGeom prst="downArrow">
            <a:avLst>
              <a:gd name="adj1" fmla="val 16667"/>
              <a:gd name="adj2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" name="直線單箭頭接點 6"/>
          <p:cNvCxnSpPr/>
          <p:nvPr/>
        </p:nvCxnSpPr>
        <p:spPr>
          <a:xfrm>
            <a:off x="1894114" y="741114"/>
            <a:ext cx="420" cy="573583"/>
          </a:xfrm>
          <a:prstGeom prst="straightConnector1">
            <a:avLst/>
          </a:prstGeom>
          <a:ln w="69850">
            <a:solidFill>
              <a:schemeClr val="tx1"/>
            </a:solidFill>
            <a:miter lim="800000"/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0825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再按      選字，跳到第</a:t>
            </a:r>
            <a:r>
              <a:rPr lang="en-US" altLang="zh-TW" dirty="0"/>
              <a:t>3</a:t>
            </a:r>
            <a:r>
              <a:rPr lang="zh-TW" altLang="en-US" dirty="0"/>
              <a:t>個字後，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56383" y="1865418"/>
            <a:ext cx="3118174" cy="4992582"/>
          </a:xfrm>
          <a:prstGeom prst="rect">
            <a:avLst/>
          </a:prstGeom>
        </p:spPr>
      </p:pic>
      <p:cxnSp>
        <p:nvCxnSpPr>
          <p:cNvPr id="5" name="直線單箭頭接點 4"/>
          <p:cNvCxnSpPr/>
          <p:nvPr/>
        </p:nvCxnSpPr>
        <p:spPr>
          <a:xfrm>
            <a:off x="2379307" y="454323"/>
            <a:ext cx="420" cy="573583"/>
          </a:xfrm>
          <a:prstGeom prst="straightConnector1">
            <a:avLst/>
          </a:prstGeom>
          <a:ln w="69850">
            <a:solidFill>
              <a:srgbClr val="FF0000"/>
            </a:solidFill>
            <a:miter lim="800000"/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/>
          <p:cNvSpPr txBox="1"/>
          <p:nvPr/>
        </p:nvSpPr>
        <p:spPr>
          <a:xfrm>
            <a:off x="7240555" y="1690688"/>
            <a:ext cx="433965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solidFill>
                  <a:srgbClr val="FF0000"/>
                </a:solidFill>
              </a:rPr>
              <a:t>要按什麼？</a:t>
            </a:r>
            <a:endParaRPr lang="en-US" altLang="zh-TW" sz="3600" dirty="0">
              <a:solidFill>
                <a:srgbClr val="FF0000"/>
              </a:solidFill>
            </a:endParaRPr>
          </a:p>
          <a:p>
            <a:endParaRPr lang="en-US" altLang="zh-TW" sz="3600" dirty="0"/>
          </a:p>
          <a:p>
            <a:endParaRPr lang="en-US" altLang="zh-TW" sz="3600" dirty="0"/>
          </a:p>
          <a:p>
            <a:r>
              <a:rPr lang="zh-TW" altLang="en-US" sz="3600" dirty="0"/>
              <a:t>讓電腦知道你確定了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3853" y="4457019"/>
            <a:ext cx="1524000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612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再按      選字，跳到第</a:t>
            </a:r>
            <a:r>
              <a:rPr lang="en-US" altLang="zh-TW" dirty="0"/>
              <a:t>3</a:t>
            </a:r>
            <a:r>
              <a:rPr lang="zh-TW" altLang="en-US" dirty="0"/>
              <a:t>個字後，</a:t>
            </a:r>
          </a:p>
        </p:txBody>
      </p:sp>
      <p:cxnSp>
        <p:nvCxnSpPr>
          <p:cNvPr id="5" name="直線單箭頭接點 4"/>
          <p:cNvCxnSpPr/>
          <p:nvPr/>
        </p:nvCxnSpPr>
        <p:spPr>
          <a:xfrm>
            <a:off x="2379307" y="454323"/>
            <a:ext cx="420" cy="573583"/>
          </a:xfrm>
          <a:prstGeom prst="straightConnector1">
            <a:avLst/>
          </a:prstGeom>
          <a:ln w="69850">
            <a:solidFill>
              <a:srgbClr val="FF0000"/>
            </a:solidFill>
            <a:miter lim="800000"/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/>
          <p:cNvSpPr txBox="1"/>
          <p:nvPr/>
        </p:nvSpPr>
        <p:spPr>
          <a:xfrm>
            <a:off x="2752530" y="2493120"/>
            <a:ext cx="433965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solidFill>
                  <a:srgbClr val="FF0000"/>
                </a:solidFill>
              </a:rPr>
              <a:t>再按什麼？</a:t>
            </a:r>
            <a:endParaRPr lang="en-US" altLang="zh-TW" sz="3600" dirty="0">
              <a:solidFill>
                <a:srgbClr val="FF0000"/>
              </a:solidFill>
            </a:endParaRPr>
          </a:p>
          <a:p>
            <a:endParaRPr lang="en-US" altLang="zh-TW" sz="3600" dirty="0"/>
          </a:p>
          <a:p>
            <a:endParaRPr lang="en-US" altLang="zh-TW" sz="3600" dirty="0"/>
          </a:p>
          <a:p>
            <a:r>
              <a:rPr lang="zh-TW" altLang="en-US" sz="3600" dirty="0"/>
              <a:t>讓電腦知道你確定了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58" y="1867158"/>
            <a:ext cx="2463472" cy="1955381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203" y="1494306"/>
            <a:ext cx="3261689" cy="270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618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請問要按</a:t>
            </a:r>
            <a:r>
              <a:rPr lang="en-US" altLang="zh-TW" dirty="0"/>
              <a:t>Enter  </a:t>
            </a:r>
            <a:r>
              <a:rPr lang="zh-TW" altLang="en-US" dirty="0"/>
              <a:t>？  還是繼續打字</a:t>
            </a:r>
            <a:r>
              <a:rPr lang="en-US" altLang="zh-TW" dirty="0"/>
              <a:t>?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194" y="3043187"/>
            <a:ext cx="3261689" cy="270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590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然後呢</a:t>
            </a:r>
            <a:r>
              <a:rPr lang="en-US" altLang="zh-TW" dirty="0"/>
              <a:t>?    </a:t>
            </a:r>
            <a:r>
              <a:rPr lang="zh-TW" altLang="en-US" dirty="0"/>
              <a:t>如何告訴電腦我選好了</a:t>
            </a:r>
            <a:r>
              <a:rPr lang="en-US" altLang="zh-TW" dirty="0"/>
              <a:t>?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5168" y="2227703"/>
            <a:ext cx="3436874" cy="346728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7320" y="2189404"/>
            <a:ext cx="5228161" cy="350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1843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286</Words>
  <Application>Microsoft Office PowerPoint</Application>
  <PresentationFormat>寬螢幕</PresentationFormat>
  <Paragraphs>54</Paragraphs>
  <Slides>19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6" baseType="lpstr">
      <vt:lpstr>MS Mincho</vt:lpstr>
      <vt:lpstr>新細明體</vt:lpstr>
      <vt:lpstr>Arial</vt:lpstr>
      <vt:lpstr>Calibri</vt:lpstr>
      <vt:lpstr>Calibri Light</vt:lpstr>
      <vt:lpstr>Wingdings</vt:lpstr>
      <vt:lpstr>Office 佈景主題</vt:lpstr>
      <vt:lpstr>PowerPoint 簡報</vt:lpstr>
      <vt:lpstr>PowerPoint 簡報</vt:lpstr>
      <vt:lpstr>輸入【程式】兩個字</vt:lpstr>
      <vt:lpstr>換桌面</vt:lpstr>
      <vt:lpstr>按      選字(不可動滑鼠,電腦以為你不打字)</vt:lpstr>
      <vt:lpstr>再按      選字，跳到第3個字後，</vt:lpstr>
      <vt:lpstr>再按      選字，跳到第3個字後，</vt:lpstr>
      <vt:lpstr>請問要按Enter  ？  還是繼續打字?</vt:lpstr>
      <vt:lpstr>然後呢?    如何告訴電腦我選好了?</vt:lpstr>
      <vt:lpstr>我真的輸入完成的樣子????</vt:lpstr>
      <vt:lpstr>正確的樣子</vt:lpstr>
      <vt:lpstr>點一下，左手按enter(表示打開資料夾)</vt:lpstr>
      <vt:lpstr>如何按，(大逗號)？ 左手壓Ctrl+Alt不放，右手點一下【小逗號】</vt:lpstr>
      <vt:lpstr>PowerPoint 簡報</vt:lpstr>
      <vt:lpstr>如何上傳(upload)檔案給前面的電腦</vt:lpstr>
      <vt:lpstr>1選擇檔案2桌面3選自己的學號3XXX 4開啟 5 upload files</vt:lpstr>
      <vt:lpstr>成功的畫面OK</vt:lpstr>
      <vt:lpstr>如何貼上【文字】?  Ctrl+V 怎麼按</vt:lpstr>
      <vt:lpstr>如何按  Ctrl + V?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36</cp:revision>
  <dcterms:created xsi:type="dcterms:W3CDTF">2019-11-11T02:35:27Z</dcterms:created>
  <dcterms:modified xsi:type="dcterms:W3CDTF">2022-11-07T14:54:44Z</dcterms:modified>
</cp:coreProperties>
</file>