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</p:sldMasterIdLst>
  <p:notesMasterIdLst>
    <p:notesMasterId r:id="rId93"/>
  </p:notesMasterIdLst>
  <p:sldIdLst>
    <p:sldId id="35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44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345" r:id="rId28"/>
    <p:sldId id="280" r:id="rId29"/>
    <p:sldId id="281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46" r:id="rId51"/>
    <p:sldId id="347" r:id="rId52"/>
    <p:sldId id="348" r:id="rId53"/>
    <p:sldId id="349" r:id="rId54"/>
    <p:sldId id="350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51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52" r:id="rId75"/>
    <p:sldId id="326" r:id="rId76"/>
    <p:sldId id="327" r:id="rId77"/>
    <p:sldId id="328" r:id="rId78"/>
    <p:sldId id="329" r:id="rId79"/>
    <p:sldId id="353" r:id="rId80"/>
    <p:sldId id="331" r:id="rId81"/>
    <p:sldId id="332" r:id="rId82"/>
    <p:sldId id="333" r:id="rId83"/>
    <p:sldId id="334" r:id="rId84"/>
    <p:sldId id="335" r:id="rId85"/>
    <p:sldId id="336" r:id="rId86"/>
    <p:sldId id="338" r:id="rId87"/>
    <p:sldId id="339" r:id="rId88"/>
    <p:sldId id="341" r:id="rId89"/>
    <p:sldId id="342" r:id="rId90"/>
    <p:sldId id="343" r:id="rId91"/>
    <p:sldId id="354" r:id="rId92"/>
  </p:sldIdLst>
  <p:sldSz cx="9144000" cy="5143500" type="screen16x9"/>
  <p:notesSz cx="6858000" cy="9144000"/>
  <p:embeddedFontLst>
    <p:embeddedFont>
      <p:font typeface="Oswald" charset="0"/>
      <p:regular r:id="rId94"/>
      <p:bold r:id="rId95"/>
    </p:embeddedFont>
    <p:embeddedFont>
      <p:font typeface="Microsoft JhengHei" pitchFamily="34" charset="-120"/>
      <p:regular r:id="rId96"/>
      <p:bold r:id="rId97"/>
    </p:embeddedFont>
    <p:embeddedFont>
      <p:font typeface="Source Code Pro" charset="0"/>
      <p:regular r:id="rId98"/>
      <p:bold r:id="rId99"/>
      <p:italic r:id="rId100"/>
      <p:boldItalic r:id="rId101"/>
    </p:embeddedFont>
    <p:embeddedFont>
      <p:font typeface="Roboto" pitchFamily="2" charset="0"/>
      <p:regular r:id="rId102"/>
    </p:embeddedFont>
    <p:embeddedFont>
      <p:font typeface="Helvetica Neue" charset="0"/>
      <p:regular r:id="rId103"/>
      <p:bold r:id="rId104"/>
      <p:italic r:id="rId105"/>
      <p:boldItalic r:id="rId106"/>
    </p:embeddedFont>
    <p:embeddedFont>
      <p:font typeface="DFKai-SB" pitchFamily="65" charset="-120"/>
      <p:regular r:id="rId107"/>
    </p:embeddedFont>
    <p:embeddedFont>
      <p:font typeface="Calibri" pitchFamily="34" charset="0"/>
      <p:regular r:id="rId108"/>
      <p:bold r:id="rId109"/>
      <p:italic r:id="rId110"/>
      <p:boldItalic r:id="rId111"/>
    </p:embeddedFont>
    <p:embeddedFont>
      <p:font typeface="Arial Black" pitchFamily="34" charset="0"/>
      <p:bold r:id="rId1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54C1763-9806-4756-90AB-FE2E70A998F4}">
  <a:tblStyle styleId="{154C1763-9806-4756-90AB-FE2E70A998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5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19.fntdata"/><Relationship Id="rId16" Type="http://schemas.openxmlformats.org/officeDocument/2006/relationships/slide" Target="slides/slide14.xml"/><Relationship Id="rId107" Type="http://schemas.openxmlformats.org/officeDocument/2006/relationships/font" Target="fonts/font14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9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font" Target="fonts/font2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0.fntdata"/><Relationship Id="rId108" Type="http://schemas.openxmlformats.org/officeDocument/2006/relationships/font" Target="fonts/font15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3.fntdata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6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4.fntdata"/><Relationship Id="rId104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17.fntdata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7.fntdata"/><Relationship Id="rId105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6525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i-blockly-staging.webduino.io/?hashid=brB9W4YalK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e3192e5e06_3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ge3192e5e06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e95e42fd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e95e42fd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e7efac1fd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e7efac1fd5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e7efac1fd5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e7efac1fd5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e762e43d0a_0_1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e762e43d0a_0_1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762e43d0a_0_1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e762e43d0a_0_1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762e43d0a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762e43d0a_3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d4301546ebe228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d4301546ebe228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e762e43d0a_3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e762e43d0a_3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762e43d0a_3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e762e43d0a_3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762e43d0a_0_15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e762e43d0a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e762e43d0a_3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e762e43d0a_3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e762e43d0a_3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e762e43d0a_3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e762e43d0a_3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e762e43d0a_3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762e43d0a_3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762e43d0a_3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762e43d0a_3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e762e43d0a_3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7efac1fd5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e7efac1fd5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4d4301546ebe2285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4d4301546ebe2285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e762e43d0a_0_1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e762e43d0a_0_1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截圖換一張有內容的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e7efac1fd5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e7efac1fd5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8114aaa16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8114aaa16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9a48b091095e90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9a48b091095e90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e762e43d0a_0_2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e762e43d0a_0_2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e762e43d0a_0_20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e762e43d0a_0_20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e8afb4001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e8afb4001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e762e43d0a_0_2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e762e43d0a_0_2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e762e43d0a_0_2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e762e43d0a_0_2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07B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https://ai-blockly-staging.webduino.io?hashid=brB9W4YalK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762e43d0a_0_2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e762e43d0a_0_2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e8526f091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e8526f091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0e8526f091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0e8526f091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0e8526f091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0e8526f091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762e43d0a_3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e762e43d0a_3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e8526f09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0e8526f09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0e8526f09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0e8526f09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e8526f091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e8526f091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0e8526f091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0e8526f091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0e8526f09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10e8526f09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e762e43d0a_3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e762e43d0a_3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0e8526f091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0e8526f091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0e8526f091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0e8526f091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0e8526f091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10e8526f091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d3d25a35afb74a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d3d25a35afb74a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e8114aaa16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e8114aaa16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確認是否為500萬畫素？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e8114aaa16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e8114aaa16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確認是否為500萬畫素？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07d5616db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07d5616db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e762e43d0a_3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e762e43d0a_3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e762e43d0a_3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e762e43d0a_3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e762e43d0a_3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e762e43d0a_3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07d5616db9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107d5616db9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07d5616db9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07d5616db9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07d5616db9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07d5616db9_0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762e43d0a_3_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e762e43d0a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07d5616db9_0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107d5616db9_0_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07d5616db9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07d5616db9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7d5616db9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107d5616db9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107d5616db9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107d5616db9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07d5616db9_0_1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07d5616db9_0_1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若把圖片丟在網站上轉成QR，掃描顯示?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107d5616db9_0_1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107d5616db9_0_1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e762e43d0a_3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e762e43d0a_3_5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e762e43d0a_3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e762e43d0a_3_5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e762e43d0a_3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e762e43d0a_3_5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e762e43d0a_0_1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e762e43d0a_0_16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e762e43d0a_3_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e762e43d0a_3_9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e762e43d0a_3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e762e43d0a_3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e762e43d0a_3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e762e43d0a_3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e762e43d0a_3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e762e43d0a_3_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107d5616db9_0_1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107d5616db9_0_1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107d5616d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107d5616d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e95e42fde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e95e42fde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e762e43d0a_3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e762e43d0a_3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27a8025728b888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7a8025728b88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e762e43d0a_3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e762e43d0a_3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e95e42fde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e95e42fde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e95e42fde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e95e42fde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e8afb4001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e8afb4001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e411b04c21_0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ge411b04c2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e30e70c54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e30e70c54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e30e70c543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e30e70c543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e30e70c543_4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e30e70c543_4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e5cb6367d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e5cb6367d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762e43d0a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762e43d0a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 - 中央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一頁三張">
  <p:cSld name="照片 - 一頁三張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>
            <a:spLocks noGrp="1"/>
          </p:cNvSpPr>
          <p:nvPr>
            <p:ph type="pic" idx="2"/>
          </p:nvPr>
        </p:nvSpPr>
        <p:spPr>
          <a:xfrm>
            <a:off x="5910263" y="2643188"/>
            <a:ext cx="27765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241300" marR="0" lvl="0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600" marR="0" lvl="1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lvl="3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3800" marR="0" lvl="4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35100" marR="0" lvl="5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3700" marR="0" lvl="6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lvl="7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6300" marR="0" lvl="8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11"/>
          <p:cNvSpPr>
            <a:spLocks noGrp="1"/>
          </p:cNvSpPr>
          <p:nvPr>
            <p:ph type="pic" idx="3"/>
          </p:nvPr>
        </p:nvSpPr>
        <p:spPr>
          <a:xfrm>
            <a:off x="5910263" y="423863"/>
            <a:ext cx="27765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241300" marR="0" lvl="0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600" marR="0" lvl="1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lvl="3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3800" marR="0" lvl="4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35100" marR="0" lvl="5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3700" marR="0" lvl="6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lvl="7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6300" marR="0" lvl="8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>
            <a:spLocks noGrp="1"/>
          </p:cNvSpPr>
          <p:nvPr>
            <p:ph type="pic" idx="4"/>
          </p:nvPr>
        </p:nvSpPr>
        <p:spPr>
          <a:xfrm>
            <a:off x="452438" y="423863"/>
            <a:ext cx="5315100" cy="4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241300" marR="0" lvl="0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600" marR="0" lvl="1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lvl="3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3800" marR="0" lvl="4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35100" marR="0" lvl="5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3700" marR="0" lvl="6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lvl="7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6300" marR="0" lvl="8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言語錄">
  <p:cSld name="名言語錄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895350" y="3357563"/>
            <a:ext cx="73581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2"/>
          </p:nvPr>
        </p:nvSpPr>
        <p:spPr>
          <a:xfrm>
            <a:off x="895350" y="2240756"/>
            <a:ext cx="73581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">
  <p:cSld name="照片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241300" marR="0" lvl="0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600" marR="0" lvl="1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lvl="3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3800" marR="0" lvl="4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35100" marR="0" lvl="5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3700" marR="0" lvl="6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lvl="7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6300" marR="0" lvl="8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2">
  <p:cSld name="TITLE_AND_BOD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3">
  <p:cSld name="TITLE_AND_BODY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3">
  <p:cSld name="TITLE_AND_BODY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5">
  <p:cSld name="TITLE_AND_BODY_5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6">
  <p:cSld name="TITLE_AND_BODY_6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7">
  <p:cSld name="TITLE_AND_BODY_7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8">
  <p:cSld name="TITLE_AND_BODY_8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628650" y="106074"/>
            <a:ext cx="7886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FKai-SB"/>
              <a:buNone/>
              <a:defRPr sz="2700">
                <a:latin typeface="DFKai-SB"/>
                <a:ea typeface="DFKai-SB"/>
                <a:cs typeface="DFKai-SB"/>
                <a:sym typeface="DFKai-S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1"/>
          </p:nvPr>
        </p:nvSpPr>
        <p:spPr>
          <a:xfrm>
            <a:off x="628650" y="810275"/>
            <a:ext cx="7886700" cy="3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DFKai-SB"/>
                <a:ea typeface="DFKai-SB"/>
                <a:cs typeface="DFKai-SB"/>
                <a:sym typeface="DFKai-SB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DFKai-SB"/>
                <a:ea typeface="DFKai-SB"/>
                <a:cs typeface="DFKai-SB"/>
                <a:sym typeface="DFKai-SB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DFKai-SB"/>
                <a:ea typeface="DFKai-SB"/>
                <a:cs typeface="DFKai-SB"/>
                <a:sym typeface="DFKai-SB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DFKai-SB"/>
                <a:ea typeface="DFKai-SB"/>
                <a:cs typeface="DFKai-SB"/>
                <a:sym typeface="DFKai-SB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DFKai-SB"/>
                <a:ea typeface="DFKai-SB"/>
                <a:cs typeface="DFKai-SB"/>
                <a:sym typeface="DFKai-SB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8">
  <p:cSld name="TITLE_AND_BODY_18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4">
  <p:cSld name="TITLE_AND_BODY_14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0">
  <p:cSld name="TITLE_AND_BODY_10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3">
  <p:cSld name="TITLE_AND_BODY_1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1389500" y="266200"/>
            <a:ext cx="77544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FB42D"/>
              </a:buClr>
              <a:buSzPts val="500"/>
              <a:buNone/>
              <a:defRPr>
                <a:solidFill>
                  <a:srgbClr val="7FB4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311700" y="1054350"/>
            <a:ext cx="8520600" cy="37812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Clr>
                <a:srgbClr val="6F4A1B"/>
              </a:buClr>
              <a:buSzPts val="1500"/>
              <a:buChar char="•"/>
              <a:defRPr>
                <a:solidFill>
                  <a:srgbClr val="6F4A1B"/>
                </a:solidFill>
              </a:defRPr>
            </a:lvl9pPr>
          </a:lstStyle>
          <a:p>
            <a:endParaRPr/>
          </a:p>
        </p:txBody>
      </p:sp>
      <p:pic>
        <p:nvPicPr>
          <p:cNvPr id="106" name="Google Shape;10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775" y="0"/>
            <a:ext cx="946574" cy="94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5">
  <p:cSld name="TITLE_AND_BODY_15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與副標題 1">
  <p:cSld name="TITLE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78105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與副標題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78105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0">
  <p:cSld name="TITLE_AND_BODY_20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2">
  <p:cSld name="TITLE_AND_BODY_1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1">
  <p:cSld name="TITLE_AND_BODY_1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1">
  <p:cSld name="TITLE_AND_BODY_2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2">
  <p:cSld name="TITLE_AND_BODY_2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7"/>
          <p:cNvPicPr preferRelativeResize="0"/>
          <p:nvPr/>
        </p:nvPicPr>
        <p:blipFill rotWithShape="1">
          <a:blip r:embed="rId2">
            <a:alphaModFix/>
          </a:blip>
          <a:srcRect l="2674" t="13260" r="34396" b="22051"/>
          <a:stretch/>
        </p:blipFill>
        <p:spPr>
          <a:xfrm>
            <a:off x="-1" y="-1"/>
            <a:ext cx="91439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6">
  <p:cSld name="TITLE_AND_BODY_16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3">
  <p:cSld name="TITLE_AND_BODY_2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水平">
  <p:cSld name="照片 - 水平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>
            <a:spLocks noGrp="1"/>
          </p:cNvSpPr>
          <p:nvPr>
            <p:ph type="pic" idx="2"/>
          </p:nvPr>
        </p:nvSpPr>
        <p:spPr>
          <a:xfrm>
            <a:off x="1172238" y="252413"/>
            <a:ext cx="68010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241300" marR="0" lvl="0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600" marR="0" lvl="1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lvl="3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3800" marR="0" lvl="4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35100" marR="0" lvl="5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3700" marR="0" lvl="6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lvl="7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6300" marR="0" lvl="8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238125" y="3543300"/>
            <a:ext cx="86676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238125" y="4319588"/>
            <a:ext cx="86676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3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3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4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69" name="Google Shape;16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4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Google Shape;175;p4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76" name="Google Shape;176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46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81" name="Google Shape;181;p4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" name="Google Shape;183;p46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4" name="Google Shape;18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Google Shape;189;p48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90" name="Google Shape;190;p48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9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0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8" name="Google Shape;198;p50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99" name="Google Shape;199;p50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50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205" name="Google Shape;20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08" name="Google Shape;208;p5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直式">
  <p:cSld name="照片 - 直式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>
            <a:spLocks noGrp="1"/>
          </p:cNvSpPr>
          <p:nvPr>
            <p:ph type="pic" idx="2"/>
          </p:nvPr>
        </p:nvSpPr>
        <p:spPr>
          <a:xfrm>
            <a:off x="4937242" y="414338"/>
            <a:ext cx="35718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241300" marR="0" lvl="0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600" marR="0" lvl="1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lvl="3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3800" marR="0" lvl="4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35100" marR="0" lvl="5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3700" marR="0" lvl="6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lvl="7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6300" marR="0" lvl="8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619125" y="414338"/>
            <a:ext cx="3833700" cy="2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619125" y="2566988"/>
            <a:ext cx="383370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7"/>
          <p:cNvPicPr preferRelativeResize="0"/>
          <p:nvPr/>
        </p:nvPicPr>
        <p:blipFill rotWithShape="1">
          <a:blip r:embed="rId2">
            <a:alphaModFix/>
          </a:blip>
          <a:srcRect l="2674" t="13260" r="34396" b="22051"/>
          <a:stretch/>
        </p:blipFill>
        <p:spPr>
          <a:xfrm>
            <a:off x="-1" y="-1"/>
            <a:ext cx="9143998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782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569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6">
  <p:cSld name="TITLE_AND_BODY_6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lvl="0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22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56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 - 上方">
  <p:cSld name="大標題 - 上方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與項目符號">
  <p:cSld name="大標題與項目符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、項目符號與照片">
  <p:cSld name="大標題、項目符號與照片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>
            <a:spLocks noGrp="1"/>
          </p:cNvSpPr>
          <p:nvPr>
            <p:ph type="pic" idx="2"/>
          </p:nvPr>
        </p:nvSpPr>
        <p:spPr>
          <a:xfrm>
            <a:off x="4938713" y="1214438"/>
            <a:ext cx="35718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241300" marR="0" lvl="0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600" marR="0" lvl="1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1200" marR="0" lvl="2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lvl="3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3800" marR="0" lvl="4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35100" marR="0" lvl="5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3700" marR="0" lvl="6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lvl="7" indent="-234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6300" marR="0" lvl="8" indent="-247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33413" y="1214438"/>
            <a:ext cx="3753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marR="0" lvl="0" indent="-3111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Char char="•"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Char char="•"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Char char="•"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Char char="•"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Char char="•"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項目符號">
  <p:cSld name="項目符號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00" cy="3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5" r:id="rId37"/>
    <p:sldLayoutId id="2147483686" r:id="rId38"/>
    <p:sldLayoutId id="2147483687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62" name="Google Shape;162;p4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701" r:id="rId11"/>
    <p:sldLayoutId id="2147483702" r:id="rId12"/>
    <p:sldLayoutId id="214748370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2.png"/><Relationship Id="rId7" Type="http://schemas.openxmlformats.org/officeDocument/2006/relationships/image" Target="../media/image43.jp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jpg"/><Relationship Id="rId11" Type="http://schemas.openxmlformats.org/officeDocument/2006/relationships/hyperlink" Target="http://www.youtube.com/watch?v=Qgtthh7d9xQ" TargetMode="External"/><Relationship Id="rId5" Type="http://schemas.openxmlformats.org/officeDocument/2006/relationships/image" Target="../media/image41.jpg"/><Relationship Id="rId10" Type="http://schemas.openxmlformats.org/officeDocument/2006/relationships/hyperlink" Target="https://www.youtube.com/watch?v=Qgtthh7d9xQ" TargetMode="External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hyperlink" Target="http://www.youtube.com/watch?v=W_MBgvK-Kb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account.webduino.io/user/login" TargetMode="Externa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8.jp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rive.google.com/drive/u/0/folders/1sJUy5Lmb2G_hHnNSPsA4ksNgDChiynvO" TargetMode="External"/><Relationship Id="rId5" Type="http://schemas.openxmlformats.org/officeDocument/2006/relationships/hyperlink" Target="http://ai-blockly.webduino.io/" TargetMode="Externa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hyperlink" Target="http://www.youtube.com/watch?v=ravObwYjoi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bduinoio/webai-maixp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hyperlink" Target="https://md.kingkit.codes/s/mopjgVaZU" TargetMode="Externa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youtube.com/watch?v=fu6xhA5KOeA" TargetMode="External"/><Relationship Id="rId5" Type="http://schemas.openxmlformats.org/officeDocument/2006/relationships/image" Target="../media/image72.jpg"/><Relationship Id="rId4" Type="http://schemas.openxmlformats.org/officeDocument/2006/relationships/hyperlink" Target="http://www.youtube.com/watch?v=fAFztre-L2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edium.com/%E7%A8%8B%E5%BC%8F%E5%B7%A5%E4%BD%9C%E7%B4%A1/yolo-v2-%E7%89%A9%E4%BB%B6%E5%81%B5%E6%B8%AC-%E8%AB%96%E6%96%87%E6%95%B4%E7%90%86-a8e11d8b4409" TargetMode="External"/><Relationship Id="rId4" Type="http://schemas.openxmlformats.org/officeDocument/2006/relationships/hyperlink" Target="https://chih-sheng-huang821.medium.com/%E6%B7%B1%E5%BA%A6%E5%AD%B8%E7%BF%92-mobilenet-depthwise-separable-convolution-f1ed016b346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on.webduino.io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5" Type="http://schemas.openxmlformats.org/officeDocument/2006/relationships/hyperlink" Target="https://www.youtube.com/watch?v=-_e2PBUIeuQ" TargetMode="Externa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s://ai-blockly.webduino.io/?hashid=b866RjdaqJ" TargetMode="External"/><Relationship Id="rId4" Type="http://schemas.openxmlformats.org/officeDocument/2006/relationships/hyperlink" Target="https://ai-blockly.webduino.io/?hashid=gerrEkOdp3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6.jpg"/><Relationship Id="rId4" Type="http://schemas.openxmlformats.org/officeDocument/2006/relationships/hyperlink" Target="http://www.youtube.com/watch?v=TzF6_NvrO7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md.kingkit.codes/s/FTE5-Adf5" TargetMode="Externa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8.png"/><Relationship Id="rId4" Type="http://schemas.openxmlformats.org/officeDocument/2006/relationships/hyperlink" Target="https://ai-blockly.webduino.io/?hashid=vE1raxo84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ai-blockly.webduino.io/?hashid=b86aGMz2KZ" TargetMode="External"/><Relationship Id="rId3" Type="http://schemas.openxmlformats.org/officeDocument/2006/relationships/hyperlink" Target="https://ai-blockly.webduino.io/?hashid=bOd88aORJm" TargetMode="External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ai-blockly.webduino.io/?hashid=vlrdYpmXk5" TargetMode="External"/><Relationship Id="rId3" Type="http://schemas.openxmlformats.org/officeDocument/2006/relationships/hyperlink" Target="https://ai-blockly.webduino.io?hashid=bp466dmrk2" TargetMode="External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ai-blockly.webduino.io?hashid=b6Xq02XQnP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8.jpg"/><Relationship Id="rId5" Type="http://schemas.openxmlformats.org/officeDocument/2006/relationships/hyperlink" Target="http://www.youtube.com/watch?v=pgMyfiimkGU" TargetMode="External"/><Relationship Id="rId4" Type="http://schemas.openxmlformats.org/officeDocument/2006/relationships/image" Target="../media/image2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i-blockly.webduino.io?hashid=bmN4nBlwmD" TargetMode="External"/><Relationship Id="rId5" Type="http://schemas.openxmlformats.org/officeDocument/2006/relationships/image" Target="../media/image111.jpg"/><Relationship Id="rId4" Type="http://schemas.openxmlformats.org/officeDocument/2006/relationships/image" Target="../media/image2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i-blockly.webduino.io/?hashid=Vo60NxlPE2#/" TargetMode="Externa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png"/><Relationship Id="rId5" Type="http://schemas.openxmlformats.org/officeDocument/2006/relationships/image" Target="../media/image10.png"/><Relationship Id="rId4" Type="http://schemas.openxmlformats.org/officeDocument/2006/relationships/hyperlink" Target="https://ai-blockly.webduino.io/?hashid=vYrryBJk54#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6.png"/><Relationship Id="rId4" Type="http://schemas.openxmlformats.org/officeDocument/2006/relationships/hyperlink" Target="https://ai-blockly.webduino.io?hashid=VQx2Yk1086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ai-blockly.webduino.io/?hashid=vzYLyyP9aB" TargetMode="External"/><Relationship Id="rId4" Type="http://schemas.openxmlformats.org/officeDocument/2006/relationships/image" Target="../media/image1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8.png"/><Relationship Id="rId4" Type="http://schemas.openxmlformats.org/officeDocument/2006/relationships/hyperlink" Target="http://gg.gg/v8r7x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hyperlink" Target="https://ai-blockly.webduino.io?hashid=b86LLKL31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hyperlink" Target="https://docs.google.com/presentation/d/14HuTMaXCx0uFUOeAKyXe8r2pt7QA6pt9Am6nko_dAEw/edit#slide=id.gcad564390b_0_1015" TargetMode="External"/><Relationship Id="rId18" Type="http://schemas.openxmlformats.org/officeDocument/2006/relationships/image" Target="../media/image33.png"/><Relationship Id="rId26" Type="http://schemas.openxmlformats.org/officeDocument/2006/relationships/hyperlink" Target="https://youtu.be/H423Rw2uWcI?list=PLVmvOKlcwG6wXit550tZSxqX6_ZiFcIwG" TargetMode="External"/><Relationship Id="rId3" Type="http://schemas.openxmlformats.org/officeDocument/2006/relationships/image" Target="../media/image26.png"/><Relationship Id="rId21" Type="http://schemas.openxmlformats.org/officeDocument/2006/relationships/hyperlink" Target="https://www.youtube.com/watch?v=ravObwYjois&amp;list=PLuphvmp4uiNLwoXlwbLF5gU49UO_7HBB-&amp;index=51" TargetMode="External"/><Relationship Id="rId7" Type="http://schemas.openxmlformats.org/officeDocument/2006/relationships/hyperlink" Target="https://youtu.be/vl6XY0iCCuM" TargetMode="External"/><Relationship Id="rId12" Type="http://schemas.openxmlformats.org/officeDocument/2006/relationships/image" Target="../media/image30.png"/><Relationship Id="rId17" Type="http://schemas.openxmlformats.org/officeDocument/2006/relationships/hyperlink" Target="https://drive.google.com/drive/u/0/folders/1zWgB_mytUpWZh0TPsoPyhX3cp40Z13rF" TargetMode="External"/><Relationship Id="rId25" Type="http://schemas.openxmlformats.org/officeDocument/2006/relationships/hyperlink" Target="https://youtu.be/W_MBgvK-KbU?list=PLVmvOKlcwG6wXit550tZSxqX6_ZiFcIwG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ZSGkZUQQXcI" TargetMode="External"/><Relationship Id="rId11" Type="http://schemas.openxmlformats.org/officeDocument/2006/relationships/hyperlink" Target="https://drive.google.com/file/d/1JmjsZuch-tm4tUQECbrhGskjUuBOraTv/view" TargetMode="External"/><Relationship Id="rId24" Type="http://schemas.openxmlformats.org/officeDocument/2006/relationships/hyperlink" Target="https://youtu.be/FzSMbG18PUM" TargetMode="External"/><Relationship Id="rId5" Type="http://schemas.openxmlformats.org/officeDocument/2006/relationships/image" Target="../media/image27.png"/><Relationship Id="rId15" Type="http://schemas.openxmlformats.org/officeDocument/2006/relationships/hyperlink" Target="https://docs.google.com/presentation/d/1y0SQ_RlqqbwNjemQitWIl3nofh9JAQm83svxT0SEWVI/edit#slide=id.gcad564390b_0_1015" TargetMode="External"/><Relationship Id="rId23" Type="http://schemas.openxmlformats.org/officeDocument/2006/relationships/hyperlink" Target="https://www.youtube.com/watch?v=ravObwYjois" TargetMode="External"/><Relationship Id="rId28" Type="http://schemas.openxmlformats.org/officeDocument/2006/relationships/hyperlink" Target="https://youtu.be/2Xm94LlXlYI" TargetMode="External"/><Relationship Id="rId10" Type="http://schemas.openxmlformats.org/officeDocument/2006/relationships/hyperlink" Target="https://www.youtube.com/watch?v=Qgtthh7d9xQ" TargetMode="External"/><Relationship Id="rId19" Type="http://schemas.openxmlformats.org/officeDocument/2006/relationships/hyperlink" Target="https://www.youtube.com/watch?v=EXrDH0sYJ2o" TargetMode="External"/><Relationship Id="rId31" Type="http://schemas.openxmlformats.org/officeDocument/2006/relationships/image" Target="../media/image36.png"/><Relationship Id="rId4" Type="http://schemas.openxmlformats.org/officeDocument/2006/relationships/hyperlink" Target="https://md.kingkit.codes/s/siSKyknlU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hyperlink" Target="https://youtu.be/dZeSa9ooV9o?list=PLVmvOKlcwG6wXit550tZSxqX6_ZiFcIwG" TargetMode="External"/><Relationship Id="rId30" Type="http://schemas.openxmlformats.org/officeDocument/2006/relationships/hyperlink" Target="https://www.youtube.com/watch?v=TzF6_NvrO74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3.png"/><Relationship Id="rId4" Type="http://schemas.openxmlformats.org/officeDocument/2006/relationships/hyperlink" Target="https://ai-blockly.webduino.io/?hashid=vGGnnOGlWO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i-blockly.webduino.io?hashid=vzYP6Wj7k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2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i-blockly.webduino.io?hashid=Vo60BAJBy1" TargetMode="External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i-blockly.webduino.io/?hashid=vdrx0P4z4p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hyperlink" Target="https://webduinoio.github.io/webduino-remote/#-NCQGpD7jlSlxlk51Baq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0.png"/><Relationship Id="rId5" Type="http://schemas.openxmlformats.org/officeDocument/2006/relationships/hyperlink" Target="https://webduinoio.github.io/webduino-remote/index.html#-MeRxdGoUbuu6y05fKCI" TargetMode="External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1.png"/><Relationship Id="rId5" Type="http://schemas.openxmlformats.org/officeDocument/2006/relationships/hyperlink" Target="https://ai-blockly.webduino.io/?hashid=vYr6NEOk86" TargetMode="External"/><Relationship Id="rId4" Type="http://schemas.openxmlformats.org/officeDocument/2006/relationships/hyperlink" Target="https://webduinoio.github.io/webduino-remote/#-NCQI0z6bw8O77Rh_cRd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3.png"/><Relationship Id="rId5" Type="http://schemas.openxmlformats.org/officeDocument/2006/relationships/hyperlink" Target="https://ai-blockly.webduino.io/?hashid=bOdPnwmq9r" TargetMode="External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i-blockly.webduino.io/?hashid=gNMr6pzZjX" TargetMode="Externa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4.png"/><Relationship Id="rId4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md.kingkit.codes/s/LCGRt1Jve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0.png"/><Relationship Id="rId5" Type="http://schemas.openxmlformats.org/officeDocument/2006/relationships/hyperlink" Target="https://ai-blockly.webduino.io?hashid=bWrpm0qn6O" TargetMode="External"/><Relationship Id="rId4" Type="http://schemas.openxmlformats.org/officeDocument/2006/relationships/image" Target="../media/image13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1.png"/><Relationship Id="rId5" Type="http://schemas.openxmlformats.org/officeDocument/2006/relationships/hyperlink" Target="https://ai-blockly.webduino.io?hashid=vE11lR1QAQ" TargetMode="External"/><Relationship Id="rId4" Type="http://schemas.openxmlformats.org/officeDocument/2006/relationships/image" Target="../media/image13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2.png"/><Relationship Id="rId5" Type="http://schemas.openxmlformats.org/officeDocument/2006/relationships/hyperlink" Target="https://ai-blockly.webduino.io/?hashid=bw7mkaW5qK" TargetMode="External"/><Relationship Id="rId4" Type="http://schemas.openxmlformats.org/officeDocument/2006/relationships/image" Target="../media/image1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eachablemachine.withgoogle.com/train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hyperlink" Target="https://www.youtube.com/watch?v=Qgtthh7d9xQ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12.png"/><Relationship Id="rId9" Type="http://schemas.openxmlformats.org/officeDocument/2006/relationships/image" Target="../media/image42.jpg"/><Relationship Id="rId14" Type="http://schemas.openxmlformats.org/officeDocument/2006/relationships/image" Target="../media/image4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gg.gg/webai-kmodel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2"/>
          <p:cNvSpPr/>
          <p:nvPr/>
        </p:nvSpPr>
        <p:spPr>
          <a:xfrm rot="-1762506">
            <a:off x="4460973" y="-4542883"/>
            <a:ext cx="6261453" cy="10604710"/>
          </a:xfrm>
          <a:prstGeom prst="ellipse">
            <a:avLst/>
          </a:prstGeom>
          <a:solidFill>
            <a:srgbClr val="FFC7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32"/>
          <p:cNvSpPr/>
          <p:nvPr/>
        </p:nvSpPr>
        <p:spPr>
          <a:xfrm>
            <a:off x="556307" y="776275"/>
            <a:ext cx="1698300" cy="315300"/>
          </a:xfrm>
          <a:prstGeom prst="rect">
            <a:avLst/>
          </a:prstGeom>
          <a:solidFill>
            <a:srgbClr val="31AACC"/>
          </a:solidFill>
          <a:ln>
            <a:noFill/>
          </a:ln>
          <a:effectLst>
            <a:outerShdw blurRad="50800" dist="889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lt1"/>
                </a:solidFill>
              </a:rPr>
              <a:t>1. </a:t>
            </a:r>
            <a:r>
              <a:rPr lang="en-US" altLang="zh-TW" sz="1200" b="1" dirty="0" err="1" smtClean="0">
                <a:solidFill>
                  <a:schemeClr val="lt1"/>
                </a:solidFill>
              </a:rPr>
              <a:t>WebAI</a:t>
            </a:r>
            <a:r>
              <a:rPr lang="en-US" altLang="zh-TW" sz="1200" b="1" dirty="0" smtClean="0">
                <a:solidFill>
                  <a:schemeClr val="lt1"/>
                </a:solidFill>
              </a:rPr>
              <a:t> </a:t>
            </a:r>
            <a:r>
              <a:rPr lang="zh-TW" altLang="en-US" sz="1200" b="1" dirty="0" smtClean="0">
                <a:solidFill>
                  <a:schemeClr val="lt1"/>
                </a:solidFill>
              </a:rPr>
              <a:t>簡介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782" name="Google Shape;782;p32"/>
          <p:cNvSpPr/>
          <p:nvPr/>
        </p:nvSpPr>
        <p:spPr>
          <a:xfrm>
            <a:off x="984132" y="1977738"/>
            <a:ext cx="1698300" cy="315300"/>
          </a:xfrm>
          <a:prstGeom prst="rect">
            <a:avLst/>
          </a:prstGeom>
          <a:solidFill>
            <a:srgbClr val="31AACC"/>
          </a:solidFill>
          <a:ln>
            <a:noFill/>
          </a:ln>
          <a:effectLst>
            <a:outerShdw blurRad="50800" dist="889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lt1"/>
                </a:solidFill>
              </a:rPr>
              <a:t>2. </a:t>
            </a:r>
            <a:r>
              <a:rPr lang="en-US" altLang="zh-TW" sz="1200" b="1" dirty="0" err="1" smtClean="0">
                <a:solidFill>
                  <a:schemeClr val="lt1"/>
                </a:solidFill>
              </a:rPr>
              <a:t>WebAI</a:t>
            </a:r>
            <a:r>
              <a:rPr lang="zh-TW" altLang="en-US" sz="1200" b="1" dirty="0" smtClean="0">
                <a:solidFill>
                  <a:schemeClr val="lt1"/>
                </a:solidFill>
              </a:rPr>
              <a:t>程式積木平台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1679157" y="3083425"/>
            <a:ext cx="1698300" cy="315300"/>
          </a:xfrm>
          <a:prstGeom prst="rect">
            <a:avLst/>
          </a:prstGeom>
          <a:solidFill>
            <a:srgbClr val="31AACC"/>
          </a:solidFill>
          <a:ln>
            <a:noFill/>
          </a:ln>
          <a:effectLst>
            <a:outerShdw blurRad="50800" dist="889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lt1"/>
                </a:solidFill>
              </a:rPr>
              <a:t>3. </a:t>
            </a:r>
            <a:r>
              <a:rPr lang="en-US" altLang="zh-TW" sz="1200" b="1" dirty="0" err="1" smtClean="0">
                <a:solidFill>
                  <a:schemeClr val="lt1"/>
                </a:solidFill>
              </a:rPr>
              <a:t>MoonCar+WebAI</a:t>
            </a:r>
            <a:endParaRPr sz="1200" b="1" dirty="0">
              <a:solidFill>
                <a:schemeClr val="lt1"/>
              </a:solidFill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2502307" y="4265300"/>
            <a:ext cx="1698300" cy="315300"/>
          </a:xfrm>
          <a:prstGeom prst="rect">
            <a:avLst/>
          </a:prstGeom>
          <a:solidFill>
            <a:srgbClr val="31AACC"/>
          </a:solidFill>
          <a:ln>
            <a:noFill/>
          </a:ln>
          <a:effectLst>
            <a:outerShdw blurRad="50800" dist="889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lt1"/>
                </a:solidFill>
              </a:rPr>
              <a:t>4. </a:t>
            </a:r>
            <a:r>
              <a:rPr lang="en-US" altLang="zh-TW" sz="1200" b="1" dirty="0" smtClean="0">
                <a:solidFill>
                  <a:schemeClr val="lt1"/>
                </a:solidFill>
              </a:rPr>
              <a:t>TM</a:t>
            </a:r>
            <a:r>
              <a:rPr lang="zh-TW" altLang="en-US" sz="1200" b="1" dirty="0" smtClean="0">
                <a:solidFill>
                  <a:schemeClr val="lt1"/>
                </a:solidFill>
              </a:rPr>
              <a:t>影像訓練</a:t>
            </a:r>
            <a:endParaRPr sz="1200" b="1" dirty="0">
              <a:solidFill>
                <a:schemeClr val="lt1"/>
              </a:solidFill>
            </a:endParaRPr>
          </a:p>
        </p:txBody>
      </p:sp>
      <p:grpSp>
        <p:nvGrpSpPr>
          <p:cNvPr id="789" name="Google Shape;789;p32"/>
          <p:cNvGrpSpPr/>
          <p:nvPr/>
        </p:nvGrpSpPr>
        <p:grpSpPr>
          <a:xfrm>
            <a:off x="2371413" y="750039"/>
            <a:ext cx="1659337" cy="333600"/>
            <a:chOff x="2333625" y="552339"/>
            <a:chExt cx="1659337" cy="333600"/>
          </a:xfrm>
        </p:grpSpPr>
        <p:cxnSp>
          <p:nvCxnSpPr>
            <p:cNvPr id="790" name="Google Shape;790;p32"/>
            <p:cNvCxnSpPr/>
            <p:nvPr/>
          </p:nvCxnSpPr>
          <p:spPr>
            <a:xfrm flipH="1">
              <a:off x="3724162" y="552339"/>
              <a:ext cx="268800" cy="3336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1" name="Google Shape;791;p32"/>
            <p:cNvCxnSpPr/>
            <p:nvPr/>
          </p:nvCxnSpPr>
          <p:spPr>
            <a:xfrm>
              <a:off x="2333625" y="885825"/>
              <a:ext cx="13908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92" name="Google Shape;792;p32"/>
          <p:cNvGrpSpPr/>
          <p:nvPr/>
        </p:nvGrpSpPr>
        <p:grpSpPr>
          <a:xfrm>
            <a:off x="2823425" y="1912039"/>
            <a:ext cx="1659337" cy="333600"/>
            <a:chOff x="2823425" y="1912039"/>
            <a:chExt cx="1659337" cy="333600"/>
          </a:xfrm>
        </p:grpSpPr>
        <p:cxnSp>
          <p:nvCxnSpPr>
            <p:cNvPr id="793" name="Google Shape;793;p32"/>
            <p:cNvCxnSpPr/>
            <p:nvPr/>
          </p:nvCxnSpPr>
          <p:spPr>
            <a:xfrm flipH="1">
              <a:off x="4213962" y="1912039"/>
              <a:ext cx="268800" cy="3336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4" name="Google Shape;794;p32"/>
            <p:cNvCxnSpPr/>
            <p:nvPr/>
          </p:nvCxnSpPr>
          <p:spPr>
            <a:xfrm>
              <a:off x="2823425" y="2245525"/>
              <a:ext cx="13908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95" name="Google Shape;795;p32"/>
          <p:cNvGrpSpPr/>
          <p:nvPr/>
        </p:nvGrpSpPr>
        <p:grpSpPr>
          <a:xfrm>
            <a:off x="3497988" y="3074264"/>
            <a:ext cx="1659337" cy="333600"/>
            <a:chOff x="3594888" y="3170114"/>
            <a:chExt cx="1659337" cy="333600"/>
          </a:xfrm>
        </p:grpSpPr>
        <p:cxnSp>
          <p:nvCxnSpPr>
            <p:cNvPr id="796" name="Google Shape;796;p32"/>
            <p:cNvCxnSpPr/>
            <p:nvPr/>
          </p:nvCxnSpPr>
          <p:spPr>
            <a:xfrm flipH="1">
              <a:off x="4985424" y="3170114"/>
              <a:ext cx="268800" cy="3336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7" name="Google Shape;797;p32"/>
            <p:cNvCxnSpPr/>
            <p:nvPr/>
          </p:nvCxnSpPr>
          <p:spPr>
            <a:xfrm>
              <a:off x="3594888" y="3503600"/>
              <a:ext cx="13908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98" name="Google Shape;798;p32"/>
          <p:cNvGrpSpPr/>
          <p:nvPr/>
        </p:nvGrpSpPr>
        <p:grpSpPr>
          <a:xfrm>
            <a:off x="4319888" y="4179714"/>
            <a:ext cx="1659337" cy="333600"/>
            <a:chOff x="4356888" y="4160714"/>
            <a:chExt cx="1659337" cy="333600"/>
          </a:xfrm>
        </p:grpSpPr>
        <p:cxnSp>
          <p:nvCxnSpPr>
            <p:cNvPr id="799" name="Google Shape;799;p32"/>
            <p:cNvCxnSpPr/>
            <p:nvPr/>
          </p:nvCxnSpPr>
          <p:spPr>
            <a:xfrm flipH="1">
              <a:off x="5747424" y="4160714"/>
              <a:ext cx="268800" cy="3336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0" name="Google Shape;800;p32"/>
            <p:cNvCxnSpPr/>
            <p:nvPr/>
          </p:nvCxnSpPr>
          <p:spPr>
            <a:xfrm>
              <a:off x="4356888" y="4494200"/>
              <a:ext cx="1390800" cy="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801" name="Google Shape;8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425" y="469350"/>
            <a:ext cx="523800" cy="5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2149" y="1748113"/>
            <a:ext cx="523800" cy="46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8012" y="2838937"/>
            <a:ext cx="442550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62873">
            <a:off x="4364631" y="3951557"/>
            <a:ext cx="617188" cy="52658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783;p32"/>
          <p:cNvSpPr/>
          <p:nvPr/>
        </p:nvSpPr>
        <p:spPr>
          <a:xfrm>
            <a:off x="5733752" y="1805663"/>
            <a:ext cx="3106478" cy="315300"/>
          </a:xfrm>
          <a:prstGeom prst="rect">
            <a:avLst/>
          </a:prstGeom>
          <a:solidFill>
            <a:srgbClr val="31AACC"/>
          </a:solidFill>
          <a:ln>
            <a:noFill/>
          </a:ln>
          <a:effectLst>
            <a:outerShdw blurRad="50800" dist="889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 smtClean="0">
                <a:solidFill>
                  <a:schemeClr val="lt1"/>
                </a:solidFill>
              </a:rPr>
              <a:t>111.9.21</a:t>
            </a:r>
            <a:r>
              <a:rPr lang="zh-TW" altLang="en-US" sz="2400" b="1" dirty="0" smtClean="0">
                <a:solidFill>
                  <a:schemeClr val="lt1"/>
                </a:solidFill>
              </a:rPr>
              <a:t> </a:t>
            </a:r>
            <a:r>
              <a:rPr lang="zh-TW" altLang="en-US" sz="2400" b="1" dirty="0">
                <a:solidFill>
                  <a:schemeClr val="lt1"/>
                </a:solidFill>
              </a:rPr>
              <a:t>大竹國小</a:t>
            </a:r>
            <a:endParaRPr sz="2400" b="1" dirty="0">
              <a:solidFill>
                <a:schemeClr val="lt1"/>
              </a:solidFill>
            </a:endParaRPr>
          </a:p>
        </p:txBody>
      </p:sp>
      <p:sp>
        <p:nvSpPr>
          <p:cNvPr id="28" name="Google Shape;781;p32"/>
          <p:cNvSpPr/>
          <p:nvPr/>
        </p:nvSpPr>
        <p:spPr>
          <a:xfrm>
            <a:off x="4673225" y="729198"/>
            <a:ext cx="4780838" cy="315300"/>
          </a:xfrm>
          <a:prstGeom prst="rect">
            <a:avLst/>
          </a:prstGeom>
          <a:solidFill>
            <a:srgbClr val="31AACC"/>
          </a:solidFill>
          <a:ln>
            <a:noFill/>
          </a:ln>
          <a:effectLst>
            <a:outerShdw blurRad="50800" dist="889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dirty="0" err="1" smtClean="0">
                <a:solidFill>
                  <a:schemeClr val="lt1"/>
                </a:solidFill>
              </a:rPr>
              <a:t>WebAI</a:t>
            </a:r>
            <a:r>
              <a:rPr lang="en-US" altLang="zh-TW" sz="2800" b="1" dirty="0" smtClean="0">
                <a:solidFill>
                  <a:schemeClr val="lt1"/>
                </a:solidFill>
              </a:rPr>
              <a:t> +</a:t>
            </a:r>
            <a:r>
              <a:rPr lang="en-US" altLang="zh-TW" sz="2800" b="1" dirty="0" err="1" smtClean="0">
                <a:solidFill>
                  <a:schemeClr val="lt1"/>
                </a:solidFill>
              </a:rPr>
              <a:t>MoonCar</a:t>
            </a:r>
            <a:r>
              <a:rPr lang="zh-TW" altLang="en-US" sz="2800" b="1" dirty="0" smtClean="0">
                <a:solidFill>
                  <a:schemeClr val="lt1"/>
                </a:solidFill>
              </a:rPr>
              <a:t>介紹</a:t>
            </a:r>
            <a:endParaRPr sz="2800" b="1" dirty="0">
              <a:solidFill>
                <a:schemeClr val="lt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59652"/>
            <a:ext cx="1224136" cy="1437648"/>
          </a:xfrm>
          <a:prstGeom prst="rect">
            <a:avLst/>
          </a:prstGeom>
        </p:spPr>
      </p:pic>
      <p:sp>
        <p:nvSpPr>
          <p:cNvPr id="31" name="Google Shape;783;p32"/>
          <p:cNvSpPr/>
          <p:nvPr/>
        </p:nvSpPr>
        <p:spPr>
          <a:xfrm>
            <a:off x="6876256" y="4013952"/>
            <a:ext cx="1224136" cy="315300"/>
          </a:xfrm>
          <a:prstGeom prst="rect">
            <a:avLst/>
          </a:prstGeom>
          <a:solidFill>
            <a:srgbClr val="31AACC"/>
          </a:solidFill>
          <a:ln>
            <a:noFill/>
          </a:ln>
          <a:effectLst>
            <a:outerShdw blurRad="50800" dist="889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chemeClr val="lt1"/>
                </a:solidFill>
              </a:rPr>
              <a:t>高維隆</a:t>
            </a:r>
            <a:endParaRPr sz="24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10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98" name="Google Shape;398;p63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399" name="Google Shape;399;p63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0" name="Google Shape;400;p63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3"/>
          <p:cNvSpPr/>
          <p:nvPr/>
        </p:nvSpPr>
        <p:spPr>
          <a:xfrm>
            <a:off x="809763" y="1131175"/>
            <a:ext cx="1758300" cy="554400"/>
          </a:xfrm>
          <a:prstGeom prst="roundRect">
            <a:avLst>
              <a:gd name="adj" fmla="val 16667"/>
            </a:avLst>
          </a:prstGeom>
          <a:solidFill>
            <a:srgbClr val="FFE9E9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0000"/>
                </a:solidFill>
              </a:rPr>
              <a:t>掃 QRCode</a:t>
            </a:r>
            <a:endParaRPr>
              <a:solidFill>
                <a:srgbClr val="99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0000"/>
                </a:solidFill>
              </a:rPr>
              <a:t>執行範例程式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402" name="Google Shape;402;p63"/>
          <p:cNvSpPr txBox="1"/>
          <p:nvPr/>
        </p:nvSpPr>
        <p:spPr>
          <a:xfrm>
            <a:off x="330000" y="184100"/>
            <a:ext cx="550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52A7C6"/>
                </a:solidFill>
              </a:rPr>
              <a:t>進入選單模式</a:t>
            </a:r>
            <a:endParaRPr sz="2200" b="1">
              <a:solidFill>
                <a:srgbClr val="52A7C6"/>
              </a:solidFill>
            </a:endParaRPr>
          </a:p>
        </p:txBody>
      </p:sp>
      <p:grpSp>
        <p:nvGrpSpPr>
          <p:cNvPr id="403" name="Google Shape;403;p63"/>
          <p:cNvGrpSpPr/>
          <p:nvPr/>
        </p:nvGrpSpPr>
        <p:grpSpPr>
          <a:xfrm>
            <a:off x="467803" y="1977317"/>
            <a:ext cx="2442225" cy="2318358"/>
            <a:chOff x="5973440" y="854942"/>
            <a:chExt cx="2442225" cy="2318358"/>
          </a:xfrm>
        </p:grpSpPr>
        <p:pic>
          <p:nvPicPr>
            <p:cNvPr id="404" name="Google Shape;404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11725" y="854942"/>
              <a:ext cx="765637" cy="880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6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73440" y="1803859"/>
              <a:ext cx="765638" cy="86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6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73441" y="855632"/>
              <a:ext cx="765635" cy="8790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6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50027" y="855628"/>
              <a:ext cx="765621" cy="879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6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811722" y="1804545"/>
              <a:ext cx="765639" cy="867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6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650027" y="1803867"/>
              <a:ext cx="765638" cy="86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63"/>
            <p:cNvSpPr txBox="1"/>
            <p:nvPr/>
          </p:nvSpPr>
          <p:spPr>
            <a:xfrm>
              <a:off x="6182650" y="2742200"/>
              <a:ext cx="2023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使用</a:t>
              </a:r>
              <a:r>
                <a:rPr lang="en-US" sz="16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0"/>
                </a:rPr>
                <a:t>教學範例卡</a:t>
              </a:r>
              <a:endParaRPr sz="16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411" name="Google Shape;411;p63" descr="線上學習文件：https://md.kingkit.codes/s/TASyDY-Eo&#10;-&#10;Webduino 2021 年最值得期待的 Web:AI 開發板！&#10;預購優惠熱烈搶購中 ❤️&#10;更多詳情請至：https://store.webduino.io/products/webai&#10;-&#10;Webduino 官方網站 👉 https://webduino.io&#10;Webduino 粉絲專頁 👉 https://www.facebook.com/webduino" title="【 Web:AI 】教學範例卡教學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67948" y="970343"/>
            <a:ext cx="5004974" cy="37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6" name="Google Shape;416;p64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7" name="Google Shape;417;p64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4"/>
          <p:cNvSpPr txBox="1"/>
          <p:nvPr/>
        </p:nvSpPr>
        <p:spPr>
          <a:xfrm>
            <a:off x="330000" y="184100"/>
            <a:ext cx="550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52A7C6"/>
                </a:solidFill>
              </a:rPr>
              <a:t>使用教學範例卡</a:t>
            </a:r>
            <a:endParaRPr sz="2000" b="1">
              <a:solidFill>
                <a:srgbClr val="52A7C6"/>
              </a:solidFill>
            </a:endParaRPr>
          </a:p>
        </p:txBody>
      </p:sp>
      <p:pic>
        <p:nvPicPr>
          <p:cNvPr id="419" name="Google Shape;41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475" y="1707275"/>
            <a:ext cx="1627349" cy="191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4"/>
          <p:cNvPicPr preferRelativeResize="0"/>
          <p:nvPr/>
        </p:nvPicPr>
        <p:blipFill rotWithShape="1">
          <a:blip r:embed="rId5">
            <a:alphaModFix/>
          </a:blip>
          <a:srcRect l="2354" t="16298" r="10764" b="34773"/>
          <a:stretch/>
        </p:blipFill>
        <p:spPr>
          <a:xfrm>
            <a:off x="4631225" y="932750"/>
            <a:ext cx="3904500" cy="3907500"/>
          </a:xfrm>
          <a:prstGeom prst="roundRect">
            <a:avLst>
              <a:gd name="adj" fmla="val 3241"/>
            </a:avLst>
          </a:prstGeom>
          <a:noFill/>
          <a:ln>
            <a:noFill/>
          </a:ln>
        </p:spPr>
      </p:pic>
      <p:sp>
        <p:nvSpPr>
          <p:cNvPr id="421" name="Google Shape;421;p64"/>
          <p:cNvSpPr/>
          <p:nvPr/>
        </p:nvSpPr>
        <p:spPr>
          <a:xfrm>
            <a:off x="7230875" y="4246825"/>
            <a:ext cx="1232100" cy="4086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4"/>
          <p:cNvSpPr/>
          <p:nvPr/>
        </p:nvSpPr>
        <p:spPr>
          <a:xfrm>
            <a:off x="4916025" y="2043975"/>
            <a:ext cx="3187800" cy="1149000"/>
          </a:xfrm>
          <a:prstGeom prst="wedgeRoundRectCallout">
            <a:avLst>
              <a:gd name="adj1" fmla="val 44161"/>
              <a:gd name="adj2" fmla="val 13521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icrosoft JhengHei"/>
                <a:ea typeface="Microsoft JhengHei"/>
                <a:cs typeface="Microsoft JhengHei"/>
                <a:sym typeface="Microsoft JhengHei"/>
              </a:rPr>
              <a:t>開機倒數結束前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icrosoft JhengHei"/>
                <a:ea typeface="Microsoft JhengHei"/>
                <a:cs typeface="Microsoft JhengHei"/>
                <a:sym typeface="Microsoft JhengHei"/>
              </a:rPr>
              <a:t>按R 鍵，進入 QRcode模式</a:t>
            </a:r>
            <a:br>
              <a:rPr lang="en-US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>
                <a:latin typeface="Microsoft JhengHei"/>
                <a:ea typeface="Microsoft JhengHei"/>
                <a:cs typeface="Microsoft JhengHei"/>
                <a:sym typeface="Microsoft JhengHei"/>
              </a:rPr>
              <a:t>即可掃描教學範例卡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3" name="Google Shape;423;p64"/>
          <p:cNvSpPr/>
          <p:nvPr/>
        </p:nvSpPr>
        <p:spPr>
          <a:xfrm>
            <a:off x="5485113" y="3924600"/>
            <a:ext cx="2170500" cy="4086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4"/>
          <p:cNvSpPr txBox="1"/>
          <p:nvPr/>
        </p:nvSpPr>
        <p:spPr>
          <a:xfrm>
            <a:off x="528650" y="3821100"/>
            <a:ext cx="180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拿起小怪獸卡片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看看有甚麼變化呢</a:t>
            </a:r>
            <a:r>
              <a:rPr lang="en-US" dirty="0"/>
              <a:t> ?</a:t>
            </a:r>
            <a:endParaRPr dirty="0"/>
          </a:p>
        </p:txBody>
      </p:sp>
      <p:sp>
        <p:nvSpPr>
          <p:cNvPr id="425" name="Google Shape;425;p64"/>
          <p:cNvSpPr txBox="1"/>
          <p:nvPr/>
        </p:nvSpPr>
        <p:spPr>
          <a:xfrm>
            <a:off x="2527013" y="3821100"/>
            <a:ext cx="180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面對鏡頭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看看有甚麼變化呢 ?</a:t>
            </a:r>
            <a:endParaRPr/>
          </a:p>
        </p:txBody>
      </p:sp>
      <p:sp>
        <p:nvSpPr>
          <p:cNvPr id="426" name="Google Shape;426;p64"/>
          <p:cNvSpPr/>
          <p:nvPr/>
        </p:nvSpPr>
        <p:spPr>
          <a:xfrm>
            <a:off x="530875" y="3837425"/>
            <a:ext cx="1803000" cy="600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64"/>
          <p:cNvSpPr/>
          <p:nvPr/>
        </p:nvSpPr>
        <p:spPr>
          <a:xfrm>
            <a:off x="2483100" y="3837425"/>
            <a:ext cx="1803000" cy="600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" name="Google Shape;428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8700" y="1673073"/>
            <a:ext cx="1627350" cy="191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5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12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434" name="Google Shape;434;p65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435" name="Google Shape;435;p65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6" name="Google Shape;436;p65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5"/>
          <p:cNvSpPr txBox="1"/>
          <p:nvPr/>
        </p:nvSpPr>
        <p:spPr>
          <a:xfrm>
            <a:off x="330000" y="184100"/>
            <a:ext cx="550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52A7C6"/>
                </a:solidFill>
              </a:rPr>
              <a:t>範例 - 小車追小怪獸</a:t>
            </a:r>
            <a:endParaRPr sz="2200" b="1">
              <a:solidFill>
                <a:srgbClr val="52A7C6"/>
              </a:solidFill>
            </a:endParaRPr>
          </a:p>
        </p:txBody>
      </p:sp>
      <p:pic>
        <p:nvPicPr>
          <p:cNvPr id="438" name="Google Shape;438;p65" title="Web:AI 功能展示 - 小車追蹤小怪獸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401" y="960488"/>
            <a:ext cx="4835476" cy="362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4100" y="960500"/>
            <a:ext cx="2299500" cy="172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5"/>
          <p:cNvPicPr preferRelativeResize="0"/>
          <p:nvPr/>
        </p:nvPicPr>
        <p:blipFill rotWithShape="1">
          <a:blip r:embed="rId7">
            <a:alphaModFix/>
          </a:blip>
          <a:srcRect l="5042" r="12564" b="6367"/>
          <a:stretch/>
        </p:blipFill>
        <p:spPr>
          <a:xfrm>
            <a:off x="5934100" y="2861625"/>
            <a:ext cx="2299499" cy="172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教育平台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57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6" name="Google Shape;446;p66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7" name="Google Shape;447;p66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6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登入畫面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449" name="Google Shape;44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125" y="952838"/>
            <a:ext cx="5573700" cy="3237900"/>
          </a:xfrm>
          <a:prstGeom prst="roundRect">
            <a:avLst>
              <a:gd name="adj" fmla="val 3235"/>
            </a:avLst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2982437" y="4227934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err="1" smtClean="0">
                <a:hlinkClick r:id="rId5"/>
              </a:rPr>
              <a:t>account.webduino.io</a:t>
            </a:r>
            <a:r>
              <a:rPr lang="en-US" altLang="zh-TW" dirty="0" smtClean="0">
                <a:hlinkClick r:id="rId5"/>
              </a:rPr>
              <a:t>/user/login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7"/>
          <p:cNvSpPr txBox="1"/>
          <p:nvPr/>
        </p:nvSpPr>
        <p:spPr>
          <a:xfrm>
            <a:off x="7064700" y="1656900"/>
            <a:ext cx="17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5" name="Google Shape;455;p67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6" name="Google Shape;456;p67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7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功能清單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458" name="Google Shape;45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350" y="868200"/>
            <a:ext cx="4807849" cy="415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350" y="868200"/>
            <a:ext cx="4807849" cy="41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8"/>
          <p:cNvSpPr txBox="1"/>
          <p:nvPr/>
        </p:nvSpPr>
        <p:spPr>
          <a:xfrm>
            <a:off x="7064700" y="1580700"/>
            <a:ext cx="17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5" name="Google Shape;465;p68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6" name="Google Shape;466;p68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8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教學文件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468" name="Google Shape;468;p68"/>
          <p:cNvPicPr preferRelativeResize="0"/>
          <p:nvPr/>
        </p:nvPicPr>
        <p:blipFill rotWithShape="1">
          <a:blip r:embed="rId5">
            <a:alphaModFix/>
          </a:blip>
          <a:srcRect l="10956" r="11882"/>
          <a:stretch/>
        </p:blipFill>
        <p:spPr>
          <a:xfrm>
            <a:off x="7175176" y="1005376"/>
            <a:ext cx="1648126" cy="336145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9" name="Google Shape;469;p68"/>
          <p:cNvSpPr/>
          <p:nvPr/>
        </p:nvSpPr>
        <p:spPr>
          <a:xfrm>
            <a:off x="5981125" y="823725"/>
            <a:ext cx="342000" cy="260100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8"/>
          <p:cNvSpPr/>
          <p:nvPr/>
        </p:nvSpPr>
        <p:spPr>
          <a:xfrm rot="-5400000">
            <a:off x="6732152" y="561953"/>
            <a:ext cx="92700" cy="1048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350" y="868200"/>
            <a:ext cx="4807849" cy="41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9"/>
          <p:cNvSpPr txBox="1"/>
          <p:nvPr/>
        </p:nvSpPr>
        <p:spPr>
          <a:xfrm>
            <a:off x="7064700" y="1656900"/>
            <a:ext cx="1758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7" name="Google Shape;477;p69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8" name="Google Shape;478;p69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9"/>
          <p:cNvSpPr txBox="1"/>
          <p:nvPr/>
        </p:nvSpPr>
        <p:spPr>
          <a:xfrm>
            <a:off x="330000" y="134075"/>
            <a:ext cx="6888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功能清單</a:t>
            </a:r>
            <a:endParaRPr sz="2400" b="1">
              <a:solidFill>
                <a:srgbClr val="52A7C6"/>
              </a:solidFill>
            </a:endParaRPr>
          </a:p>
        </p:txBody>
      </p:sp>
      <p:sp>
        <p:nvSpPr>
          <p:cNvPr id="480" name="Google Shape;480;p69"/>
          <p:cNvSpPr/>
          <p:nvPr/>
        </p:nvSpPr>
        <p:spPr>
          <a:xfrm>
            <a:off x="2512900" y="3078725"/>
            <a:ext cx="1353900" cy="1974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074" y="1031050"/>
            <a:ext cx="7144648" cy="379212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86" name="Google Shape;486;p7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7" name="Google Shape;487;p70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2475" y="161050"/>
            <a:ext cx="869975" cy="8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70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Web:AI 積木工具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5" name="Google Shape;495;p71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6" name="Google Shape;496;p71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1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Web:AI 積木工具</a:t>
            </a:r>
            <a:endParaRPr sz="2400" b="1">
              <a:solidFill>
                <a:srgbClr val="52A7C6"/>
              </a:solidFill>
            </a:endParaRPr>
          </a:p>
        </p:txBody>
      </p:sp>
      <p:sp>
        <p:nvSpPr>
          <p:cNvPr id="498" name="Google Shape;498;p71"/>
          <p:cNvSpPr/>
          <p:nvPr/>
        </p:nvSpPr>
        <p:spPr>
          <a:xfrm>
            <a:off x="932050" y="1751288"/>
            <a:ext cx="678900" cy="368200"/>
          </a:xfrm>
          <a:custGeom>
            <a:avLst/>
            <a:gdLst/>
            <a:ahLst/>
            <a:cxnLst/>
            <a:rect l="l" t="t" r="r" b="b"/>
            <a:pathLst>
              <a:path w="27156" h="14728" extrusionOk="0">
                <a:moveTo>
                  <a:pt x="0" y="0"/>
                </a:moveTo>
                <a:lnTo>
                  <a:pt x="12427" y="14268"/>
                </a:lnTo>
                <a:lnTo>
                  <a:pt x="27156" y="14728"/>
                </a:lnTo>
              </a:path>
            </a:pathLst>
          </a:custGeom>
          <a:noFill/>
          <a:ln w="28575" cap="flat" cmpd="sng">
            <a:solidFill>
              <a:srgbClr val="D1323D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9" name="Google Shape;499;p71"/>
          <p:cNvSpPr txBox="1"/>
          <p:nvPr/>
        </p:nvSpPr>
        <p:spPr>
          <a:xfrm>
            <a:off x="1610950" y="1951238"/>
            <a:ext cx="9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選單收合</a:t>
            </a:r>
            <a:endParaRPr b="1">
              <a:solidFill>
                <a:srgbClr val="D1323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0" name="Google Shape;500;p71"/>
          <p:cNvSpPr txBox="1"/>
          <p:nvPr/>
        </p:nvSpPr>
        <p:spPr>
          <a:xfrm>
            <a:off x="3744550" y="2789438"/>
            <a:ext cx="9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工作區</a:t>
            </a:r>
            <a:endParaRPr b="1">
              <a:solidFill>
                <a:srgbClr val="D1323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1" name="Google Shape;501;p71"/>
          <p:cNvSpPr/>
          <p:nvPr/>
        </p:nvSpPr>
        <p:spPr>
          <a:xfrm>
            <a:off x="7686475" y="4310113"/>
            <a:ext cx="782475" cy="310675"/>
          </a:xfrm>
          <a:custGeom>
            <a:avLst/>
            <a:gdLst/>
            <a:ahLst/>
            <a:cxnLst/>
            <a:rect l="l" t="t" r="r" b="b"/>
            <a:pathLst>
              <a:path w="31299" h="12427" extrusionOk="0">
                <a:moveTo>
                  <a:pt x="31299" y="12427"/>
                </a:moveTo>
                <a:lnTo>
                  <a:pt x="19792" y="0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D1323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502" name="Google Shape;50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575" y="1072000"/>
            <a:ext cx="8692853" cy="380765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03" name="Google Shape;503;p71"/>
          <p:cNvGrpSpPr/>
          <p:nvPr/>
        </p:nvGrpSpPr>
        <p:grpSpPr>
          <a:xfrm>
            <a:off x="6994725" y="3535788"/>
            <a:ext cx="1463275" cy="632675"/>
            <a:chOff x="7074700" y="3682350"/>
            <a:chExt cx="1463275" cy="632675"/>
          </a:xfrm>
        </p:grpSpPr>
        <p:sp>
          <p:nvSpPr>
            <p:cNvPr id="504" name="Google Shape;504;p71"/>
            <p:cNvSpPr/>
            <p:nvPr/>
          </p:nvSpPr>
          <p:spPr>
            <a:xfrm>
              <a:off x="7628950" y="3912275"/>
              <a:ext cx="909025" cy="402750"/>
            </a:xfrm>
            <a:custGeom>
              <a:avLst/>
              <a:gdLst/>
              <a:ahLst/>
              <a:cxnLst/>
              <a:rect l="l" t="t" r="r" b="b"/>
              <a:pathLst>
                <a:path w="36361" h="16110" extrusionOk="0">
                  <a:moveTo>
                    <a:pt x="36361" y="16110"/>
                  </a:moveTo>
                  <a:lnTo>
                    <a:pt x="22093" y="0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D1323D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5" name="Google Shape;505;p71"/>
            <p:cNvSpPr txBox="1"/>
            <p:nvPr/>
          </p:nvSpPr>
          <p:spPr>
            <a:xfrm>
              <a:off x="7074700" y="3682350"/>
              <a:ext cx="581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D1323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放大</a:t>
              </a:r>
              <a:endParaRPr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06" name="Google Shape;506;p71"/>
          <p:cNvGrpSpPr/>
          <p:nvPr/>
        </p:nvGrpSpPr>
        <p:grpSpPr>
          <a:xfrm>
            <a:off x="1142750" y="1541263"/>
            <a:ext cx="1645500" cy="594213"/>
            <a:chOff x="1142750" y="1762175"/>
            <a:chExt cx="1645500" cy="594213"/>
          </a:xfrm>
        </p:grpSpPr>
        <p:sp>
          <p:nvSpPr>
            <p:cNvPr id="507" name="Google Shape;507;p71"/>
            <p:cNvSpPr/>
            <p:nvPr/>
          </p:nvSpPr>
          <p:spPr>
            <a:xfrm>
              <a:off x="1142750" y="1762175"/>
              <a:ext cx="678900" cy="368200"/>
            </a:xfrm>
            <a:custGeom>
              <a:avLst/>
              <a:gdLst/>
              <a:ahLst/>
              <a:cxnLst/>
              <a:rect l="l" t="t" r="r" b="b"/>
              <a:pathLst>
                <a:path w="27156" h="14728" extrusionOk="0">
                  <a:moveTo>
                    <a:pt x="0" y="0"/>
                  </a:moveTo>
                  <a:lnTo>
                    <a:pt x="12427" y="14268"/>
                  </a:lnTo>
                  <a:lnTo>
                    <a:pt x="27156" y="14728"/>
                  </a:lnTo>
                </a:path>
              </a:pathLst>
            </a:custGeom>
            <a:noFill/>
            <a:ln w="28575" cap="flat" cmpd="sng">
              <a:solidFill>
                <a:srgbClr val="D1323D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8" name="Google Shape;508;p71"/>
            <p:cNvSpPr txBox="1"/>
            <p:nvPr/>
          </p:nvSpPr>
          <p:spPr>
            <a:xfrm>
              <a:off x="1821650" y="1956188"/>
              <a:ext cx="96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D1323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選單收合</a:t>
              </a:r>
              <a:endParaRPr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09" name="Google Shape;509;p71"/>
          <p:cNvGrpSpPr/>
          <p:nvPr/>
        </p:nvGrpSpPr>
        <p:grpSpPr>
          <a:xfrm>
            <a:off x="6999725" y="4036950"/>
            <a:ext cx="1453275" cy="408413"/>
            <a:chOff x="7064700" y="4121538"/>
            <a:chExt cx="1453275" cy="408413"/>
          </a:xfrm>
        </p:grpSpPr>
        <p:sp>
          <p:nvSpPr>
            <p:cNvPr id="510" name="Google Shape;510;p71"/>
            <p:cNvSpPr txBox="1"/>
            <p:nvPr/>
          </p:nvSpPr>
          <p:spPr>
            <a:xfrm>
              <a:off x="7064700" y="4121538"/>
              <a:ext cx="678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D1323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縮小</a:t>
              </a:r>
              <a:endParaRPr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11" name="Google Shape;511;p71"/>
            <p:cNvSpPr/>
            <p:nvPr/>
          </p:nvSpPr>
          <p:spPr>
            <a:xfrm>
              <a:off x="7669225" y="4294775"/>
              <a:ext cx="848750" cy="235175"/>
            </a:xfrm>
            <a:custGeom>
              <a:avLst/>
              <a:gdLst/>
              <a:ahLst/>
              <a:cxnLst/>
              <a:rect l="l" t="t" r="r" b="b"/>
              <a:pathLst>
                <a:path w="33950" h="9407" extrusionOk="0">
                  <a:moveTo>
                    <a:pt x="33950" y="9407"/>
                  </a:moveTo>
                  <a:lnTo>
                    <a:pt x="22088" y="0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D1323D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12" name="Google Shape;512;p71"/>
          <p:cNvGrpSpPr/>
          <p:nvPr/>
        </p:nvGrpSpPr>
        <p:grpSpPr>
          <a:xfrm>
            <a:off x="6856150" y="4496763"/>
            <a:ext cx="1508750" cy="400200"/>
            <a:chOff x="6856150" y="4432625"/>
            <a:chExt cx="1508750" cy="400200"/>
          </a:xfrm>
        </p:grpSpPr>
        <p:sp>
          <p:nvSpPr>
            <p:cNvPr id="513" name="Google Shape;513;p71"/>
            <p:cNvSpPr txBox="1"/>
            <p:nvPr/>
          </p:nvSpPr>
          <p:spPr>
            <a:xfrm>
              <a:off x="6856150" y="4432625"/>
              <a:ext cx="120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D1323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垃圾桶</a:t>
              </a:r>
              <a:endParaRPr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514" name="Google Shape;514;p71"/>
            <p:cNvCxnSpPr/>
            <p:nvPr/>
          </p:nvCxnSpPr>
          <p:spPr>
            <a:xfrm>
              <a:off x="7581000" y="4648725"/>
              <a:ext cx="783900" cy="18900"/>
            </a:xfrm>
            <a:prstGeom prst="straightConnector1">
              <a:avLst/>
            </a:prstGeom>
            <a:noFill/>
            <a:ln w="28575" cap="flat" cmpd="sng">
              <a:solidFill>
                <a:srgbClr val="D1323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5" name="Google Shape;515;p71"/>
          <p:cNvGrpSpPr/>
          <p:nvPr/>
        </p:nvGrpSpPr>
        <p:grpSpPr>
          <a:xfrm>
            <a:off x="3541075" y="1404938"/>
            <a:ext cx="2562250" cy="645500"/>
            <a:chOff x="3541075" y="1340800"/>
            <a:chExt cx="2562250" cy="645500"/>
          </a:xfrm>
        </p:grpSpPr>
        <p:sp>
          <p:nvSpPr>
            <p:cNvPr id="516" name="Google Shape;516;p71"/>
            <p:cNvSpPr/>
            <p:nvPr/>
          </p:nvSpPr>
          <p:spPr>
            <a:xfrm>
              <a:off x="5387550" y="1340800"/>
              <a:ext cx="715775" cy="398800"/>
            </a:xfrm>
            <a:custGeom>
              <a:avLst/>
              <a:gdLst/>
              <a:ahLst/>
              <a:cxnLst/>
              <a:rect l="l" t="t" r="r" b="b"/>
              <a:pathLst>
                <a:path w="28631" h="15952" extrusionOk="0">
                  <a:moveTo>
                    <a:pt x="28631" y="0"/>
                  </a:moveTo>
                  <a:lnTo>
                    <a:pt x="18406" y="15952"/>
                  </a:lnTo>
                  <a:lnTo>
                    <a:pt x="0" y="15952"/>
                  </a:lnTo>
                </a:path>
              </a:pathLst>
            </a:custGeom>
            <a:noFill/>
            <a:ln w="28575" cap="flat" cmpd="sng">
              <a:solidFill>
                <a:srgbClr val="D1323D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7" name="Google Shape;517;p71"/>
            <p:cNvSpPr txBox="1"/>
            <p:nvPr/>
          </p:nvSpPr>
          <p:spPr>
            <a:xfrm>
              <a:off x="3541075" y="1586100"/>
              <a:ext cx="191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D1323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開啟舊檔 / 儲存檔案</a:t>
              </a:r>
              <a:endParaRPr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18" name="Google Shape;518;p71"/>
          <p:cNvGrpSpPr/>
          <p:nvPr/>
        </p:nvGrpSpPr>
        <p:grpSpPr>
          <a:xfrm>
            <a:off x="3443079" y="1427463"/>
            <a:ext cx="2952216" cy="1146908"/>
            <a:chOff x="3368850" y="1477158"/>
            <a:chExt cx="3040387" cy="1277892"/>
          </a:xfrm>
        </p:grpSpPr>
        <p:sp>
          <p:nvSpPr>
            <p:cNvPr id="519" name="Google Shape;519;p71"/>
            <p:cNvSpPr/>
            <p:nvPr/>
          </p:nvSpPr>
          <p:spPr>
            <a:xfrm>
              <a:off x="5215087" y="1477158"/>
              <a:ext cx="1194150" cy="1038325"/>
            </a:xfrm>
            <a:custGeom>
              <a:avLst/>
              <a:gdLst/>
              <a:ahLst/>
              <a:cxnLst/>
              <a:rect l="l" t="t" r="r" b="b"/>
              <a:pathLst>
                <a:path w="47766" h="41533" extrusionOk="0">
                  <a:moveTo>
                    <a:pt x="47766" y="0"/>
                  </a:moveTo>
                  <a:lnTo>
                    <a:pt x="17587" y="41533"/>
                  </a:lnTo>
                  <a:lnTo>
                    <a:pt x="0" y="41533"/>
                  </a:lnTo>
                </a:path>
              </a:pathLst>
            </a:custGeom>
            <a:noFill/>
            <a:ln w="28575" cap="flat" cmpd="sng">
              <a:solidFill>
                <a:srgbClr val="D1323D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0" name="Google Shape;520;p71"/>
            <p:cNvSpPr txBox="1"/>
            <p:nvPr/>
          </p:nvSpPr>
          <p:spPr>
            <a:xfrm>
              <a:off x="3368850" y="2309250"/>
              <a:ext cx="19131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D1323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新手福音、範例程式</a:t>
              </a:r>
              <a:endParaRPr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21" name="Google Shape;521;p71"/>
          <p:cNvGrpSpPr/>
          <p:nvPr/>
        </p:nvGrpSpPr>
        <p:grpSpPr>
          <a:xfrm>
            <a:off x="6856150" y="1354450"/>
            <a:ext cx="1740425" cy="996988"/>
            <a:chOff x="6856150" y="1290313"/>
            <a:chExt cx="1740425" cy="996988"/>
          </a:xfrm>
        </p:grpSpPr>
        <p:sp>
          <p:nvSpPr>
            <p:cNvPr id="522" name="Google Shape;522;p71"/>
            <p:cNvSpPr/>
            <p:nvPr/>
          </p:nvSpPr>
          <p:spPr>
            <a:xfrm>
              <a:off x="7686475" y="1290313"/>
              <a:ext cx="910100" cy="746475"/>
            </a:xfrm>
            <a:custGeom>
              <a:avLst/>
              <a:gdLst/>
              <a:ahLst/>
              <a:cxnLst/>
              <a:rect l="l" t="t" r="r" b="b"/>
              <a:pathLst>
                <a:path w="36404" h="29859" extrusionOk="0">
                  <a:moveTo>
                    <a:pt x="36404" y="0"/>
                  </a:moveTo>
                  <a:lnTo>
                    <a:pt x="17998" y="29859"/>
                  </a:lnTo>
                  <a:lnTo>
                    <a:pt x="0" y="29859"/>
                  </a:lnTo>
                </a:path>
              </a:pathLst>
            </a:custGeom>
            <a:noFill/>
            <a:ln w="28575" cap="flat" cmpd="sng">
              <a:solidFill>
                <a:srgbClr val="D1323D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3" name="Google Shape;523;p71"/>
            <p:cNvSpPr txBox="1"/>
            <p:nvPr/>
          </p:nvSpPr>
          <p:spPr>
            <a:xfrm>
              <a:off x="6856150" y="1887100"/>
              <a:ext cx="96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D1323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執行程式</a:t>
              </a:r>
              <a:endParaRPr b="1">
                <a:solidFill>
                  <a:srgbClr val="D1323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524" name="Google Shape;524;p71"/>
          <p:cNvSpPr txBox="1"/>
          <p:nvPr/>
        </p:nvSpPr>
        <p:spPr>
          <a:xfrm>
            <a:off x="3227250" y="2789425"/>
            <a:ext cx="2689500" cy="1693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114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-"/>
            </a:pPr>
            <a:r>
              <a:rPr lang="en-US">
                <a:solidFill>
                  <a:srgbClr val="E06666"/>
                </a:solidFill>
              </a:rPr>
              <a:t>提供</a:t>
            </a:r>
            <a:r>
              <a:rPr lang="en-US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線上版</a:t>
            </a:r>
            <a:r>
              <a:rPr lang="en-US">
                <a:solidFill>
                  <a:srgbClr val="E06666"/>
                </a:solidFill>
              </a:rPr>
              <a:t>、</a:t>
            </a:r>
            <a:r>
              <a:rPr lang="en-US" u="sng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安裝版</a:t>
            </a:r>
            <a:endParaRPr>
              <a:solidFill>
                <a:srgbClr val="0000FF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-"/>
            </a:pPr>
            <a:r>
              <a:rPr lang="en-US">
                <a:solidFill>
                  <a:srgbClr val="E06666"/>
                </a:solidFill>
              </a:rPr>
              <a:t>產生 python 程式</a:t>
            </a:r>
            <a:endParaRPr>
              <a:solidFill>
                <a:srgbClr val="E0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-"/>
            </a:pPr>
            <a:r>
              <a:rPr lang="en-US">
                <a:solidFill>
                  <a:srgbClr val="E06666"/>
                </a:solidFill>
              </a:rPr>
              <a:t>支援物聯網傳感器</a:t>
            </a:r>
            <a:endParaRPr>
              <a:solidFill>
                <a:srgbClr val="E0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-"/>
            </a:pPr>
            <a:r>
              <a:rPr lang="en-US">
                <a:solidFill>
                  <a:srgbClr val="E06666"/>
                </a:solidFill>
              </a:rPr>
              <a:t>透過 WiFi 部署程式</a:t>
            </a:r>
            <a:endParaRPr>
              <a:solidFill>
                <a:srgbClr val="E0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-"/>
            </a:pPr>
            <a:r>
              <a:rPr lang="en-US">
                <a:solidFill>
                  <a:srgbClr val="E06666"/>
                </a:solidFill>
              </a:rPr>
              <a:t>可離線運行</a:t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5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5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p55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7" name="Google Shape;227;p55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228" name="Google Shape;228;p55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5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0" name="Google Shape;23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5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 基本介紹</a:t>
            </a:r>
            <a:endParaRPr sz="60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" name="Google Shape;232;p55"/>
          <p:cNvSpPr txBox="1"/>
          <p:nvPr/>
        </p:nvSpPr>
        <p:spPr>
          <a:xfrm>
            <a:off x="1813725" y="740725"/>
            <a:ext cx="81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4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20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30" name="Google Shape;530;p72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531" name="Google Shape;531;p72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2" name="Google Shape;532;p72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651" y="808250"/>
            <a:ext cx="3985349" cy="405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000" y="752875"/>
            <a:ext cx="4157954" cy="42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2"/>
          <p:cNvSpPr/>
          <p:nvPr/>
        </p:nvSpPr>
        <p:spPr>
          <a:xfrm>
            <a:off x="3191325" y="1183775"/>
            <a:ext cx="358500" cy="304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6" name="Google Shape;536;p72"/>
          <p:cNvCxnSpPr/>
          <p:nvPr/>
        </p:nvCxnSpPr>
        <p:spPr>
          <a:xfrm>
            <a:off x="3631050" y="1343000"/>
            <a:ext cx="1512600" cy="242400"/>
          </a:xfrm>
          <a:prstGeom prst="straightConnector1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7" name="Google Shape;537;p72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8" name="Google Shape;538;p72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72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使用教學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3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21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45" name="Google Shape;545;p73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546" name="Google Shape;546;p73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7" name="Google Shape;547;p73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651" y="808250"/>
            <a:ext cx="3985349" cy="405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000" y="752875"/>
            <a:ext cx="4157954" cy="42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3"/>
          <p:cNvSpPr/>
          <p:nvPr/>
        </p:nvSpPr>
        <p:spPr>
          <a:xfrm>
            <a:off x="5441175" y="2056025"/>
            <a:ext cx="588300" cy="1446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1" name="Google Shape;551;p73"/>
          <p:cNvCxnSpPr/>
          <p:nvPr/>
        </p:nvCxnSpPr>
        <p:spPr>
          <a:xfrm rot="10800000">
            <a:off x="1377600" y="1931475"/>
            <a:ext cx="3949500" cy="783900"/>
          </a:xfrm>
          <a:prstGeom prst="straightConnector1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2" name="Google Shape;552;p73"/>
          <p:cNvSpPr/>
          <p:nvPr/>
        </p:nvSpPr>
        <p:spPr>
          <a:xfrm>
            <a:off x="706200" y="1419250"/>
            <a:ext cx="671400" cy="989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3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基礎功能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575" y="858975"/>
            <a:ext cx="3949501" cy="4020157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22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60" name="Google Shape;560;p74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561" name="Google Shape;561;p74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2" name="Google Shape;562;p74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000" y="752875"/>
            <a:ext cx="4157954" cy="42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4"/>
          <p:cNvSpPr/>
          <p:nvPr/>
        </p:nvSpPr>
        <p:spPr>
          <a:xfrm>
            <a:off x="5434250" y="1599975"/>
            <a:ext cx="588300" cy="1266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5" name="Google Shape;565;p74"/>
          <p:cNvCxnSpPr>
            <a:endCxn id="566" idx="3"/>
          </p:cNvCxnSpPr>
          <p:nvPr/>
        </p:nvCxnSpPr>
        <p:spPr>
          <a:xfrm flipH="1">
            <a:off x="1377600" y="2215200"/>
            <a:ext cx="3925200" cy="723300"/>
          </a:xfrm>
          <a:prstGeom prst="straightConnector1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6" name="Google Shape;566;p74"/>
          <p:cNvSpPr/>
          <p:nvPr/>
        </p:nvSpPr>
        <p:spPr>
          <a:xfrm>
            <a:off x="706200" y="2374200"/>
            <a:ext cx="671400" cy="1128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4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進階功能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575" y="858975"/>
            <a:ext cx="3949501" cy="402015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5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23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74" name="Google Shape;574;p75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575" name="Google Shape;575;p75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6" name="Google Shape;576;p75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000" y="752875"/>
            <a:ext cx="4157954" cy="42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5"/>
          <p:cNvSpPr/>
          <p:nvPr/>
        </p:nvSpPr>
        <p:spPr>
          <a:xfrm>
            <a:off x="5434250" y="2864675"/>
            <a:ext cx="588300" cy="921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9" name="Google Shape;579;p75"/>
          <p:cNvCxnSpPr>
            <a:stCxn id="578" idx="1"/>
            <a:endCxn id="580" idx="3"/>
          </p:cNvCxnSpPr>
          <p:nvPr/>
        </p:nvCxnSpPr>
        <p:spPr>
          <a:xfrm flipH="1">
            <a:off x="1350050" y="3325625"/>
            <a:ext cx="4084200" cy="533700"/>
          </a:xfrm>
          <a:prstGeom prst="straightConnector1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p75"/>
          <p:cNvSpPr/>
          <p:nvPr/>
        </p:nvSpPr>
        <p:spPr>
          <a:xfrm>
            <a:off x="678500" y="3482075"/>
            <a:ext cx="671400" cy="754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5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開發板功能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575" y="858975"/>
            <a:ext cx="3949501" cy="402015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6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24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88" name="Google Shape;588;p76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589" name="Google Shape;589;p76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0" name="Google Shape;590;p76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000" y="752875"/>
            <a:ext cx="4157954" cy="42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76"/>
          <p:cNvSpPr/>
          <p:nvPr/>
        </p:nvSpPr>
        <p:spPr>
          <a:xfrm>
            <a:off x="5427325" y="3779750"/>
            <a:ext cx="706200" cy="768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3" name="Google Shape;593;p76"/>
          <p:cNvCxnSpPr>
            <a:stCxn id="592" idx="1"/>
            <a:endCxn id="594" idx="3"/>
          </p:cNvCxnSpPr>
          <p:nvPr/>
        </p:nvCxnSpPr>
        <p:spPr>
          <a:xfrm flipH="1">
            <a:off x="1377625" y="4163900"/>
            <a:ext cx="4049700" cy="294300"/>
          </a:xfrm>
          <a:prstGeom prst="straightConnector1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4" name="Google Shape;594;p76"/>
          <p:cNvSpPr/>
          <p:nvPr/>
        </p:nvSpPr>
        <p:spPr>
          <a:xfrm>
            <a:off x="706200" y="4202025"/>
            <a:ext cx="671400" cy="512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76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擴充功能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7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25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601" name="Google Shape;601;p77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602" name="Google Shape;602;p77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03" name="Google Shape;603;p77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7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個別積木教學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605" name="Google Shape;60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00" y="1553875"/>
            <a:ext cx="3881874" cy="30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77"/>
          <p:cNvPicPr preferRelativeResize="0"/>
          <p:nvPr/>
        </p:nvPicPr>
        <p:blipFill rotWithShape="1">
          <a:blip r:embed="rId5">
            <a:alphaModFix/>
          </a:blip>
          <a:srcRect t="783"/>
          <a:stretch/>
        </p:blipFill>
        <p:spPr>
          <a:xfrm>
            <a:off x="4761400" y="1168600"/>
            <a:ext cx="3758900" cy="36940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7" name="Google Shape;607;p77"/>
          <p:cNvSpPr/>
          <p:nvPr/>
        </p:nvSpPr>
        <p:spPr>
          <a:xfrm>
            <a:off x="2069850" y="4162225"/>
            <a:ext cx="2616900" cy="35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77"/>
          <p:cNvSpPr txBox="1"/>
          <p:nvPr/>
        </p:nvSpPr>
        <p:spPr>
          <a:xfrm>
            <a:off x="353050" y="768400"/>
            <a:ext cx="677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不了解積木用法？在積木上按滑鼠右鍵，就有教學可看！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影像訓練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4" name="Google Shape;364;p61"/>
          <p:cNvSpPr txBox="1"/>
          <p:nvPr/>
        </p:nvSpPr>
        <p:spPr>
          <a:xfrm>
            <a:off x="3159900" y="3355500"/>
            <a:ext cx="29766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9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入門版</a:t>
            </a:r>
            <a:endParaRPr sz="19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57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350" y="868200"/>
            <a:ext cx="4807849" cy="41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8"/>
          <p:cNvSpPr txBox="1"/>
          <p:nvPr/>
        </p:nvSpPr>
        <p:spPr>
          <a:xfrm>
            <a:off x="7064700" y="1656900"/>
            <a:ext cx="1758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5" name="Google Shape;615;p78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6" name="Google Shape;616;p78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78"/>
          <p:cNvSpPr txBox="1"/>
          <p:nvPr/>
        </p:nvSpPr>
        <p:spPr>
          <a:xfrm>
            <a:off x="330000" y="134075"/>
            <a:ext cx="6888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功能清單</a:t>
            </a:r>
            <a:endParaRPr sz="2400" b="1">
              <a:solidFill>
                <a:srgbClr val="52A7C6"/>
              </a:solidFill>
            </a:endParaRPr>
          </a:p>
        </p:txBody>
      </p:sp>
      <p:sp>
        <p:nvSpPr>
          <p:cNvPr id="618" name="Google Shape;618;p78"/>
          <p:cNvSpPr/>
          <p:nvPr/>
        </p:nvSpPr>
        <p:spPr>
          <a:xfrm>
            <a:off x="3963600" y="3304825"/>
            <a:ext cx="1311300" cy="1769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9"/>
          <p:cNvSpPr txBox="1"/>
          <p:nvPr/>
        </p:nvSpPr>
        <p:spPr>
          <a:xfrm>
            <a:off x="6499200" y="989700"/>
            <a:ext cx="2268300" cy="11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A7C6"/>
              </a:buClr>
              <a:buSzPts val="1400"/>
              <a:buFont typeface="Helvetica Neue"/>
              <a:buChar char="●"/>
            </a:pPr>
            <a:r>
              <a:rPr lang="en-US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影像分類訓練</a:t>
            </a:r>
            <a:endParaRPr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A7C6"/>
              </a:buClr>
              <a:buSzPts val="1400"/>
              <a:buFont typeface="Helvetica Neue"/>
              <a:buChar char="●"/>
            </a:pPr>
            <a:r>
              <a:rPr lang="en-US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物件追蹤訓練</a:t>
            </a:r>
            <a:endParaRPr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A7C6"/>
              </a:buClr>
              <a:buSzPts val="1400"/>
              <a:buFont typeface="Helvetica Neue"/>
              <a:buChar char="●"/>
            </a:pPr>
            <a:r>
              <a:rPr lang="en-US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模型下載</a:t>
            </a:r>
            <a:endParaRPr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4" name="Google Shape;624;p79"/>
          <p:cNvPicPr preferRelativeResize="0"/>
          <p:nvPr/>
        </p:nvPicPr>
        <p:blipFill rotWithShape="1">
          <a:blip r:embed="rId3">
            <a:alphaModFix/>
          </a:blip>
          <a:srcRect l="9313" r="10814"/>
          <a:stretch/>
        </p:blipFill>
        <p:spPr>
          <a:xfrm>
            <a:off x="548975" y="989700"/>
            <a:ext cx="5920500" cy="3775500"/>
          </a:xfrm>
          <a:prstGeom prst="roundRect">
            <a:avLst>
              <a:gd name="adj" fmla="val 1878"/>
            </a:avLst>
          </a:prstGeom>
          <a:noFill/>
          <a:ln>
            <a:noFill/>
          </a:ln>
        </p:spPr>
      </p:pic>
      <p:cxnSp>
        <p:nvCxnSpPr>
          <p:cNvPr id="625" name="Google Shape;625;p79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6" name="Google Shape;626;p79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79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Webduino 教育平台 - Web:AI 影像訓練工具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4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29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682" name="Google Shape;682;p84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683" name="Google Shape;683;p84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4" name="Google Shape;684;p84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4"/>
          <p:cNvSpPr txBox="1"/>
          <p:nvPr/>
        </p:nvSpPr>
        <p:spPr>
          <a:xfrm>
            <a:off x="330000" y="184100"/>
            <a:ext cx="550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rgbClr val="52A7C6"/>
                </a:solidFill>
              </a:rPr>
              <a:t>範例</a:t>
            </a:r>
            <a:r>
              <a:rPr lang="en-US" sz="2200" b="1" dirty="0">
                <a:solidFill>
                  <a:srgbClr val="52A7C6"/>
                </a:solidFill>
              </a:rPr>
              <a:t> - </a:t>
            </a:r>
            <a:r>
              <a:rPr lang="en-US" sz="2200" b="1" dirty="0" err="1">
                <a:solidFill>
                  <a:srgbClr val="52A7C6"/>
                </a:solidFill>
              </a:rPr>
              <a:t>影像分類訓練</a:t>
            </a:r>
            <a:endParaRPr sz="2200" b="1" dirty="0">
              <a:solidFill>
                <a:srgbClr val="52A7C6"/>
              </a:solidFill>
            </a:endParaRPr>
          </a:p>
        </p:txBody>
      </p:sp>
      <p:pic>
        <p:nvPicPr>
          <p:cNvPr id="686" name="Google Shape;686;p84" descr="Web:AI 在幹嘛 02 - 互動小遊戲&#10;本篇展示功能：影像辨識、影像訓練平台與模型共享等特色功能。&#10;-&#10;Webduino 2021 年最值得期待的 Web:AI 開發板！&#10;更多詳情請至：https://store.webduino.io/products/webai&#10;-&#10;Webduino 官方網站 👉 https://webduino.io&#10;Webduino 粉絲專頁 👉 https://www.facebook.com/webduino" title="【 Web:AI 在幹嘛 】互動設計小遊戲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100" y="1006425"/>
            <a:ext cx="4835476" cy="36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7400" y="1006425"/>
            <a:ext cx="2299500" cy="17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7400" y="2907550"/>
            <a:ext cx="2299500" cy="17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6"/>
          <p:cNvSpPr txBox="1"/>
          <p:nvPr/>
        </p:nvSpPr>
        <p:spPr>
          <a:xfrm>
            <a:off x="3294325" y="1404300"/>
            <a:ext cx="5752800" cy="28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latin typeface="Helvetica Neue"/>
                <a:ea typeface="Helvetica Neue"/>
                <a:cs typeface="Helvetica Neue"/>
                <a:sym typeface="Helvetica Neue"/>
              </a:rPr>
              <a:t>學習</a:t>
            </a:r>
            <a:r>
              <a:rPr lang="en-US" sz="15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b="1" dirty="0" err="1">
                <a:latin typeface="Helvetica Neue"/>
                <a:ea typeface="Helvetica Neue"/>
                <a:cs typeface="Helvetica Neue"/>
                <a:sym typeface="Helvetica Neue"/>
              </a:rPr>
              <a:t>AIoT</a:t>
            </a:r>
            <a:r>
              <a:rPr lang="en-US" sz="15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b="1" dirty="0" err="1">
                <a:latin typeface="Helvetica Neue"/>
                <a:ea typeface="Helvetica Neue"/>
                <a:cs typeface="Helvetica Neue"/>
                <a:sym typeface="Helvetica Neue"/>
              </a:rPr>
              <a:t>最佳利器</a:t>
            </a:r>
            <a:r>
              <a:rPr lang="en-US" sz="1500" b="1" dirty="0" err="1">
                <a:solidFill>
                  <a:srgbClr val="3C4043"/>
                </a:solidFill>
                <a:highlight>
                  <a:srgbClr val="FFFFFF"/>
                </a:highlight>
              </a:rPr>
              <a:t>，擁有下列特色</a:t>
            </a:r>
            <a:endParaRPr sz="1500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Char char="●"/>
            </a:pP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內建鏡頭、麥克風，可做到</a:t>
            </a:r>
            <a:r>
              <a:rPr lang="en-US" sz="1500" dirty="0">
                <a:solidFill>
                  <a:srgbClr val="3C4043"/>
                </a:solidFill>
                <a:highlight>
                  <a:srgbClr val="FFFFFF"/>
                </a:highlight>
              </a:rPr>
              <a:t> </a:t>
            </a:r>
            <a:r>
              <a:rPr lang="en-US" sz="1800" b="1" dirty="0" err="1">
                <a:solidFill>
                  <a:srgbClr val="CC0000"/>
                </a:solidFill>
                <a:highlight>
                  <a:srgbClr val="FFFFFF"/>
                </a:highlight>
              </a:rPr>
              <a:t>看</a:t>
            </a:r>
            <a:r>
              <a:rPr lang="en-US" sz="1800" b="1" dirty="0" err="1">
                <a:solidFill>
                  <a:schemeClr val="accent2"/>
                </a:solidFill>
                <a:highlight>
                  <a:srgbClr val="FFFFFF"/>
                </a:highlight>
              </a:rPr>
              <a:t>聽</a:t>
            </a:r>
            <a:r>
              <a:rPr lang="en-US" sz="1800" b="1" dirty="0" err="1">
                <a:solidFill>
                  <a:schemeClr val="accent1"/>
                </a:solidFill>
                <a:highlight>
                  <a:srgbClr val="FFFFFF"/>
                </a:highlight>
              </a:rPr>
              <a:t>說</a:t>
            </a:r>
            <a:r>
              <a:rPr lang="en-US" sz="1800" b="1" dirty="0">
                <a:solidFill>
                  <a:schemeClr val="accent1"/>
                </a:solidFill>
                <a:highlight>
                  <a:srgbClr val="FFFFFF"/>
                </a:highlight>
              </a:rPr>
              <a:t> </a:t>
            </a:r>
            <a:r>
              <a:rPr lang="en-US" sz="1500" dirty="0">
                <a:solidFill>
                  <a:srgbClr val="3C4043"/>
                </a:solidFill>
                <a:highlight>
                  <a:srgbClr val="FFFFFF"/>
                </a:highlight>
              </a:rPr>
              <a:t>的 AI </a:t>
            </a: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範例</a:t>
            </a:r>
            <a:endParaRPr sz="1500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Char char="●"/>
            </a:pP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支援</a:t>
            </a:r>
            <a:r>
              <a:rPr lang="en-US" sz="1500" dirty="0">
                <a:solidFill>
                  <a:srgbClr val="3C4043"/>
                </a:solidFill>
                <a:highlight>
                  <a:srgbClr val="FFFFFF"/>
                </a:highlight>
              </a:rPr>
              <a:t> </a:t>
            </a: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MicroPython</a:t>
            </a:r>
            <a:r>
              <a:rPr lang="en-US" sz="1500" dirty="0">
                <a:solidFill>
                  <a:srgbClr val="3C4043"/>
                </a:solidFill>
                <a:highlight>
                  <a:srgbClr val="FFFFFF"/>
                </a:highlight>
              </a:rPr>
              <a:t> </a:t>
            </a: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編程，可線上更新並且完全離線運行</a:t>
            </a:r>
            <a:endParaRPr sz="1500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Char char="●"/>
            </a:pP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支援</a:t>
            </a:r>
            <a:r>
              <a:rPr lang="en-US" sz="1500" dirty="0">
                <a:solidFill>
                  <a:srgbClr val="3C4043"/>
                </a:solidFill>
                <a:highlight>
                  <a:srgbClr val="FFFFFF"/>
                </a:highlight>
              </a:rPr>
              <a:t> </a:t>
            </a: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Tensorflow，可自行放</a:t>
            </a:r>
            <a:r>
              <a:rPr lang="en-US" sz="1500" dirty="0">
                <a:solidFill>
                  <a:srgbClr val="3C4043"/>
                </a:solidFill>
                <a:highlight>
                  <a:srgbClr val="FFFFFF"/>
                </a:highlight>
              </a:rPr>
              <a:t> AI </a:t>
            </a: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模型至開發板或</a:t>
            </a:r>
            <a:r>
              <a:rPr lang="en-US" sz="1500" dirty="0">
                <a:solidFill>
                  <a:srgbClr val="3C4043"/>
                </a:solidFill>
                <a:highlight>
                  <a:srgbClr val="FFFFFF"/>
                </a:highlight>
              </a:rPr>
              <a:t> SD 卡</a:t>
            </a:r>
            <a:endParaRPr sz="1500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Char char="●"/>
            </a:pPr>
            <a:r>
              <a:rPr lang="en-US" sz="1500" dirty="0" err="1">
                <a:solidFill>
                  <a:srgbClr val="3C4043"/>
                </a:solidFill>
                <a:highlight>
                  <a:schemeClr val="lt1"/>
                </a:highlight>
              </a:rPr>
              <a:t>提供影像訓練服務，下載自行訓練好的</a:t>
            </a:r>
            <a:r>
              <a:rPr lang="en-US" sz="1500" dirty="0">
                <a:solidFill>
                  <a:srgbClr val="3C4043"/>
                </a:solidFill>
                <a:highlight>
                  <a:schemeClr val="lt1"/>
                </a:highlight>
              </a:rPr>
              <a:t> AI </a:t>
            </a:r>
            <a:r>
              <a:rPr lang="en-US" sz="1500" dirty="0" err="1">
                <a:solidFill>
                  <a:srgbClr val="3C4043"/>
                </a:solidFill>
                <a:highlight>
                  <a:schemeClr val="lt1"/>
                </a:highlight>
              </a:rPr>
              <a:t>模型</a:t>
            </a:r>
            <a:endParaRPr sz="1500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Char char="●"/>
            </a:pP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金手指設計，可擴充串接傳感器</a:t>
            </a:r>
            <a:endParaRPr sz="1500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Char char="●"/>
            </a:pPr>
            <a:r>
              <a:rPr lang="en-US" sz="1500" u="sng" dirty="0" err="1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韌體開源</a:t>
            </a:r>
            <a:r>
              <a:rPr lang="en-US" sz="1500" dirty="0" err="1">
                <a:solidFill>
                  <a:srgbClr val="3C4043"/>
                </a:solidFill>
                <a:highlight>
                  <a:srgbClr val="FFFFFF"/>
                </a:highlight>
              </a:rPr>
              <a:t>，自由修改擴充</a:t>
            </a:r>
            <a:endParaRPr sz="1500" dirty="0"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  <p:pic>
        <p:nvPicPr>
          <p:cNvPr id="238" name="Google Shape;238;p56"/>
          <p:cNvPicPr preferRelativeResize="0"/>
          <p:nvPr/>
        </p:nvPicPr>
        <p:blipFill rotWithShape="1">
          <a:blip r:embed="rId4">
            <a:alphaModFix/>
          </a:blip>
          <a:srcRect l="17282" t="6140" r="15126" b="6880"/>
          <a:stretch/>
        </p:blipFill>
        <p:spPr>
          <a:xfrm>
            <a:off x="484925" y="1116650"/>
            <a:ext cx="2590501" cy="3335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56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0" name="Google Shape;240;p56" descr="webduino-logo-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6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開發板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5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4" name="Google Shape;694;p85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5" name="Google Shape;695;p85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5"/>
          <p:cNvSpPr txBox="1"/>
          <p:nvPr/>
        </p:nvSpPr>
        <p:spPr>
          <a:xfrm>
            <a:off x="330000" y="134075"/>
            <a:ext cx="6888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影像訓練平台 - 模型 （影像分類、物件追蹤)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697" name="Google Shape;697;p85"/>
          <p:cNvPicPr preferRelativeResize="0"/>
          <p:nvPr/>
        </p:nvPicPr>
        <p:blipFill rotWithShape="1">
          <a:blip r:embed="rId4">
            <a:alphaModFix/>
          </a:blip>
          <a:srcRect b="9247"/>
          <a:stretch/>
        </p:blipFill>
        <p:spPr>
          <a:xfrm>
            <a:off x="472875" y="1275775"/>
            <a:ext cx="8483998" cy="310329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85"/>
          <p:cNvSpPr txBox="1"/>
          <p:nvPr/>
        </p:nvSpPr>
        <p:spPr>
          <a:xfrm>
            <a:off x="4173000" y="4379075"/>
            <a:ext cx="7980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教學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9" name="Google Shape;699;p85"/>
          <p:cNvPicPr preferRelativeResize="0"/>
          <p:nvPr/>
        </p:nvPicPr>
        <p:blipFill rotWithShape="1">
          <a:blip r:embed="rId6">
            <a:alphaModFix/>
          </a:blip>
          <a:srcRect l="4150" t="12471" r="4022" b="7425"/>
          <a:stretch/>
        </p:blipFill>
        <p:spPr>
          <a:xfrm>
            <a:off x="1582527" y="829597"/>
            <a:ext cx="2201400" cy="1393500"/>
          </a:xfrm>
          <a:prstGeom prst="roundRect">
            <a:avLst>
              <a:gd name="adj" fmla="val 151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86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5" name="Google Shape;705;p86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6" name="Google Shape;706;p86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6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影像訓練平台 - 分類 （各種資料集)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708" name="Google Shape;708;p86"/>
          <p:cNvPicPr preferRelativeResize="0"/>
          <p:nvPr/>
        </p:nvPicPr>
        <p:blipFill rotWithShape="1">
          <a:blip r:embed="rId4">
            <a:alphaModFix/>
          </a:blip>
          <a:srcRect l="4150" t="12471" r="4022" b="7425"/>
          <a:stretch/>
        </p:blipFill>
        <p:spPr>
          <a:xfrm>
            <a:off x="330000" y="914725"/>
            <a:ext cx="6254400" cy="3958800"/>
          </a:xfrm>
          <a:prstGeom prst="roundRect">
            <a:avLst>
              <a:gd name="adj" fmla="val 1512"/>
            </a:avLst>
          </a:prstGeom>
          <a:noFill/>
          <a:ln>
            <a:noFill/>
          </a:ln>
        </p:spPr>
      </p:pic>
      <p:sp>
        <p:nvSpPr>
          <p:cNvPr id="709" name="Google Shape;709;p86"/>
          <p:cNvSpPr txBox="1"/>
          <p:nvPr/>
        </p:nvSpPr>
        <p:spPr>
          <a:xfrm>
            <a:off x="6695550" y="929725"/>
            <a:ext cx="2091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創建資料集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Helvetica Neue"/>
              <a:buChar char="-"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可共享、追加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7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5" name="Google Shape;715;p87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6" name="Google Shape;716;p87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87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影像訓練平台 - 模型 （影像分類、物件追蹤)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718" name="Google Shape;718;p87"/>
          <p:cNvPicPr preferRelativeResize="0"/>
          <p:nvPr/>
        </p:nvPicPr>
        <p:blipFill rotWithShape="1">
          <a:blip r:embed="rId4">
            <a:alphaModFix/>
          </a:blip>
          <a:srcRect l="4150" t="12622" r="4223" b="7892"/>
          <a:stretch/>
        </p:blipFill>
        <p:spPr>
          <a:xfrm>
            <a:off x="330000" y="922225"/>
            <a:ext cx="6254400" cy="3936900"/>
          </a:xfrm>
          <a:prstGeom prst="roundRect">
            <a:avLst>
              <a:gd name="adj" fmla="val 2283"/>
            </a:avLst>
          </a:prstGeom>
          <a:noFill/>
          <a:ln>
            <a:noFill/>
          </a:ln>
        </p:spPr>
      </p:pic>
      <p:sp>
        <p:nvSpPr>
          <p:cNvPr id="719" name="Google Shape;719;p87"/>
          <p:cNvSpPr txBox="1"/>
          <p:nvPr/>
        </p:nvSpPr>
        <p:spPr>
          <a:xfrm>
            <a:off x="6695550" y="929725"/>
            <a:ext cx="20919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</a:t>
            </a:r>
            <a:r>
              <a:rPr lang="en-US" sz="1600" b="1" dirty="0" err="1" smtClean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模型有兩種類</a:t>
            </a:r>
            <a:r>
              <a:rPr lang="zh-TW" altLang="en-US" sz="1600" b="1" dirty="0" smtClean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型</a:t>
            </a:r>
            <a:endParaRPr sz="1600" b="1" dirty="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Helvetica Neue"/>
              <a:buChar char="-"/>
            </a:pPr>
            <a:r>
              <a:rPr lang="en-US" sz="1600" b="1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影像分類模型</a:t>
            </a:r>
            <a:r>
              <a:rPr lang="en-US" sz="16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600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6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Helvetica Neue"/>
              <a:buChar char="-"/>
            </a:pPr>
            <a:r>
              <a:rPr lang="en-US" sz="1600" b="1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物件追蹤模型</a:t>
            </a:r>
            <a:endParaRPr sz="16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88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5" name="Google Shape;725;p88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26" name="Google Shape;726;p88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88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影像訓練平台 - 模型 （影像分類、物件追蹤)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728" name="Google Shape;728;p88" title="Web:AI 拍照上傳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00" y="1121050"/>
            <a:ext cx="4163875" cy="31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88" title="Web:AI 拍照外框調整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7025" y="1121050"/>
            <a:ext cx="4163875" cy="3122906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88"/>
          <p:cNvSpPr txBox="1"/>
          <p:nvPr/>
        </p:nvSpPr>
        <p:spPr>
          <a:xfrm>
            <a:off x="1222125" y="4256200"/>
            <a:ext cx="228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拍照上傳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1" name="Google Shape;731;p88"/>
          <p:cNvSpPr txBox="1"/>
          <p:nvPr/>
        </p:nvSpPr>
        <p:spPr>
          <a:xfrm>
            <a:off x="4647025" y="4256200"/>
            <a:ext cx="416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調整拍照外框 (物件分類專用)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9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7" name="Google Shape;737;p89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38" name="Google Shape;738;p89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9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如何訓練提高 AI 模型準確度</a:t>
            </a:r>
            <a:endParaRPr sz="2400" b="1">
              <a:solidFill>
                <a:srgbClr val="52A7C6"/>
              </a:solidFill>
            </a:endParaRPr>
          </a:p>
        </p:txBody>
      </p:sp>
      <p:sp>
        <p:nvSpPr>
          <p:cNvPr id="740" name="Google Shape;740;p89"/>
          <p:cNvSpPr txBox="1"/>
          <p:nvPr/>
        </p:nvSpPr>
        <p:spPr>
          <a:xfrm>
            <a:off x="2268000" y="980825"/>
            <a:ext cx="46080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rabicPeriod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顏色 - 不同顏色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rabicPeriod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形狀 - 差異（特徵值）越大越好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rabicPeriod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背景 - 背景差異性會影響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rabicPeriod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角度 - 識別各種角度判斷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rabicPeriod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裝置 - 不同裝置也會影像準度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rabicPeriod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反光角度 - 燈光顏色、環境光都會影響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rabicPeriod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影像分類 - 外框寬高固定 224 x 224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物件追蹤 - 可調整外框大小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5" name="Google Shape;745;p9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6" name="Google Shape;746;p90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0"/>
          <p:cNvSpPr txBox="1"/>
          <p:nvPr/>
        </p:nvSpPr>
        <p:spPr>
          <a:xfrm>
            <a:off x="1176650" y="1071000"/>
            <a:ext cx="6328800" cy="31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如果使用時常常誤判，或無法辨識可嘗試下列方法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調整辨識門檻：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lphaLcPeriod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最小 0.1 , 最大為 1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AutoNum type="alphaLcPeriod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通常 0.3 ，0.5 門檻就算很高了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48" name="Google Shape;74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8888" y="3224675"/>
            <a:ext cx="4635023" cy="79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9" name="Google Shape;749;p90"/>
          <p:cNvCxnSpPr/>
          <p:nvPr/>
        </p:nvCxnSpPr>
        <p:spPr>
          <a:xfrm>
            <a:off x="2921350" y="2769050"/>
            <a:ext cx="657300" cy="898500"/>
          </a:xfrm>
          <a:prstGeom prst="straightConnector1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0" name="Google Shape;750;p9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51" name="Google Shape;751;p90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90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使用物件追蹤小技巧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1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58" name="Google Shape;758;p91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59" name="Google Shape;759;p91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91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影像分類 vs 物件追蹤</a:t>
            </a:r>
            <a:endParaRPr sz="2400" b="1">
              <a:solidFill>
                <a:srgbClr val="52A7C6"/>
              </a:solidFill>
            </a:endParaRPr>
          </a:p>
        </p:txBody>
      </p:sp>
      <p:graphicFrame>
        <p:nvGraphicFramePr>
          <p:cNvPr id="761" name="Google Shape;761;p91"/>
          <p:cNvGraphicFramePr/>
          <p:nvPr/>
        </p:nvGraphicFramePr>
        <p:xfrm>
          <a:off x="952500" y="1326850"/>
          <a:ext cx="7239000" cy="3194190"/>
        </p:xfrm>
        <a:graphic>
          <a:graphicData uri="http://schemas.openxmlformats.org/drawingml/2006/table">
            <a:tbl>
              <a:tblPr>
                <a:noFill/>
                <a:tableStyleId>{154C1763-9806-4756-90AB-FE2E70A998F4}</a:tableStyleId>
              </a:tblPr>
              <a:tblGrid>
                <a:gridCol w="2413000"/>
                <a:gridCol w="2413000"/>
                <a:gridCol w="2413000"/>
              </a:tblGrid>
              <a:tr h="615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影像分類</a:t>
                      </a:r>
                      <a:endParaRPr sz="2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物件追蹤</a:t>
                      </a:r>
                      <a:endParaRPr sz="2200"/>
                    </a:p>
                  </a:txBody>
                  <a:tcPr marL="91425" marR="91425" marT="91425" marB="91425" anchor="ctr"/>
                </a:tc>
              </a:tr>
              <a:tr h="615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</a:rPr>
                        <a:t>模型種類</a:t>
                      </a:r>
                      <a:endParaRPr sz="2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4"/>
                        </a:rPr>
                        <a:t>MobileNet</a:t>
                      </a:r>
                      <a:endParaRPr sz="18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5"/>
                        </a:rPr>
                        <a:t>Yolov2</a:t>
                      </a:r>
                      <a:endParaRPr sz="1800"/>
                    </a:p>
                  </a:txBody>
                  <a:tcPr marL="91425" marR="91425" marT="91425" marB="91425" anchor="ctr"/>
                </a:tc>
              </a:tr>
              <a:tr h="615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</a:rPr>
                        <a:t>訓練時間</a:t>
                      </a:r>
                      <a:endParaRPr sz="2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約1~10分鐘內</a:t>
                      </a:r>
                      <a:endParaRPr sz="18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約數小時</a:t>
                      </a:r>
                      <a:endParaRPr sz="1800"/>
                    </a:p>
                  </a:txBody>
                  <a:tcPr marL="91425" marR="91425" marT="91425" marB="91425" anchor="ctr"/>
                </a:tc>
              </a:tr>
              <a:tr h="615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資料集數量</a:t>
                      </a:r>
                      <a:endParaRPr sz="2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至少2種以上</a:t>
                      </a:r>
                      <a:endParaRPr sz="18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1種以上</a:t>
                      </a:r>
                      <a:endParaRPr sz="1800"/>
                    </a:p>
                  </a:txBody>
                  <a:tcPr marL="91425" marR="91425" marT="91425" marB="91425" anchor="ctr"/>
                </a:tc>
              </a:tr>
              <a:tr h="615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特色</a:t>
                      </a:r>
                      <a:endParaRPr sz="2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以分類方式，</a:t>
                      </a:r>
                      <a:endParaRPr sz="18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檢測物件種類</a:t>
                      </a:r>
                      <a:endParaRPr sz="18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檢測物件種類、</a:t>
                      </a:r>
                      <a:endParaRPr sz="18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位置、大小</a:t>
                      </a:r>
                      <a:endParaRPr sz="1800"/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9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影像訓練平台入口</a:t>
            </a:r>
            <a:endParaRPr/>
          </a:p>
        </p:txBody>
      </p:sp>
      <p:sp>
        <p:nvSpPr>
          <p:cNvPr id="767" name="Google Shape;767;p9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開啟影像訓練平台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https://vision.webduino.io/</a:t>
            </a:r>
            <a:r>
              <a:rPr lang="en-US"/>
              <a:t>，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可使用Google或Facebook帳號登入平台(也可以使用Email註冊)。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68" name="Google Shape;76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7625" y="2435025"/>
            <a:ext cx="4545125" cy="27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0050" y="3425950"/>
            <a:ext cx="1681175" cy="15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9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先建</a:t>
            </a:r>
            <a:r>
              <a:rPr lang="zh-TW" altLang="en-US" b="1" dirty="0" smtClean="0">
                <a:solidFill>
                  <a:srgbClr val="0070C0"/>
                </a:solidFill>
              </a:rPr>
              <a:t>立</a:t>
            </a:r>
            <a:r>
              <a:rPr lang="en-US" b="1" dirty="0" err="1" smtClean="0">
                <a:solidFill>
                  <a:srgbClr val="0070C0"/>
                </a:solidFill>
              </a:rPr>
              <a:t>分類</a:t>
            </a:r>
            <a:r>
              <a:rPr lang="en-US" b="1" dirty="0" err="1">
                <a:solidFill>
                  <a:srgbClr val="0070C0"/>
                </a:solidFill>
              </a:rPr>
              <a:t>、</a:t>
            </a:r>
            <a:r>
              <a:rPr lang="en-US" b="1" dirty="0" err="1" smtClean="0">
                <a:solidFill>
                  <a:srgbClr val="0070C0"/>
                </a:solidFill>
              </a:rPr>
              <a:t>再</a:t>
            </a:r>
            <a:r>
              <a:rPr lang="zh-TW" altLang="en-US" b="1" dirty="0" smtClean="0">
                <a:solidFill>
                  <a:srgbClr val="0070C0"/>
                </a:solidFill>
              </a:rPr>
              <a:t>訓練</a:t>
            </a:r>
            <a:r>
              <a:rPr lang="en-US" b="1" dirty="0" err="1" smtClean="0">
                <a:solidFill>
                  <a:srgbClr val="0070C0"/>
                </a:solidFill>
              </a:rPr>
              <a:t>模型</a:t>
            </a:r>
            <a:endParaRPr b="1" dirty="0">
              <a:solidFill>
                <a:srgbClr val="0070C0"/>
              </a:solidFill>
            </a:endParaRPr>
          </a:p>
        </p:txBody>
      </p:sp>
      <p:pic>
        <p:nvPicPr>
          <p:cNvPr id="775" name="Google Shape;77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25" y="1409550"/>
            <a:ext cx="8839200" cy="267792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93"/>
          <p:cNvSpPr/>
          <p:nvPr/>
        </p:nvSpPr>
        <p:spPr>
          <a:xfrm>
            <a:off x="340075" y="2030950"/>
            <a:ext cx="736800" cy="1171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建立分類</a:t>
            </a:r>
            <a:endParaRPr/>
          </a:p>
        </p:txBody>
      </p:sp>
      <p:pic>
        <p:nvPicPr>
          <p:cNvPr id="782" name="Google Shape;78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488" y="1276500"/>
            <a:ext cx="6049134" cy="37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94"/>
          <p:cNvSpPr txBox="1"/>
          <p:nvPr/>
        </p:nvSpPr>
        <p:spPr>
          <a:xfrm>
            <a:off x="3921150" y="431450"/>
            <a:ext cx="367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我們要建立兩個分類，一個為rock(石頭)，一個為paper(布),未來再加</a:t>
            </a:r>
            <a:r>
              <a:rPr lang="en-US"/>
              <a:t>Scissors(剪刀)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84" name="Google Shape;78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3437" y="1377726"/>
            <a:ext cx="2685675" cy="16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94"/>
          <p:cNvSpPr txBox="1"/>
          <p:nvPr/>
        </p:nvSpPr>
        <p:spPr>
          <a:xfrm>
            <a:off x="6352925" y="3146800"/>
            <a:ext cx="27867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使用Web:AI上傳照片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分類數量越高，辨識精準度越高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練習:10張就好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按</a:t>
            </a:r>
            <a:r>
              <a:rPr lang="en-US" b="1">
                <a:solidFill>
                  <a:schemeClr val="dk1"/>
                </a:solidFill>
              </a:rPr>
              <a:t>L鍵</a:t>
            </a:r>
            <a:r>
              <a:rPr lang="en-US">
                <a:solidFill>
                  <a:schemeClr val="dk1"/>
                </a:solidFill>
              </a:rPr>
              <a:t>拍照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拍滿10張會自動上傳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按</a:t>
            </a:r>
            <a:r>
              <a:rPr lang="en-US" b="1">
                <a:solidFill>
                  <a:schemeClr val="dk1"/>
                </a:solidFill>
              </a:rPr>
              <a:t>RST鈕</a:t>
            </a:r>
            <a:r>
              <a:rPr lang="en-US"/>
              <a:t>重新開機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57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7" name="Google Shape;247;p57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00" y="813661"/>
            <a:ext cx="8563124" cy="419056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7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開發板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分類素材按鈕說明</a:t>
            </a:r>
            <a:endParaRPr/>
          </a:p>
        </p:txBody>
      </p:sp>
      <p:pic>
        <p:nvPicPr>
          <p:cNvPr id="791" name="Google Shape;79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258400"/>
            <a:ext cx="8605466" cy="37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9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2"/>
                </a:solidFill>
              </a:rPr>
              <a:t>拍攝注意事項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797" name="Google Shape;797;p96"/>
          <p:cNvSpPr txBox="1">
            <a:spLocks noGrp="1"/>
          </p:cNvSpPr>
          <p:nvPr>
            <p:ph type="body" idx="1"/>
          </p:nvPr>
        </p:nvSpPr>
        <p:spPr>
          <a:xfrm>
            <a:off x="311700" y="1203598"/>
            <a:ext cx="8520600" cy="336512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．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盡量讓拍攝物</a:t>
            </a:r>
            <a:r>
              <a:rPr lang="en-US" sz="22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與白框相同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大小</a:t>
            </a: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．</a:t>
            </a:r>
            <a:r>
              <a:rPr lang="en-US" sz="22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背景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盡量單純</a:t>
            </a: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．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照片</a:t>
            </a:r>
            <a:r>
              <a:rPr lang="en-US" sz="22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數量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與拍攝角度會影響辨識的結果</a:t>
            </a: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．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請記得</a:t>
            </a:r>
            <a:r>
              <a:rPr lang="en-US" sz="22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多加一個空白分類</a:t>
            </a:r>
            <a:endParaRPr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9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2"/>
                </a:solidFill>
              </a:rPr>
              <a:t>建立分類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803" name="Google Shape;803;p97"/>
          <p:cNvSpPr txBox="1">
            <a:spLocks noGrp="1"/>
          </p:cNvSpPr>
          <p:nvPr>
            <p:ph type="body" idx="1"/>
          </p:nvPr>
        </p:nvSpPr>
        <p:spPr>
          <a:xfrm>
            <a:off x="311700" y="1131590"/>
            <a:ext cx="8520600" cy="343713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上傳完成後會在影像訓練平台看到新增的分類</a:t>
            </a:r>
            <a:r>
              <a:rPr lang="en-US" dirty="0" err="1"/>
              <a:t>，重複前面步驟，</a:t>
            </a:r>
            <a:r>
              <a:rPr lang="en-US" dirty="0" err="1" smtClean="0"/>
              <a:t>再增</a:t>
            </a:r>
            <a:r>
              <a:rPr lang="zh-TW" altLang="en-US" dirty="0"/>
              <a:t>加</a:t>
            </a:r>
            <a:r>
              <a:rPr lang="en-US" dirty="0" err="1" smtClean="0"/>
              <a:t>其他分類</a:t>
            </a:r>
            <a:r>
              <a:rPr lang="en-US" dirty="0"/>
              <a:t>。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04" name="Google Shape;80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750" y="2230125"/>
            <a:ext cx="6552300" cy="2338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2"/>
                </a:solidFill>
              </a:rPr>
              <a:t>訓練模型</a:t>
            </a:r>
            <a:endParaRPr b="1" dirty="0">
              <a:solidFill>
                <a:schemeClr val="accent2"/>
              </a:solidFill>
            </a:endParaRPr>
          </a:p>
        </p:txBody>
      </p:sp>
      <p:pic>
        <p:nvPicPr>
          <p:cNvPr id="810" name="Google Shape;81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075" y="87073"/>
            <a:ext cx="1404675" cy="110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58400"/>
            <a:ext cx="5584374" cy="37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575" y="1258400"/>
            <a:ext cx="2736726" cy="2144176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98"/>
          <p:cNvSpPr txBox="1"/>
          <p:nvPr/>
        </p:nvSpPr>
        <p:spPr>
          <a:xfrm>
            <a:off x="3563700" y="1882900"/>
            <a:ext cx="189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建立hand模型</a:t>
            </a:r>
            <a:endParaRPr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下載模型</a:t>
            </a:r>
            <a:endParaRPr/>
          </a:p>
        </p:txBody>
      </p:sp>
      <p:sp>
        <p:nvSpPr>
          <p:cNvPr id="819" name="Google Shape;819;p99"/>
          <p:cNvSpPr txBox="1">
            <a:spLocks noGrp="1"/>
          </p:cNvSpPr>
          <p:nvPr>
            <p:ph type="body" idx="1"/>
          </p:nvPr>
        </p:nvSpPr>
        <p:spPr>
          <a:xfrm>
            <a:off x="6880800" y="2846550"/>
            <a:ext cx="2263200" cy="22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/>
              <a:t>影像訓練平台會傳送指令給Web:AI，在LCD螢幕上顯示下載進度【Run.20%】等待下載完成會顯示【按RST鈕重開機】字樣</a:t>
            </a:r>
            <a:endParaRPr/>
          </a:p>
        </p:txBody>
      </p:sp>
      <p:pic>
        <p:nvPicPr>
          <p:cNvPr id="820" name="Google Shape;820;p99"/>
          <p:cNvPicPr preferRelativeResize="0"/>
          <p:nvPr/>
        </p:nvPicPr>
        <p:blipFill rotWithShape="1">
          <a:blip r:embed="rId3">
            <a:alphaModFix/>
          </a:blip>
          <a:srcRect r="48670"/>
          <a:stretch/>
        </p:blipFill>
        <p:spPr>
          <a:xfrm>
            <a:off x="7063202" y="372500"/>
            <a:ext cx="1654743" cy="22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39875"/>
            <a:ext cx="6524977" cy="18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23" y="3747398"/>
            <a:ext cx="3370574" cy="10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1374" y="3683100"/>
            <a:ext cx="2522937" cy="1309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4" name="Google Shape;824;p99"/>
          <p:cNvCxnSpPr/>
          <p:nvPr/>
        </p:nvCxnSpPr>
        <p:spPr>
          <a:xfrm>
            <a:off x="2516650" y="3352450"/>
            <a:ext cx="156000" cy="891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5" name="Google Shape;825;p99"/>
          <p:cNvCxnSpPr/>
          <p:nvPr/>
        </p:nvCxnSpPr>
        <p:spPr>
          <a:xfrm rot="10800000" flipH="1">
            <a:off x="3306525" y="4390275"/>
            <a:ext cx="2066700" cy="220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6" name="Google Shape;826;p99"/>
          <p:cNvCxnSpPr/>
          <p:nvPr/>
        </p:nvCxnSpPr>
        <p:spPr>
          <a:xfrm rot="10800000" flipH="1">
            <a:off x="6071175" y="1754150"/>
            <a:ext cx="1129800" cy="281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00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45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832" name="Google Shape;832;p100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833" name="Google Shape;833;p10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4" name="Google Shape;834;p100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5325" y="827125"/>
            <a:ext cx="4723625" cy="42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00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設定開發板 DeviceID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837" name="Google Shape;837;p10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200" y="1321950"/>
            <a:ext cx="3264000" cy="3242700"/>
          </a:xfrm>
          <a:prstGeom prst="roundRect">
            <a:avLst>
              <a:gd name="adj" fmla="val 4617"/>
            </a:avLst>
          </a:prstGeom>
          <a:noFill/>
          <a:ln>
            <a:noFill/>
          </a:ln>
        </p:spPr>
      </p:pic>
      <p:sp>
        <p:nvSpPr>
          <p:cNvPr id="838" name="Google Shape;838;p100">
            <a:hlinkClick r:id="rId5"/>
          </p:cNvPr>
          <p:cNvSpPr/>
          <p:nvPr/>
        </p:nvSpPr>
        <p:spPr>
          <a:xfrm>
            <a:off x="2221900" y="1734800"/>
            <a:ext cx="1333200" cy="49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00">
            <a:hlinkClick r:id="rId5"/>
          </p:cNvPr>
          <p:cNvSpPr/>
          <p:nvPr/>
        </p:nvSpPr>
        <p:spPr>
          <a:xfrm>
            <a:off x="7142850" y="2323950"/>
            <a:ext cx="411600" cy="197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40" name="Google Shape;840;p100"/>
          <p:cNvCxnSpPr>
            <a:stCxn id="838" idx="3"/>
            <a:endCxn id="839" idx="1"/>
          </p:cNvCxnSpPr>
          <p:nvPr/>
        </p:nvCxnSpPr>
        <p:spPr>
          <a:xfrm>
            <a:off x="3555100" y="1982600"/>
            <a:ext cx="3587700" cy="43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Dot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0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2"/>
                </a:solidFill>
              </a:rPr>
              <a:t>影像分類辨識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846" name="Google Shape;846;p101"/>
          <p:cNvSpPr txBox="1">
            <a:spLocks noGrp="1"/>
          </p:cNvSpPr>
          <p:nvPr>
            <p:ph type="body" idx="1"/>
          </p:nvPr>
        </p:nvSpPr>
        <p:spPr>
          <a:xfrm>
            <a:off x="311700" y="1203598"/>
            <a:ext cx="3013200" cy="336512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使用</a:t>
            </a:r>
            <a:r>
              <a:rPr lang="en-US" dirty="0"/>
              <a:t> </a:t>
            </a:r>
            <a:r>
              <a:rPr lang="en-US" dirty="0" err="1"/>
              <a:t>Webduino</a:t>
            </a:r>
            <a:r>
              <a:rPr lang="en-US" dirty="0"/>
              <a:t> </a:t>
            </a:r>
            <a:r>
              <a:rPr lang="en-US" dirty="0" err="1"/>
              <a:t>影像訓練平台訓練的模型尺寸為</a:t>
            </a:r>
            <a:r>
              <a:rPr lang="en-US" dirty="0"/>
              <a:t> 224*224。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自行使用其它工具訓練，則需輸入各別的尺寸</a:t>
            </a:r>
            <a:r>
              <a:rPr lang="en-US" dirty="0"/>
              <a:t>。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先開啟影像分類範例程式,然後按</a:t>
            </a:r>
            <a:r>
              <a:rPr lang="en-US" b="1" dirty="0" err="1">
                <a:solidFill>
                  <a:schemeClr val="dk1"/>
                </a:solidFill>
              </a:rPr>
              <a:t>設定模型</a:t>
            </a:r>
            <a:r>
              <a:rPr lang="en-US" dirty="0" err="1"/>
              <a:t>積木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WEBAI開發板要重開機，並燒錄</a:t>
            </a:r>
            <a:endParaRPr dirty="0"/>
          </a:p>
        </p:txBody>
      </p:sp>
      <p:pic>
        <p:nvPicPr>
          <p:cNvPr id="847" name="Google Shape;84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625" y="228600"/>
            <a:ext cx="52006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550" y="2705775"/>
            <a:ext cx="4711933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0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2"/>
                </a:solidFill>
              </a:rPr>
              <a:t>物件追蹤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854" name="Google Shape;854;p102"/>
          <p:cNvSpPr txBox="1">
            <a:spLocks noGrp="1"/>
          </p:cNvSpPr>
          <p:nvPr>
            <p:ph type="body" idx="1"/>
          </p:nvPr>
        </p:nvSpPr>
        <p:spPr>
          <a:xfrm>
            <a:off x="311700" y="1179951"/>
            <a:ext cx="8520600" cy="338877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先依照上面步驟，將訓練過的物件追蹤模型下載到</a:t>
            </a:r>
            <a:r>
              <a:rPr lang="en-US" dirty="0"/>
              <a:t> </a:t>
            </a:r>
            <a:r>
              <a:rPr lang="en-US" dirty="0" err="1"/>
              <a:t>Web:AI</a:t>
            </a:r>
            <a:r>
              <a:rPr lang="en-US" dirty="0"/>
              <a:t> </a:t>
            </a:r>
            <a:r>
              <a:rPr lang="en-US" dirty="0" err="1"/>
              <a:t>開發板中</a:t>
            </a:r>
            <a:r>
              <a:rPr lang="en-US" dirty="0"/>
              <a:t>。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 err="1"/>
              <a:t>開啟</a:t>
            </a:r>
            <a:r>
              <a:rPr lang="en-US" dirty="0"/>
              <a:t> </a:t>
            </a:r>
            <a:r>
              <a:rPr lang="en-US" dirty="0" err="1"/>
              <a:t>Web:AI</a:t>
            </a:r>
            <a:r>
              <a:rPr lang="en-US" dirty="0"/>
              <a:t> </a:t>
            </a:r>
            <a:r>
              <a:rPr lang="en-US" dirty="0" err="1"/>
              <a:t>程式積木平台</a:t>
            </a:r>
            <a:r>
              <a:rPr lang="en-US" dirty="0"/>
              <a:t>。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 err="1"/>
              <a:t>使用「設定模型」積木，輸入模型名稱</a:t>
            </a:r>
            <a:r>
              <a:rPr lang="en-US" dirty="0"/>
              <a:t>，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在陣列內放入和分類數量相同的積木，按照模型列表的分類順序輸入分類名稱</a:t>
            </a:r>
            <a:r>
              <a:rPr lang="en-US" dirty="0"/>
              <a:t>。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並將寬、高都輸入</a:t>
            </a:r>
            <a:r>
              <a:rPr lang="en-US" dirty="0"/>
              <a:t> 224。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 err="1"/>
              <a:t>注意事項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使用</a:t>
            </a:r>
            <a:r>
              <a:rPr lang="en-US" dirty="0"/>
              <a:t> </a:t>
            </a:r>
            <a:r>
              <a:rPr lang="en-US" dirty="0" err="1"/>
              <a:t>Webduino</a:t>
            </a:r>
            <a:r>
              <a:rPr lang="en-US" dirty="0"/>
              <a:t> </a:t>
            </a:r>
            <a:r>
              <a:rPr lang="en-US" dirty="0" err="1"/>
              <a:t>影像訓練平台訓練的模型尺寸為</a:t>
            </a:r>
            <a:r>
              <a:rPr lang="en-US" dirty="0"/>
              <a:t> 224*224。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使用開發板預設的模型請輸入</a:t>
            </a:r>
            <a:r>
              <a:rPr lang="en-US" dirty="0"/>
              <a:t> 224*224。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自行使用其它工具訓練，則需輸入各別的尺寸</a:t>
            </a:r>
            <a:endParaRPr dirty="0"/>
          </a:p>
        </p:txBody>
      </p:sp>
      <p:pic>
        <p:nvPicPr>
          <p:cNvPr id="855" name="Google Shape;85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825" y="165326"/>
            <a:ext cx="5567325" cy="10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0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2"/>
                </a:solidFill>
              </a:rPr>
              <a:t>WEB:AI開發板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861" name="Google Shape;861;p103"/>
          <p:cNvSpPr txBox="1">
            <a:spLocks noGrp="1"/>
          </p:cNvSpPr>
          <p:nvPr>
            <p:ph type="body" idx="1"/>
          </p:nvPr>
        </p:nvSpPr>
        <p:spPr>
          <a:xfrm>
            <a:off x="311700" y="1203598"/>
            <a:ext cx="2526300" cy="336512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因為訓練時間長，所以使用訓練好的怪獸模型作物件追蹤</a:t>
            </a:r>
            <a:r>
              <a:rPr lang="en-US" dirty="0"/>
              <a:t>。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err="1"/>
              <a:t>怪獸模型裡有４個分類，以下程式以綠色怪獸為例，可以辨識怪獸的數量、座標、尺寸、信心度</a:t>
            </a:r>
            <a:r>
              <a:rPr lang="en-US" dirty="0"/>
              <a:t>。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62" name="Google Shape;86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00" y="1468825"/>
            <a:ext cx="5825650" cy="35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03"/>
          <p:cNvSpPr txBox="1"/>
          <p:nvPr/>
        </p:nvSpPr>
        <p:spPr>
          <a:xfrm>
            <a:off x="5915025" y="110200"/>
            <a:ext cx="30000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綠色小怪獸：</a:t>
            </a:r>
            <a:r>
              <a:rPr lang="en-US" sz="1800" u="sng">
                <a:solidFill>
                  <a:schemeClr val="accent5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網址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全部小怪獸：</a:t>
            </a:r>
            <a:r>
              <a:rPr lang="en-US" sz="1800" u="sng">
                <a:solidFill>
                  <a:schemeClr val="accent5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網址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zh-TW" altLang="en-US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6000" b="1" dirty="0" err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MoonCar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8755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8"/>
          <p:cNvSpPr/>
          <p:nvPr/>
        </p:nvSpPr>
        <p:spPr>
          <a:xfrm>
            <a:off x="6701075" y="138450"/>
            <a:ext cx="726900" cy="3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5" name="Google Shape;255;p58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6" name="Google Shape;256;p58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8"/>
          <p:cNvSpPr txBox="1"/>
          <p:nvPr/>
        </p:nvSpPr>
        <p:spPr>
          <a:xfrm>
            <a:off x="330000" y="134075"/>
            <a:ext cx="68889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開發板儲存空間 16M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258" name="Google Shape;258;p58"/>
          <p:cNvPicPr preferRelativeResize="0"/>
          <p:nvPr/>
        </p:nvPicPr>
        <p:blipFill rotWithShape="1">
          <a:blip r:embed="rId4">
            <a:alphaModFix/>
          </a:blip>
          <a:srcRect b="63269"/>
          <a:stretch/>
        </p:blipFill>
        <p:spPr>
          <a:xfrm>
            <a:off x="7033025" y="901154"/>
            <a:ext cx="1553625" cy="7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8"/>
          <p:cNvSpPr/>
          <p:nvPr/>
        </p:nvSpPr>
        <p:spPr>
          <a:xfrm>
            <a:off x="491276" y="2068880"/>
            <a:ext cx="257100" cy="771300"/>
          </a:xfrm>
          <a:prstGeom prst="rect">
            <a:avLst/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8"/>
          <p:cNvSpPr/>
          <p:nvPr/>
        </p:nvSpPr>
        <p:spPr>
          <a:xfrm>
            <a:off x="748375" y="2068880"/>
            <a:ext cx="1169100" cy="77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0x020000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std 韌體</a:t>
            </a:r>
            <a:endParaRPr/>
          </a:p>
        </p:txBody>
      </p:sp>
      <p:sp>
        <p:nvSpPr>
          <p:cNvPr id="261" name="Google Shape;261;p58"/>
          <p:cNvSpPr/>
          <p:nvPr/>
        </p:nvSpPr>
        <p:spPr>
          <a:xfrm>
            <a:off x="1917475" y="2068875"/>
            <a:ext cx="1023300" cy="77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0x2A0000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 韌體</a:t>
            </a:r>
            <a:endParaRPr/>
          </a:p>
        </p:txBody>
      </p:sp>
      <p:sp>
        <p:nvSpPr>
          <p:cNvPr id="262" name="Google Shape;262;p58"/>
          <p:cNvSpPr/>
          <p:nvPr/>
        </p:nvSpPr>
        <p:spPr>
          <a:xfrm>
            <a:off x="2915125" y="2068875"/>
            <a:ext cx="1667100" cy="77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0x400000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檔案空間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程式、圖檔、聲音檔</a:t>
            </a:r>
            <a:endParaRPr sz="1200"/>
          </a:p>
        </p:txBody>
      </p:sp>
      <p:sp>
        <p:nvSpPr>
          <p:cNvPr id="263" name="Google Shape;263;p58"/>
          <p:cNvSpPr/>
          <p:nvPr/>
        </p:nvSpPr>
        <p:spPr>
          <a:xfrm>
            <a:off x="7033000" y="2068875"/>
            <a:ext cx="1553700" cy="77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0xD40000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模型下載</a:t>
            </a:r>
            <a:endParaRPr/>
          </a:p>
        </p:txBody>
      </p:sp>
      <p:sp>
        <p:nvSpPr>
          <p:cNvPr id="264" name="Google Shape;264;p58"/>
          <p:cNvSpPr/>
          <p:nvPr/>
        </p:nvSpPr>
        <p:spPr>
          <a:xfrm>
            <a:off x="4582350" y="2068875"/>
            <a:ext cx="2488200" cy="77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0x700000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小怪獸模型、口罩模型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內建範例卡、內建圖檔</a:t>
            </a:r>
            <a:endParaRPr sz="1200"/>
          </a:p>
        </p:txBody>
      </p:sp>
      <p:pic>
        <p:nvPicPr>
          <p:cNvPr id="265" name="Google Shape;26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1862" y="856438"/>
            <a:ext cx="1553627" cy="1044172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66" name="Google Shape;266;p58"/>
          <p:cNvGrpSpPr/>
          <p:nvPr/>
        </p:nvGrpSpPr>
        <p:grpSpPr>
          <a:xfrm>
            <a:off x="2882425" y="3094350"/>
            <a:ext cx="5704200" cy="1841400"/>
            <a:chOff x="2882425" y="3170550"/>
            <a:chExt cx="5704200" cy="1841400"/>
          </a:xfrm>
        </p:grpSpPr>
        <p:sp>
          <p:nvSpPr>
            <p:cNvPr id="267" name="Google Shape;267;p58"/>
            <p:cNvSpPr/>
            <p:nvPr/>
          </p:nvSpPr>
          <p:spPr>
            <a:xfrm>
              <a:off x="2882425" y="3170550"/>
              <a:ext cx="5704200" cy="1841400"/>
            </a:xfrm>
            <a:prstGeom prst="roundRect">
              <a:avLst>
                <a:gd name="adj" fmla="val 6016"/>
              </a:avLst>
            </a:prstGeom>
            <a:solidFill>
              <a:srgbClr val="FFF7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8" name="Google Shape;268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86898" y="3598929"/>
              <a:ext cx="3493924" cy="13307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58"/>
            <p:cNvSpPr txBox="1"/>
            <p:nvPr/>
          </p:nvSpPr>
          <p:spPr>
            <a:xfrm>
              <a:off x="2930312" y="3273034"/>
              <a:ext cx="1956600" cy="16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Helvetica Neue"/>
                  <a:ea typeface="Helvetica Neue"/>
                  <a:cs typeface="Helvetica Neue"/>
                  <a:sym typeface="Helvetica Neue"/>
                </a:rPr>
                <a:t>內建音檔</a:t>
              </a:r>
              <a:endParaRPr b="1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開機音效	logo.wav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自我介紹	intro.wav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開心		happy.wav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大笑		laugh.wav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哭哭		cry.wav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</a:rPr>
                <a:t>生氣		angry.wav</a:t>
              </a:r>
              <a:endParaRPr sz="12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0" name="Google Shape;270;p58"/>
            <p:cNvSpPr txBox="1"/>
            <p:nvPr/>
          </p:nvSpPr>
          <p:spPr>
            <a:xfrm>
              <a:off x="4886901" y="3263425"/>
              <a:ext cx="180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Helvetica Neue"/>
                  <a:ea typeface="Helvetica Neue"/>
                  <a:cs typeface="Helvetica Neue"/>
                  <a:sym typeface="Helvetica Neue"/>
                </a:rPr>
                <a:t>內建圖檔</a:t>
              </a:r>
              <a:endParaRPr sz="12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71" name="Google Shape;271;p58"/>
          <p:cNvPicPr preferRelativeResize="0"/>
          <p:nvPr/>
        </p:nvPicPr>
        <p:blipFill rotWithShape="1">
          <a:blip r:embed="rId4">
            <a:alphaModFix/>
          </a:blip>
          <a:srcRect t="45516" b="44836"/>
          <a:stretch/>
        </p:blipFill>
        <p:spPr>
          <a:xfrm>
            <a:off x="7033025" y="1672459"/>
            <a:ext cx="1553625" cy="20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8"/>
          <p:cNvSpPr/>
          <p:nvPr/>
        </p:nvSpPr>
        <p:spPr>
          <a:xfrm>
            <a:off x="3634375" y="1931400"/>
            <a:ext cx="227700" cy="2025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18C3F"/>
              </a:gs>
              <a:gs pos="100000">
                <a:srgbClr val="9C4E1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8"/>
          <p:cNvSpPr/>
          <p:nvPr/>
        </p:nvSpPr>
        <p:spPr>
          <a:xfrm>
            <a:off x="7696013" y="1931400"/>
            <a:ext cx="227700" cy="2025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18C3F"/>
              </a:gs>
              <a:gs pos="100000">
                <a:srgbClr val="9C4E1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05" y="1307300"/>
            <a:ext cx="3987550" cy="3869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80"/>
          <p:cNvCxnSpPr/>
          <p:nvPr/>
        </p:nvCxnSpPr>
        <p:spPr>
          <a:xfrm rot="10800000" flipH="1">
            <a:off x="2177175" y="3027125"/>
            <a:ext cx="1371600" cy="540900"/>
          </a:xfrm>
          <a:prstGeom prst="straightConnector1">
            <a:avLst/>
          </a:prstGeom>
          <a:noFill/>
          <a:ln w="28575" cap="flat" cmpd="sng">
            <a:solidFill>
              <a:srgbClr val="FFBF4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34" name="Google Shape;634;p80"/>
          <p:cNvCxnSpPr/>
          <p:nvPr/>
        </p:nvCxnSpPr>
        <p:spPr>
          <a:xfrm rot="10800000" flipH="1">
            <a:off x="2628200" y="2682450"/>
            <a:ext cx="920700" cy="127500"/>
          </a:xfrm>
          <a:prstGeom prst="straightConnector1">
            <a:avLst/>
          </a:prstGeom>
          <a:noFill/>
          <a:ln w="28575" cap="flat" cmpd="sng">
            <a:solidFill>
              <a:srgbClr val="FFBF4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35" name="Google Shape;635;p80"/>
          <p:cNvCxnSpPr/>
          <p:nvPr/>
        </p:nvCxnSpPr>
        <p:spPr>
          <a:xfrm rot="10800000" flipH="1">
            <a:off x="2359500" y="1480225"/>
            <a:ext cx="1507800" cy="159000"/>
          </a:xfrm>
          <a:prstGeom prst="straightConnector1">
            <a:avLst/>
          </a:prstGeom>
          <a:noFill/>
          <a:ln w="28575" cap="flat" cmpd="sng">
            <a:solidFill>
              <a:srgbClr val="FFBF4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36" name="Google Shape;636;p80"/>
          <p:cNvCxnSpPr/>
          <p:nvPr/>
        </p:nvCxnSpPr>
        <p:spPr>
          <a:xfrm flipH="1">
            <a:off x="4337000" y="929125"/>
            <a:ext cx="1208400" cy="6936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37" name="Google Shape;637;p80"/>
          <p:cNvCxnSpPr/>
          <p:nvPr/>
        </p:nvCxnSpPr>
        <p:spPr>
          <a:xfrm flipH="1">
            <a:off x="4646100" y="1907925"/>
            <a:ext cx="2118000" cy="7446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38" name="Google Shape;638;p80"/>
          <p:cNvCxnSpPr/>
          <p:nvPr/>
        </p:nvCxnSpPr>
        <p:spPr>
          <a:xfrm flipH="1">
            <a:off x="5365425" y="1159425"/>
            <a:ext cx="2348700" cy="9246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39" name="Google Shape;639;p80"/>
          <p:cNvSpPr/>
          <p:nvPr/>
        </p:nvSpPr>
        <p:spPr>
          <a:xfrm>
            <a:off x="1279688" y="3284716"/>
            <a:ext cx="1188000" cy="382500"/>
          </a:xfrm>
          <a:prstGeom prst="roundRect">
            <a:avLst>
              <a:gd name="adj" fmla="val 16667"/>
            </a:avLst>
          </a:prstGeom>
          <a:solidFill>
            <a:srgbClr val="FFD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可外接喇叭</a:t>
            </a:r>
            <a:endParaRPr b="1"/>
          </a:p>
        </p:txBody>
      </p:sp>
      <p:sp>
        <p:nvSpPr>
          <p:cNvPr id="640" name="Google Shape;640;p80"/>
          <p:cNvSpPr/>
          <p:nvPr/>
        </p:nvSpPr>
        <p:spPr>
          <a:xfrm>
            <a:off x="1198550" y="2609100"/>
            <a:ext cx="1688700" cy="382500"/>
          </a:xfrm>
          <a:prstGeom prst="roundRect">
            <a:avLst>
              <a:gd name="adj" fmla="val 16667"/>
            </a:avLst>
          </a:prstGeom>
          <a:solidFill>
            <a:srgbClr val="FFD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可插TF記憶卡擴充</a:t>
            </a:r>
            <a:endParaRPr b="1"/>
          </a:p>
        </p:txBody>
      </p:sp>
      <p:sp>
        <p:nvSpPr>
          <p:cNvPr id="641" name="Google Shape;641;p80"/>
          <p:cNvSpPr/>
          <p:nvPr/>
        </p:nvSpPr>
        <p:spPr>
          <a:xfrm>
            <a:off x="4646088" y="804150"/>
            <a:ext cx="1350300" cy="456600"/>
          </a:xfrm>
          <a:prstGeom prst="roundRect">
            <a:avLst>
              <a:gd name="adj" fmla="val 16667"/>
            </a:avLst>
          </a:prstGeom>
          <a:solidFill>
            <a:srgbClr val="FFD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內建攝像頭 500萬畫素</a:t>
            </a:r>
            <a:endParaRPr b="1"/>
          </a:p>
        </p:txBody>
      </p:sp>
      <p:sp>
        <p:nvSpPr>
          <p:cNvPr id="642" name="Google Shape;642;p80"/>
          <p:cNvSpPr/>
          <p:nvPr/>
        </p:nvSpPr>
        <p:spPr>
          <a:xfrm>
            <a:off x="6540077" y="1798675"/>
            <a:ext cx="1548900" cy="382500"/>
          </a:xfrm>
          <a:prstGeom prst="roundRect">
            <a:avLst>
              <a:gd name="adj" fmla="val 16667"/>
            </a:avLst>
          </a:prstGeom>
          <a:solidFill>
            <a:srgbClr val="FFD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2.3吋LCD螢幕</a:t>
            </a:r>
            <a:endParaRPr b="1"/>
          </a:p>
        </p:txBody>
      </p:sp>
      <p:sp>
        <p:nvSpPr>
          <p:cNvPr id="643" name="Google Shape;643;p80"/>
          <p:cNvSpPr/>
          <p:nvPr/>
        </p:nvSpPr>
        <p:spPr>
          <a:xfrm>
            <a:off x="6768663" y="924800"/>
            <a:ext cx="1350300" cy="382500"/>
          </a:xfrm>
          <a:prstGeom prst="roundRect">
            <a:avLst>
              <a:gd name="adj" fmla="val 16667"/>
            </a:avLst>
          </a:prstGeom>
          <a:solidFill>
            <a:srgbClr val="FFD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內建 WiFi</a:t>
            </a:r>
            <a:endParaRPr b="1"/>
          </a:p>
        </p:txBody>
      </p:sp>
      <p:sp>
        <p:nvSpPr>
          <p:cNvPr id="644" name="Google Shape;644;p80"/>
          <p:cNvSpPr/>
          <p:nvPr/>
        </p:nvSpPr>
        <p:spPr>
          <a:xfrm>
            <a:off x="1389788" y="1408850"/>
            <a:ext cx="1350300" cy="382500"/>
          </a:xfrm>
          <a:prstGeom prst="roundRect">
            <a:avLst>
              <a:gd name="adj" fmla="val 16667"/>
            </a:avLst>
          </a:prstGeom>
          <a:solidFill>
            <a:srgbClr val="FFD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內建麥克風</a:t>
            </a:r>
            <a:endParaRPr b="1"/>
          </a:p>
        </p:txBody>
      </p:sp>
      <p:cxnSp>
        <p:nvCxnSpPr>
          <p:cNvPr id="645" name="Google Shape;645;p8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6" name="Google Shape;646;p80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0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x MoonCar</a:t>
            </a:r>
            <a:endParaRPr sz="2400" b="1">
              <a:solidFill>
                <a:srgbClr val="52A7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67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2" name="Google Shape;652;p81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Google Shape;653;p81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81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範例 - 小車辨識交通號誌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655" name="Google Shape;655;p81" descr="Web:AI 在幹嘛 03 - 登月小車停看聽&#10;本篇展示功能：語音辨識、物件追蹤、顏色辨識等特色積木。&#10;第二波預購點這裡 👉 https://forms.gle/PdbyxMmY9GwcNnb16&#10;-&#10;Webduino 2021 年最值得期待的 Web:AI 開發板！&#10;更多詳情請至：https://store.webduino.io/products/webai&#10;-&#10;Webduino 官方網站 👉 https://webduino.io&#10;Webduino 粉絲專頁 👉 https://www.facebook.com/webduino" title="【 Web:AI 在幹嘛 】登月小車停看聽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75" y="835650"/>
            <a:ext cx="5547650" cy="41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81"/>
          <p:cNvSpPr txBox="1"/>
          <p:nvPr/>
        </p:nvSpPr>
        <p:spPr>
          <a:xfrm>
            <a:off x="6499200" y="989700"/>
            <a:ext cx="22683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A7C6"/>
              </a:buClr>
              <a:buSzPts val="1400"/>
              <a:buFont typeface="Helvetica Neue"/>
              <a:buAutoNum type="arabicPeriod"/>
            </a:pPr>
            <a:r>
              <a:rPr lang="en-US" dirty="0" err="1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語音辨識</a:t>
            </a:r>
            <a:endParaRPr dirty="0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A7C6"/>
              </a:buClr>
              <a:buSzPts val="1400"/>
              <a:buFont typeface="Helvetica Neue"/>
              <a:buAutoNum type="arabicPeriod"/>
            </a:pPr>
            <a:r>
              <a:rPr lang="en-US" dirty="0" err="1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辨識交通號誌</a:t>
            </a:r>
            <a:endParaRPr dirty="0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A7C6"/>
              </a:buClr>
              <a:buSzPts val="1400"/>
              <a:buFont typeface="Helvetica Neue"/>
              <a:buAutoNum type="arabicPeriod"/>
            </a:pPr>
            <a:r>
              <a:rPr lang="en-US" dirty="0" err="1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顏色辨識</a:t>
            </a:r>
            <a:endParaRPr dirty="0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A7C6"/>
              </a:buClr>
              <a:buSzPts val="1400"/>
              <a:buFont typeface="Helvetica Neue"/>
              <a:buAutoNum type="arabicPeriod"/>
            </a:pPr>
            <a:r>
              <a:rPr lang="en-US" dirty="0" err="1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自動停車</a:t>
            </a:r>
            <a:endParaRPr dirty="0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06284" y="2499742"/>
            <a:ext cx="23762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登月小車</a:t>
            </a:r>
            <a:r>
              <a:rPr lang="zh-TW" altLang="en-US" dirty="0" smtClean="0"/>
              <a:t>充電</a:t>
            </a:r>
            <a:r>
              <a:rPr lang="en-US" altLang="zh-TW" dirty="0" smtClean="0"/>
              <a:t>?</a:t>
            </a:r>
            <a:endParaRPr lang="en-US" altLang="zh-TW" dirty="0"/>
          </a:p>
          <a:p>
            <a:r>
              <a:rPr lang="zh-TW" altLang="en-US" dirty="0" smtClean="0">
                <a:sym typeface="Wingdings"/>
              </a:rPr>
              <a:t></a:t>
            </a:r>
            <a:r>
              <a:rPr lang="zh-TW" altLang="en-US" dirty="0" smtClean="0"/>
              <a:t>從</a:t>
            </a:r>
            <a:r>
              <a:rPr lang="zh-TW" altLang="en-US" dirty="0"/>
              <a:t>完全沒電到充飽，大約 </a:t>
            </a:r>
            <a:r>
              <a:rPr lang="en-US" altLang="zh-TW" dirty="0">
                <a:solidFill>
                  <a:srgbClr val="FF0000"/>
                </a:solidFill>
              </a:rPr>
              <a:t>2 </a:t>
            </a:r>
            <a:r>
              <a:rPr lang="zh-TW" altLang="en-US" dirty="0" smtClean="0">
                <a:solidFill>
                  <a:srgbClr val="FF0000"/>
                </a:solidFill>
              </a:rPr>
              <a:t>小時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zh-TW" altLang="en-US" dirty="0"/>
          </a:p>
          <a:p>
            <a:r>
              <a:rPr lang="en-US" altLang="zh-TW" dirty="0"/>
              <a:t>2.</a:t>
            </a:r>
            <a:r>
              <a:rPr lang="zh-TW" altLang="en-US" dirty="0"/>
              <a:t>充飽電可持續使用多久</a:t>
            </a:r>
            <a:r>
              <a:rPr lang="en-US" altLang="zh-TW" dirty="0"/>
              <a:t>?</a:t>
            </a:r>
          </a:p>
          <a:p>
            <a:r>
              <a:rPr lang="zh-TW" altLang="en-US" dirty="0">
                <a:sym typeface="Wingdings"/>
              </a:rPr>
              <a:t></a:t>
            </a:r>
            <a:r>
              <a:rPr lang="zh-TW" altLang="en-US" dirty="0">
                <a:solidFill>
                  <a:srgbClr val="FF0000"/>
                </a:solidFill>
              </a:rPr>
              <a:t>約 </a:t>
            </a:r>
            <a:r>
              <a:rPr lang="en-US" altLang="zh-TW" dirty="0">
                <a:solidFill>
                  <a:srgbClr val="FF0000"/>
                </a:solidFill>
              </a:rPr>
              <a:t>3.5 </a:t>
            </a:r>
            <a:r>
              <a:rPr lang="zh-TW" altLang="en-US" dirty="0">
                <a:solidFill>
                  <a:srgbClr val="FF0000"/>
                </a:solidFill>
              </a:rPr>
              <a:t>小時</a:t>
            </a:r>
          </a:p>
          <a:p>
            <a:endParaRPr lang="en-US" altLang="zh-TW" dirty="0" smtClean="0"/>
          </a:p>
          <a:p>
            <a:r>
              <a:rPr lang="en-US" altLang="zh-TW" dirty="0" err="1" smtClean="0"/>
              <a:t>3.Web:AI</a:t>
            </a:r>
            <a:r>
              <a:rPr lang="en-US" altLang="zh-TW" dirty="0" smtClean="0"/>
              <a:t> </a:t>
            </a:r>
            <a:r>
              <a:rPr lang="en-US" altLang="zh-TW" dirty="0"/>
              <a:t>+ </a:t>
            </a:r>
            <a:r>
              <a:rPr lang="zh-TW" altLang="en-US" dirty="0" smtClean="0"/>
              <a:t>小車一起使用：</a:t>
            </a:r>
            <a:endParaRPr lang="en-US" altLang="zh-TW" dirty="0" smtClean="0"/>
          </a:p>
          <a:p>
            <a:r>
              <a:rPr lang="zh-TW" altLang="en-US" dirty="0">
                <a:sym typeface="Wingdings"/>
              </a:rPr>
              <a:t> </a:t>
            </a:r>
            <a:r>
              <a:rPr lang="en-US" altLang="zh-TW" dirty="0" err="1" smtClean="0"/>
              <a:t>Web:AI</a:t>
            </a:r>
            <a:r>
              <a:rPr lang="en-US" altLang="zh-TW" dirty="0" smtClean="0"/>
              <a:t> </a:t>
            </a:r>
            <a:r>
              <a:rPr lang="en-US" altLang="zh-TW" dirty="0"/>
              <a:t>+ </a:t>
            </a:r>
            <a:r>
              <a:rPr lang="zh-TW" altLang="en-US" dirty="0"/>
              <a:t>小車 </a:t>
            </a:r>
            <a:r>
              <a:rPr lang="en-US" altLang="zh-TW" dirty="0"/>
              <a:t>( </a:t>
            </a:r>
            <a:r>
              <a:rPr lang="zh-TW" altLang="en-US" dirty="0"/>
              <a:t>馬達運轉</a:t>
            </a:r>
            <a:r>
              <a:rPr lang="en-US" altLang="zh-TW" dirty="0"/>
              <a:t>+</a:t>
            </a:r>
            <a:r>
              <a:rPr lang="zh-TW" altLang="en-US" dirty="0"/>
              <a:t>鏡頭開啟</a:t>
            </a:r>
            <a:r>
              <a:rPr lang="en-US" altLang="zh-TW" dirty="0"/>
              <a:t>+</a:t>
            </a:r>
            <a:r>
              <a:rPr lang="zh-TW" altLang="en-US" dirty="0"/>
              <a:t>開啟喇叭 </a:t>
            </a:r>
            <a:r>
              <a:rPr lang="en-US" altLang="zh-TW" dirty="0"/>
              <a:t>)</a:t>
            </a:r>
            <a:r>
              <a:rPr lang="zh-TW" altLang="en-US" dirty="0" smtClean="0"/>
              <a:t>：</a:t>
            </a:r>
            <a:r>
              <a:rPr lang="zh-TW" altLang="en-US" dirty="0">
                <a:sym typeface="Wingdings"/>
              </a:rPr>
              <a:t> </a:t>
            </a:r>
            <a:r>
              <a:rPr lang="zh-TW" altLang="en-US" dirty="0" smtClean="0">
                <a:solidFill>
                  <a:srgbClr val="FF0000"/>
                </a:solidFill>
              </a:rPr>
              <a:t>約 </a:t>
            </a:r>
            <a:r>
              <a:rPr lang="en-US" altLang="zh-TW" dirty="0">
                <a:solidFill>
                  <a:srgbClr val="FF0000"/>
                </a:solidFill>
              </a:rPr>
              <a:t>50 </a:t>
            </a:r>
            <a:r>
              <a:rPr lang="zh-TW" altLang="en-US" dirty="0">
                <a:solidFill>
                  <a:srgbClr val="FF0000"/>
                </a:solidFill>
              </a:rPr>
              <a:t>分鐘</a:t>
            </a:r>
          </a:p>
        </p:txBody>
      </p:sp>
    </p:spTree>
    <p:extLst>
      <p:ext uri="{BB962C8B-B14F-4D97-AF65-F5344CB8AC3E}">
        <p14:creationId xmlns:p14="http://schemas.microsoft.com/office/powerpoint/2010/main" val="1519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317500">
              <a:lnSpc>
                <a:spcPct val="150000"/>
              </a:lnSpc>
            </a:pPr>
            <a:r>
              <a:rPr lang="zh-TW" altLang="en-US" sz="1400" dirty="0">
                <a:solidFill>
                  <a:srgbClr val="52A7C6"/>
                </a:solidFill>
              </a:rPr>
              <a:t/>
            </a:r>
            <a:br>
              <a:rPr lang="zh-TW" altLang="en-US" sz="1400" dirty="0">
                <a:solidFill>
                  <a:srgbClr val="52A7C6"/>
                </a:solidFill>
              </a:rPr>
            </a:br>
            <a:endParaRPr lang="zh-TW" altLang="en-US" dirty="0"/>
          </a:p>
        </p:txBody>
      </p:sp>
      <p:sp>
        <p:nvSpPr>
          <p:cNvPr id="4" name="Google Shape;685;p84"/>
          <p:cNvSpPr txBox="1"/>
          <p:nvPr/>
        </p:nvSpPr>
        <p:spPr>
          <a:xfrm>
            <a:off x="330000" y="184100"/>
            <a:ext cx="550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lvl="0"/>
            <a:r>
              <a:rPr lang="en-US" sz="2200" b="1" dirty="0" err="1">
                <a:solidFill>
                  <a:srgbClr val="52A7C6"/>
                </a:solidFill>
              </a:rPr>
              <a:t>範例</a:t>
            </a:r>
            <a:r>
              <a:rPr lang="en-US" sz="2200" b="1" dirty="0">
                <a:solidFill>
                  <a:srgbClr val="52A7C6"/>
                </a:solidFill>
              </a:rPr>
              <a:t> </a:t>
            </a:r>
            <a:r>
              <a:rPr lang="en-US" sz="2200" b="1" dirty="0" smtClean="0">
                <a:solidFill>
                  <a:srgbClr val="52A7C6"/>
                </a:solidFill>
              </a:rPr>
              <a:t>-</a:t>
            </a:r>
            <a:r>
              <a:rPr lang="zh-TW" altLang="en-US" sz="2200" b="1" dirty="0">
                <a:solidFill>
                  <a:srgbClr val="52A7C6"/>
                </a:solidFill>
              </a:rPr>
              <a:t>辨識交通號</a:t>
            </a:r>
            <a:r>
              <a:rPr lang="zh-TW" altLang="en-US" sz="2200" b="1" dirty="0" smtClean="0">
                <a:solidFill>
                  <a:srgbClr val="52A7C6"/>
                </a:solidFill>
              </a:rPr>
              <a:t>誌</a:t>
            </a:r>
            <a:r>
              <a:rPr lang="en-US" altLang="zh-TW" sz="2200" b="1" dirty="0" smtClean="0">
                <a:solidFill>
                  <a:srgbClr val="52A7C6"/>
                </a:solidFill>
              </a:rPr>
              <a:t>(</a:t>
            </a:r>
            <a:r>
              <a:rPr lang="zh-TW" altLang="en-US" sz="2200" b="1" dirty="0" smtClean="0">
                <a:solidFill>
                  <a:srgbClr val="52A7C6"/>
                </a:solidFill>
              </a:rPr>
              <a:t>匯入</a:t>
            </a:r>
            <a:r>
              <a:rPr lang="en-US" altLang="zh-TW" sz="2200" b="1" dirty="0" err="1" smtClean="0">
                <a:solidFill>
                  <a:srgbClr val="52A7C6"/>
                </a:solidFill>
              </a:rPr>
              <a:t>kmodel</a:t>
            </a:r>
            <a:r>
              <a:rPr lang="en-US" altLang="zh-TW" sz="2200" b="1" dirty="0" smtClean="0">
                <a:solidFill>
                  <a:srgbClr val="52A7C6"/>
                </a:solidFill>
              </a:rPr>
              <a:t>)</a:t>
            </a:r>
            <a:endParaRPr sz="2200" b="1" dirty="0">
              <a:solidFill>
                <a:srgbClr val="52A7C6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08103" y="288408"/>
            <a:ext cx="3110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 smtClean="0">
                <a:hlinkClick r:id="rId2"/>
              </a:rPr>
              <a:t>md.kingkit.codes</a:t>
            </a:r>
            <a:r>
              <a:rPr lang="en-US" altLang="zh-TW" dirty="0" smtClean="0">
                <a:hlinkClick r:id="rId2"/>
              </a:rPr>
              <a:t>/s/</a:t>
            </a:r>
            <a:r>
              <a:rPr lang="en-US" altLang="zh-TW" dirty="0" err="1" smtClean="0">
                <a:hlinkClick r:id="rId2"/>
              </a:rPr>
              <a:t>FTE5-Adf5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 descr="https://md.kingkit.codes/uploads/upload_07d1a246adb87d1e684c519ec7b4798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36" y="727218"/>
            <a:ext cx="6066940" cy="414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4620280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err="1" smtClean="0">
                <a:hlinkClick r:id="rId4"/>
              </a:rPr>
              <a:t>ai-blockly.webduino.io?hashid</a:t>
            </a:r>
            <a:r>
              <a:rPr lang="en-US" altLang="zh-TW" dirty="0" smtClean="0">
                <a:hlinkClick r:id="rId4"/>
              </a:rPr>
              <a:t>=</a:t>
            </a:r>
            <a:r>
              <a:rPr lang="en-US" altLang="zh-TW" dirty="0" err="1" smtClean="0">
                <a:hlinkClick r:id="rId4"/>
              </a:rPr>
              <a:t>vE1raxo844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4" t="29983" r="38333" b="24651"/>
          <a:stretch/>
        </p:blipFill>
        <p:spPr bwMode="auto">
          <a:xfrm>
            <a:off x="1835696" y="1491630"/>
            <a:ext cx="3359150" cy="311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9884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程式積木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06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4"/>
          <p:cNvSpPr txBox="1">
            <a:spLocks noGrp="1"/>
          </p:cNvSpPr>
          <p:nvPr>
            <p:ph type="title"/>
          </p:nvPr>
        </p:nvSpPr>
        <p:spPr>
          <a:xfrm>
            <a:off x="297600" y="274425"/>
            <a:ext cx="41712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52A7C6"/>
                </a:solidFill>
              </a:rPr>
              <a:t>螢幕的座標</a:t>
            </a:r>
            <a:endParaRPr sz="2600" b="1">
              <a:solidFill>
                <a:srgbClr val="52A7C6"/>
              </a:solidFill>
            </a:endParaRPr>
          </a:p>
        </p:txBody>
      </p:sp>
      <p:pic>
        <p:nvPicPr>
          <p:cNvPr id="869" name="Google Shape;86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104"/>
          <p:cNvPicPr preferRelativeResize="0"/>
          <p:nvPr/>
        </p:nvPicPr>
        <p:blipFill rotWithShape="1">
          <a:blip r:embed="rId4">
            <a:alphaModFix/>
          </a:blip>
          <a:srcRect l="17282" t="6140" r="15126" b="6880"/>
          <a:stretch/>
        </p:blipFill>
        <p:spPr>
          <a:xfrm>
            <a:off x="2873688" y="847125"/>
            <a:ext cx="3396622" cy="437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1" name="Google Shape;871;p104"/>
          <p:cNvGrpSpPr/>
          <p:nvPr/>
        </p:nvGrpSpPr>
        <p:grpSpPr>
          <a:xfrm>
            <a:off x="2014425" y="1430700"/>
            <a:ext cx="6012600" cy="2733000"/>
            <a:chOff x="2014425" y="1430700"/>
            <a:chExt cx="6012600" cy="2733000"/>
          </a:xfrm>
        </p:grpSpPr>
        <p:sp>
          <p:nvSpPr>
            <p:cNvPr id="872" name="Google Shape;872;p104"/>
            <p:cNvSpPr/>
            <p:nvPr/>
          </p:nvSpPr>
          <p:spPr>
            <a:xfrm>
              <a:off x="2996125" y="1615650"/>
              <a:ext cx="194400" cy="153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73" name="Google Shape;873;p104"/>
            <p:cNvSpPr/>
            <p:nvPr/>
          </p:nvSpPr>
          <p:spPr>
            <a:xfrm>
              <a:off x="5919675" y="1615650"/>
              <a:ext cx="194400" cy="153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74" name="Google Shape;874;p104"/>
            <p:cNvSpPr/>
            <p:nvPr/>
          </p:nvSpPr>
          <p:spPr>
            <a:xfrm>
              <a:off x="2996125" y="3873550"/>
              <a:ext cx="194400" cy="153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75" name="Google Shape;875;p104"/>
            <p:cNvSpPr/>
            <p:nvPr/>
          </p:nvSpPr>
          <p:spPr>
            <a:xfrm>
              <a:off x="5919675" y="3873550"/>
              <a:ext cx="194400" cy="153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76" name="Google Shape;876;p104"/>
            <p:cNvSpPr/>
            <p:nvPr/>
          </p:nvSpPr>
          <p:spPr>
            <a:xfrm>
              <a:off x="4457900" y="2606250"/>
              <a:ext cx="194400" cy="153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77" name="Google Shape;877;p104"/>
            <p:cNvSpPr txBox="1"/>
            <p:nvPr/>
          </p:nvSpPr>
          <p:spPr>
            <a:xfrm>
              <a:off x="2014425" y="1430700"/>
              <a:ext cx="981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FF0000"/>
                  </a:solidFill>
                </a:rPr>
                <a:t>(0，0)</a:t>
              </a:r>
              <a:endParaRPr sz="2200">
                <a:solidFill>
                  <a:srgbClr val="FF0000"/>
                </a:solidFill>
              </a:endParaRPr>
            </a:p>
          </p:txBody>
        </p:sp>
        <p:sp>
          <p:nvSpPr>
            <p:cNvPr id="878" name="Google Shape;878;p104"/>
            <p:cNvSpPr txBox="1"/>
            <p:nvPr/>
          </p:nvSpPr>
          <p:spPr>
            <a:xfrm>
              <a:off x="6205425" y="3640500"/>
              <a:ext cx="1821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FF0000"/>
                  </a:solidFill>
                </a:rPr>
                <a:t>(320，240)</a:t>
              </a:r>
              <a:endParaRPr sz="2200">
                <a:solidFill>
                  <a:srgbClr val="FF0000"/>
                </a:solidFill>
              </a:endParaRPr>
            </a:p>
          </p:txBody>
        </p:sp>
      </p:grpSp>
      <p:grpSp>
        <p:nvGrpSpPr>
          <p:cNvPr id="879" name="Google Shape;879;p104"/>
          <p:cNvGrpSpPr/>
          <p:nvPr/>
        </p:nvGrpSpPr>
        <p:grpSpPr>
          <a:xfrm>
            <a:off x="2889225" y="1087675"/>
            <a:ext cx="4887900" cy="415500"/>
            <a:chOff x="2889225" y="1087675"/>
            <a:chExt cx="4887900" cy="415500"/>
          </a:xfrm>
        </p:grpSpPr>
        <p:cxnSp>
          <p:nvCxnSpPr>
            <p:cNvPr id="880" name="Google Shape;880;p104"/>
            <p:cNvCxnSpPr/>
            <p:nvPr/>
          </p:nvCxnSpPr>
          <p:spPr>
            <a:xfrm rot="10800000" flipH="1">
              <a:off x="2889225" y="1472575"/>
              <a:ext cx="4887900" cy="30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81" name="Google Shape;881;p104"/>
            <p:cNvSpPr txBox="1"/>
            <p:nvPr/>
          </p:nvSpPr>
          <p:spPr>
            <a:xfrm>
              <a:off x="7179825" y="1087675"/>
              <a:ext cx="597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/>
                <a:t>X軸</a:t>
              </a:r>
              <a:endParaRPr sz="1500"/>
            </a:p>
          </p:txBody>
        </p:sp>
      </p:grpSp>
      <p:grpSp>
        <p:nvGrpSpPr>
          <p:cNvPr id="882" name="Google Shape;882;p104"/>
          <p:cNvGrpSpPr/>
          <p:nvPr/>
        </p:nvGrpSpPr>
        <p:grpSpPr>
          <a:xfrm>
            <a:off x="2379225" y="1472500"/>
            <a:ext cx="597300" cy="2720100"/>
            <a:chOff x="2379225" y="1472500"/>
            <a:chExt cx="597300" cy="2720100"/>
          </a:xfrm>
        </p:grpSpPr>
        <p:cxnSp>
          <p:nvCxnSpPr>
            <p:cNvPr id="883" name="Google Shape;883;p104"/>
            <p:cNvCxnSpPr/>
            <p:nvPr/>
          </p:nvCxnSpPr>
          <p:spPr>
            <a:xfrm flipH="1">
              <a:off x="2853025" y="1472500"/>
              <a:ext cx="30600" cy="272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84" name="Google Shape;884;p104"/>
            <p:cNvSpPr txBox="1"/>
            <p:nvPr/>
          </p:nvSpPr>
          <p:spPr>
            <a:xfrm>
              <a:off x="2379225" y="3297475"/>
              <a:ext cx="597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/>
                <a:t>Y</a:t>
              </a:r>
              <a:endParaRPr sz="15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/>
                <a:t>軸</a:t>
              </a:r>
              <a:endParaRPr sz="1500"/>
            </a:p>
          </p:txBody>
        </p:sp>
      </p:grpSp>
      <p:sp>
        <p:nvSpPr>
          <p:cNvPr id="885" name="Google Shape;885;p104"/>
          <p:cNvSpPr txBox="1"/>
          <p:nvPr/>
        </p:nvSpPr>
        <p:spPr>
          <a:xfrm>
            <a:off x="6205425" y="1430700"/>
            <a:ext cx="1821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</a:rPr>
              <a:t>(320，0)</a:t>
            </a:r>
            <a:endParaRPr sz="2200">
              <a:solidFill>
                <a:srgbClr val="FF0000"/>
              </a:solidFill>
            </a:endParaRPr>
          </a:p>
        </p:txBody>
      </p:sp>
      <p:sp>
        <p:nvSpPr>
          <p:cNvPr id="886" name="Google Shape;886;p104"/>
          <p:cNvSpPr txBox="1"/>
          <p:nvPr/>
        </p:nvSpPr>
        <p:spPr>
          <a:xfrm>
            <a:off x="1557225" y="3716700"/>
            <a:ext cx="1821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</a:rPr>
              <a:t>(0，240)</a:t>
            </a:r>
            <a:endParaRPr sz="2200">
              <a:solidFill>
                <a:srgbClr val="FF0000"/>
              </a:solidFill>
            </a:endParaRPr>
          </a:p>
        </p:txBody>
      </p:sp>
      <p:sp>
        <p:nvSpPr>
          <p:cNvPr id="887" name="Google Shape;887;p104"/>
          <p:cNvSpPr txBox="1"/>
          <p:nvPr/>
        </p:nvSpPr>
        <p:spPr>
          <a:xfrm>
            <a:off x="3767025" y="2726100"/>
            <a:ext cx="1821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</a:rPr>
              <a:t>(160，120)</a:t>
            </a:r>
            <a:endParaRPr sz="2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05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55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893" name="Google Shape;893;p105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894" name="Google Shape;894;p105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95" name="Google Shape;895;p105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05"/>
          <p:cNvPicPr preferRelativeResize="0"/>
          <p:nvPr/>
        </p:nvPicPr>
        <p:blipFill rotWithShape="1">
          <a:blip r:embed="rId4">
            <a:alphaModFix/>
          </a:blip>
          <a:srcRect t="11847"/>
          <a:stretch/>
        </p:blipFill>
        <p:spPr>
          <a:xfrm>
            <a:off x="407350" y="1021000"/>
            <a:ext cx="8238674" cy="3642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p105"/>
          <p:cNvCxnSpPr/>
          <p:nvPr/>
        </p:nvCxnSpPr>
        <p:spPr>
          <a:xfrm>
            <a:off x="4229563" y="1998400"/>
            <a:ext cx="819900" cy="0"/>
          </a:xfrm>
          <a:prstGeom prst="straightConnector1">
            <a:avLst/>
          </a:prstGeom>
          <a:noFill/>
          <a:ln w="381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98" name="Google Shape;898;p105"/>
          <p:cNvPicPr preferRelativeResize="0"/>
          <p:nvPr/>
        </p:nvPicPr>
        <p:blipFill rotWithShape="1">
          <a:blip r:embed="rId5">
            <a:alphaModFix/>
          </a:blip>
          <a:srcRect l="77187" t="69446" r="771"/>
          <a:stretch/>
        </p:blipFill>
        <p:spPr>
          <a:xfrm>
            <a:off x="7171825" y="3021925"/>
            <a:ext cx="1721300" cy="19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05"/>
          <p:cNvSpPr txBox="1"/>
          <p:nvPr/>
        </p:nvSpPr>
        <p:spPr>
          <a:xfrm>
            <a:off x="330000" y="134075"/>
            <a:ext cx="68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Web:AI 積木工具 - 第一隻程式</a:t>
            </a:r>
            <a:endParaRPr sz="2400" b="1">
              <a:solidFill>
                <a:srgbClr val="52A7C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06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偵測：使用日期、時間積木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u="sng" dirty="0" err="1">
                <a:solidFill>
                  <a:schemeClr val="hlink"/>
                </a:solidFill>
                <a:hlinkClick r:id="rId3"/>
              </a:rPr>
              <a:t>範例</a:t>
            </a:r>
            <a:endParaRPr sz="2400" dirty="0"/>
          </a:p>
        </p:txBody>
      </p:sp>
      <p:cxnSp>
        <p:nvCxnSpPr>
          <p:cNvPr id="905" name="Google Shape;905;p106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06" name="Google Shape;906;p106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2975" y="948925"/>
            <a:ext cx="6811023" cy="258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948925"/>
            <a:ext cx="1548141" cy="27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106"/>
          <p:cNvPicPr preferRelativeResize="0"/>
          <p:nvPr/>
        </p:nvPicPr>
        <p:blipFill rotWithShape="1">
          <a:blip r:embed="rId7">
            <a:alphaModFix/>
          </a:blip>
          <a:srcRect t="8424"/>
          <a:stretch/>
        </p:blipFill>
        <p:spPr>
          <a:xfrm>
            <a:off x="6696449" y="2893350"/>
            <a:ext cx="1982562" cy="21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330000" y="4155926"/>
            <a:ext cx="4309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8"/>
              </a:rPr>
              <a:t>https://</a:t>
            </a:r>
            <a:r>
              <a:rPr lang="en-US" altLang="zh-TW" dirty="0" err="1" smtClean="0">
                <a:hlinkClick r:id="rId8"/>
              </a:rPr>
              <a:t>ai-blockly.webduino.io?hashid</a:t>
            </a:r>
            <a:r>
              <a:rPr lang="en-US" altLang="zh-TW" dirty="0" smtClean="0">
                <a:hlinkClick r:id="rId8"/>
              </a:rPr>
              <a:t>=</a:t>
            </a:r>
            <a:r>
              <a:rPr lang="en-US" altLang="zh-TW" dirty="0" err="1" smtClean="0">
                <a:hlinkClick r:id="rId8"/>
              </a:rPr>
              <a:t>b86aGMz2KZ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07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LCD顯示資訊</a:t>
            </a:r>
            <a:r>
              <a:rPr lang="en-US" sz="2400">
                <a:solidFill>
                  <a:schemeClr val="dk1"/>
                </a:solidFill>
              </a:rPr>
              <a:t>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貼圖、畫圖、顯示文字</a:t>
            </a:r>
            <a:endParaRPr sz="2400"/>
          </a:p>
        </p:txBody>
      </p:sp>
      <p:cxnSp>
        <p:nvCxnSpPr>
          <p:cNvPr id="915" name="Google Shape;915;p107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16" name="Google Shape;916;p107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8" y="798100"/>
            <a:ext cx="1141250" cy="4277524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07"/>
          <p:cNvSpPr/>
          <p:nvPr/>
        </p:nvSpPr>
        <p:spPr>
          <a:xfrm>
            <a:off x="593200" y="3769000"/>
            <a:ext cx="861000" cy="296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9" name="Google Shape;919;p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3723" y="798100"/>
            <a:ext cx="7045402" cy="238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3776" y="2853824"/>
            <a:ext cx="1825352" cy="21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2051720" y="4065700"/>
            <a:ext cx="4171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8"/>
              </a:rPr>
              <a:t>https://</a:t>
            </a:r>
            <a:r>
              <a:rPr lang="en-US" altLang="zh-TW" dirty="0" err="1" smtClean="0">
                <a:hlinkClick r:id="rId8"/>
              </a:rPr>
              <a:t>ai-blockly.webduino.io?hashid</a:t>
            </a:r>
            <a:r>
              <a:rPr lang="en-US" altLang="zh-TW" dirty="0" smtClean="0">
                <a:hlinkClick r:id="rId8"/>
              </a:rPr>
              <a:t>=</a:t>
            </a:r>
            <a:r>
              <a:rPr lang="en-US" altLang="zh-TW" dirty="0" err="1" smtClean="0">
                <a:hlinkClick r:id="rId8"/>
              </a:rPr>
              <a:t>vlrdYpmXk5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25" y="1312250"/>
            <a:ext cx="5131100" cy="334212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08"/>
          <p:cNvSpPr txBox="1">
            <a:spLocks noGrp="1"/>
          </p:cNvSpPr>
          <p:nvPr>
            <p:ph type="title"/>
          </p:nvPr>
        </p:nvSpPr>
        <p:spPr>
          <a:xfrm>
            <a:off x="309600" y="266400"/>
            <a:ext cx="54780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2A7C6"/>
                </a:solidFill>
              </a:rPr>
              <a:t>Web:AI </a:t>
            </a:r>
            <a:r>
              <a:rPr lang="en-US" sz="2600" b="1">
                <a:solidFill>
                  <a:srgbClr val="52A7C6"/>
                </a:solidFill>
              </a:rPr>
              <a:t>範例：左顧右盼</a:t>
            </a:r>
            <a:endParaRPr sz="2600" b="1">
              <a:solidFill>
                <a:srgbClr val="52A7C6"/>
              </a:solidFill>
            </a:endParaRPr>
          </a:p>
        </p:txBody>
      </p:sp>
      <p:pic>
        <p:nvPicPr>
          <p:cNvPr id="927" name="Google Shape;927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08" title="Web AI範例:左顧右盼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0118" y="1411950"/>
            <a:ext cx="3750808" cy="28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08"/>
          <p:cNvSpPr/>
          <p:nvPr/>
        </p:nvSpPr>
        <p:spPr>
          <a:xfrm>
            <a:off x="4630950" y="2278150"/>
            <a:ext cx="357900" cy="347700"/>
          </a:xfrm>
          <a:prstGeom prst="ellipse">
            <a:avLst/>
          </a:prstGeom>
          <a:solidFill>
            <a:srgbClr val="D132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30" name="Google Shape;930;p108"/>
          <p:cNvSpPr/>
          <p:nvPr/>
        </p:nvSpPr>
        <p:spPr>
          <a:xfrm>
            <a:off x="2808350" y="2735125"/>
            <a:ext cx="357900" cy="347700"/>
          </a:xfrm>
          <a:prstGeom prst="ellipse">
            <a:avLst/>
          </a:prstGeom>
          <a:solidFill>
            <a:srgbClr val="D132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31" name="Google Shape;931;p108"/>
          <p:cNvSpPr/>
          <p:nvPr/>
        </p:nvSpPr>
        <p:spPr>
          <a:xfrm>
            <a:off x="4630950" y="3198675"/>
            <a:ext cx="357900" cy="347700"/>
          </a:xfrm>
          <a:prstGeom prst="ellipse">
            <a:avLst/>
          </a:prstGeom>
          <a:solidFill>
            <a:srgbClr val="D132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32" name="Google Shape;932;p108"/>
          <p:cNvSpPr/>
          <p:nvPr/>
        </p:nvSpPr>
        <p:spPr>
          <a:xfrm>
            <a:off x="2806525" y="3662175"/>
            <a:ext cx="357900" cy="347700"/>
          </a:xfrm>
          <a:prstGeom prst="ellipse">
            <a:avLst/>
          </a:prstGeom>
          <a:solidFill>
            <a:srgbClr val="D132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33" name="Google Shape;933;p108"/>
          <p:cNvSpPr/>
          <p:nvPr/>
        </p:nvSpPr>
        <p:spPr>
          <a:xfrm>
            <a:off x="2047875" y="1769579"/>
            <a:ext cx="418800" cy="73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4" name="Google Shape;934;p108" descr="webduino-logo-0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08"/>
          <p:cNvSpPr txBox="1"/>
          <p:nvPr/>
        </p:nvSpPr>
        <p:spPr>
          <a:xfrm>
            <a:off x="3557325" y="4573400"/>
            <a:ext cx="540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偷懶一下</a:t>
            </a:r>
            <a:r>
              <a:rPr lang="en-US" dirty="0"/>
              <a:t> :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https://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ai-blockly.webduino.io?hashid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=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b6Xq02XQnP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09"/>
          <p:cNvSpPr txBox="1">
            <a:spLocks noGrp="1"/>
          </p:cNvSpPr>
          <p:nvPr>
            <p:ph type="title"/>
          </p:nvPr>
        </p:nvSpPr>
        <p:spPr>
          <a:xfrm>
            <a:off x="297600" y="274425"/>
            <a:ext cx="41712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52A7C6"/>
                </a:solidFill>
              </a:rPr>
              <a:t>更多預設圖案</a:t>
            </a:r>
            <a:endParaRPr sz="2600" b="1">
              <a:solidFill>
                <a:srgbClr val="52A7C6"/>
              </a:solidFill>
            </a:endParaRPr>
          </a:p>
        </p:txBody>
      </p:sp>
      <p:pic>
        <p:nvPicPr>
          <p:cNvPr id="941" name="Google Shape;94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88" y="1122250"/>
            <a:ext cx="8696026" cy="352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59"/>
          <p:cNvGrpSpPr/>
          <p:nvPr/>
        </p:nvGrpSpPr>
        <p:grpSpPr>
          <a:xfrm>
            <a:off x="3754009" y="2196372"/>
            <a:ext cx="1492329" cy="1055553"/>
            <a:chOff x="0" y="0"/>
            <a:chExt cx="3979543" cy="2814809"/>
          </a:xfrm>
        </p:grpSpPr>
        <p:pic>
          <p:nvPicPr>
            <p:cNvPr id="279" name="Google Shape;279;p59" descr="影像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2940"/>
              <a:ext cx="1820860" cy="2781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59" descr="影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42030" y="0"/>
              <a:ext cx="2037513" cy="2796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59"/>
          <p:cNvGrpSpPr/>
          <p:nvPr/>
        </p:nvGrpSpPr>
        <p:grpSpPr>
          <a:xfrm>
            <a:off x="415707" y="2976685"/>
            <a:ext cx="1466833" cy="1015805"/>
            <a:chOff x="0" y="0"/>
            <a:chExt cx="3911554" cy="2708814"/>
          </a:xfrm>
        </p:grpSpPr>
        <p:pic>
          <p:nvPicPr>
            <p:cNvPr id="282" name="Google Shape;282;p59" descr="影像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983659" cy="2690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59" descr="影像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27895" y="58084"/>
              <a:ext cx="1983659" cy="26507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" name="Google Shape;284;p59"/>
          <p:cNvSpPr/>
          <p:nvPr/>
        </p:nvSpPr>
        <p:spPr>
          <a:xfrm>
            <a:off x="431925" y="3992498"/>
            <a:ext cx="1387800" cy="713400"/>
          </a:xfrm>
          <a:prstGeom prst="rect">
            <a:avLst/>
          </a:prstGeom>
          <a:solidFill>
            <a:srgbClr val="FA910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國小</a:t>
            </a:r>
            <a:endParaRPr sz="500"/>
          </a:p>
        </p:txBody>
      </p:sp>
      <p:sp>
        <p:nvSpPr>
          <p:cNvPr id="285" name="Google Shape;285;p59"/>
          <p:cNvSpPr/>
          <p:nvPr/>
        </p:nvSpPr>
        <p:spPr>
          <a:xfrm>
            <a:off x="3836438" y="3278799"/>
            <a:ext cx="1387800" cy="142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國中</a:t>
            </a:r>
            <a:endParaRPr sz="500"/>
          </a:p>
        </p:txBody>
      </p:sp>
      <p:grpSp>
        <p:nvGrpSpPr>
          <p:cNvPr id="286" name="Google Shape;286;p59"/>
          <p:cNvGrpSpPr/>
          <p:nvPr/>
        </p:nvGrpSpPr>
        <p:grpSpPr>
          <a:xfrm>
            <a:off x="6978951" y="1495867"/>
            <a:ext cx="1615852" cy="1015805"/>
            <a:chOff x="0" y="0"/>
            <a:chExt cx="4308938" cy="2708814"/>
          </a:xfrm>
        </p:grpSpPr>
        <p:pic>
          <p:nvPicPr>
            <p:cNvPr id="287" name="Google Shape;287;p59" descr="影像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2319190" cy="2708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59" descr="影像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78460" y="21906"/>
              <a:ext cx="2030478" cy="26650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59"/>
          <p:cNvSpPr/>
          <p:nvPr/>
        </p:nvSpPr>
        <p:spPr>
          <a:xfrm>
            <a:off x="7135992" y="2594812"/>
            <a:ext cx="1387800" cy="21111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59"/>
          <p:cNvSpPr txBox="1"/>
          <p:nvPr/>
        </p:nvSpPr>
        <p:spPr>
          <a:xfrm>
            <a:off x="7196342" y="3248751"/>
            <a:ext cx="12336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高中職</a:t>
            </a:r>
            <a:endParaRPr sz="50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大專院校</a:t>
            </a:r>
            <a:endParaRPr sz="500"/>
          </a:p>
        </p:txBody>
      </p:sp>
      <p:pic>
        <p:nvPicPr>
          <p:cNvPr id="291" name="Google Shape;291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10350" y="2318348"/>
            <a:ext cx="1615827" cy="108596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3100" y="2575112"/>
            <a:ext cx="1615849" cy="1085973"/>
          </a:xfrm>
          <a:prstGeom prst="rect">
            <a:avLst/>
          </a:prstGeom>
          <a:noFill/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0176" y="3514162"/>
            <a:ext cx="1615824" cy="11917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9"/>
          <p:cNvSpPr txBox="1"/>
          <p:nvPr/>
        </p:nvSpPr>
        <p:spPr>
          <a:xfrm>
            <a:off x="431925" y="387750"/>
            <a:ext cx="68889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不同階段，可使用適合工具教學</a:t>
            </a:r>
            <a:endParaRPr sz="2400" b="1">
              <a:solidFill>
                <a:srgbClr val="52A7C6"/>
              </a:solidFill>
            </a:endParaRPr>
          </a:p>
        </p:txBody>
      </p:sp>
      <p:pic>
        <p:nvPicPr>
          <p:cNvPr id="295" name="Google Shape;295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webduino-logo-02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7225" y="28032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63100" y="3770924"/>
            <a:ext cx="1615852" cy="9349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75" y="1419575"/>
            <a:ext cx="4913724" cy="27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0"/>
          <p:cNvSpPr txBox="1">
            <a:spLocks noGrp="1"/>
          </p:cNvSpPr>
          <p:nvPr>
            <p:ph type="title"/>
          </p:nvPr>
        </p:nvSpPr>
        <p:spPr>
          <a:xfrm>
            <a:off x="309600" y="266400"/>
            <a:ext cx="56514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2A7C6"/>
                </a:solidFill>
              </a:rPr>
              <a:t>Web:AI </a:t>
            </a:r>
            <a:r>
              <a:rPr lang="en-US" sz="2600" b="1">
                <a:solidFill>
                  <a:srgbClr val="52A7C6"/>
                </a:solidFill>
              </a:rPr>
              <a:t>即時顯示影像</a:t>
            </a:r>
            <a:endParaRPr sz="2600" b="1">
              <a:solidFill>
                <a:srgbClr val="52A7C6"/>
              </a:solidFill>
            </a:endParaRPr>
          </a:p>
        </p:txBody>
      </p:sp>
      <p:pic>
        <p:nvPicPr>
          <p:cNvPr id="949" name="Google Shape;949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0" name="Google Shape;950;p110"/>
          <p:cNvGrpSpPr/>
          <p:nvPr/>
        </p:nvGrpSpPr>
        <p:grpSpPr>
          <a:xfrm>
            <a:off x="3510000" y="1453625"/>
            <a:ext cx="2439000" cy="1187700"/>
            <a:chOff x="3571975" y="1552775"/>
            <a:chExt cx="2439000" cy="1187700"/>
          </a:xfrm>
        </p:grpSpPr>
        <p:cxnSp>
          <p:nvCxnSpPr>
            <p:cNvPr id="951" name="Google Shape;951;p110"/>
            <p:cNvCxnSpPr/>
            <p:nvPr/>
          </p:nvCxnSpPr>
          <p:spPr>
            <a:xfrm rot="10800000" flipH="1">
              <a:off x="3671000" y="1952975"/>
              <a:ext cx="429600" cy="7875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2" name="Google Shape;952;p110"/>
            <p:cNvSpPr txBox="1"/>
            <p:nvPr/>
          </p:nvSpPr>
          <p:spPr>
            <a:xfrm>
              <a:off x="3571975" y="1552775"/>
              <a:ext cx="243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0000"/>
                  </a:solidFill>
                </a:rPr>
                <a:t>顯示鏡頭拍攝出來的畫面</a:t>
              </a: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953" name="Google Shape;953;p110"/>
          <p:cNvSpPr txBox="1"/>
          <p:nvPr/>
        </p:nvSpPr>
        <p:spPr>
          <a:xfrm>
            <a:off x="1021050" y="3389425"/>
            <a:ext cx="309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重複顯示，拍攝出來的照片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4" name="Google Shape;954;p110"/>
          <p:cNvPicPr preferRelativeResize="0"/>
          <p:nvPr/>
        </p:nvPicPr>
        <p:blipFill rotWithShape="1">
          <a:blip r:embed="rId5">
            <a:alphaModFix/>
          </a:blip>
          <a:srcRect t="11268" r="12663" b="13656"/>
          <a:stretch/>
        </p:blipFill>
        <p:spPr>
          <a:xfrm>
            <a:off x="5853750" y="1453625"/>
            <a:ext cx="2177550" cy="26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10"/>
          <p:cNvSpPr/>
          <p:nvPr/>
        </p:nvSpPr>
        <p:spPr>
          <a:xfrm>
            <a:off x="2686084" y="2111501"/>
            <a:ext cx="418800" cy="73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10"/>
          <p:cNvSpPr txBox="1"/>
          <p:nvPr/>
        </p:nvSpPr>
        <p:spPr>
          <a:xfrm>
            <a:off x="3662925" y="4548600"/>
            <a:ext cx="52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偷懶一下</a:t>
            </a:r>
            <a:r>
              <a:rPr lang="en-US" dirty="0">
                <a:solidFill>
                  <a:schemeClr val="dk1"/>
                </a:solidFill>
              </a:rPr>
              <a:t> :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https://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ai-blockly.webduino.io?hashid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=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bmN4nBlwmD</a:t>
            </a:r>
            <a:endParaRPr dirty="0"/>
          </a:p>
        </p:txBody>
      </p:sp>
      <p:pic>
        <p:nvPicPr>
          <p:cNvPr id="957" name="Google Shape;957;p110" descr="webduino-logo-0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11"/>
          <p:cNvSpPr txBox="1">
            <a:spLocks noGrp="1"/>
          </p:cNvSpPr>
          <p:nvPr>
            <p:ph type="title"/>
          </p:nvPr>
        </p:nvSpPr>
        <p:spPr>
          <a:xfrm>
            <a:off x="309600" y="266400"/>
            <a:ext cx="588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52A7C6"/>
                </a:solidFill>
              </a:rPr>
              <a:t>Web:AI</a:t>
            </a:r>
            <a:r>
              <a:rPr lang="en-US" b="1" dirty="0">
                <a:solidFill>
                  <a:srgbClr val="52A7C6"/>
                </a:solidFill>
              </a:rPr>
              <a:t> </a:t>
            </a:r>
            <a:r>
              <a:rPr lang="en-US" sz="2600" b="1" dirty="0" err="1">
                <a:solidFill>
                  <a:srgbClr val="52A7C6"/>
                </a:solidFill>
              </a:rPr>
              <a:t>顯示影像與文字</a:t>
            </a:r>
            <a:endParaRPr sz="2600" b="1" dirty="0">
              <a:solidFill>
                <a:srgbClr val="52A7C6"/>
              </a:solidFill>
            </a:endParaRPr>
          </a:p>
        </p:txBody>
      </p:sp>
      <p:pic>
        <p:nvPicPr>
          <p:cNvPr id="963" name="Google Shape;96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11"/>
          <p:cNvPicPr preferRelativeResize="0"/>
          <p:nvPr/>
        </p:nvPicPr>
        <p:blipFill rotWithShape="1">
          <a:blip r:embed="rId4">
            <a:alphaModFix/>
          </a:blip>
          <a:srcRect t="9605" b="8508"/>
          <a:stretch/>
        </p:blipFill>
        <p:spPr>
          <a:xfrm>
            <a:off x="152400" y="2206125"/>
            <a:ext cx="8839201" cy="23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11"/>
          <p:cNvSpPr txBox="1"/>
          <p:nvPr/>
        </p:nvSpPr>
        <p:spPr>
          <a:xfrm>
            <a:off x="482650" y="1396075"/>
            <a:ext cx="4413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要在照片上顯示文字，需將照片用</a:t>
            </a:r>
            <a:r>
              <a:rPr lang="en-US" u="sng"/>
              <a:t>變數</a:t>
            </a:r>
            <a:r>
              <a:rPr lang="en-US"/>
              <a:t>儲存。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LCD顯示圖片，請放在</a:t>
            </a:r>
            <a:r>
              <a:rPr lang="en-US" u="sng"/>
              <a:t>最後面</a:t>
            </a:r>
            <a:r>
              <a:rPr lang="en-US"/>
              <a:t>。</a:t>
            </a:r>
            <a:endParaRPr/>
          </a:p>
        </p:txBody>
      </p:sp>
      <p:pic>
        <p:nvPicPr>
          <p:cNvPr id="966" name="Google Shape;966;p111"/>
          <p:cNvPicPr preferRelativeResize="0"/>
          <p:nvPr/>
        </p:nvPicPr>
        <p:blipFill rotWithShape="1">
          <a:blip r:embed="rId5">
            <a:alphaModFix/>
          </a:blip>
          <a:srcRect l="9301" r="29626" b="46088"/>
          <a:stretch/>
        </p:blipFill>
        <p:spPr>
          <a:xfrm>
            <a:off x="5663350" y="847125"/>
            <a:ext cx="2105075" cy="24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11"/>
          <p:cNvSpPr/>
          <p:nvPr/>
        </p:nvSpPr>
        <p:spPr>
          <a:xfrm>
            <a:off x="1906388" y="2589513"/>
            <a:ext cx="418800" cy="73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11"/>
          <p:cNvSpPr txBox="1"/>
          <p:nvPr/>
        </p:nvSpPr>
        <p:spPr>
          <a:xfrm>
            <a:off x="3353050" y="4536150"/>
            <a:ext cx="554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偷懶</a:t>
            </a:r>
            <a:r>
              <a:rPr lang="en-US" dirty="0"/>
              <a:t> </a:t>
            </a:r>
            <a:r>
              <a:rPr lang="en-US" dirty="0" err="1"/>
              <a:t>一下</a:t>
            </a:r>
            <a:r>
              <a:rPr lang="en-US" dirty="0"/>
              <a:t> :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https://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ai-blockly.webduino.io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/?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hashid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=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Vo60NxlPE2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#/</a:t>
            </a:r>
            <a:endParaRPr sz="500" dirty="0"/>
          </a:p>
        </p:txBody>
      </p:sp>
      <p:pic>
        <p:nvPicPr>
          <p:cNvPr id="969" name="Google Shape;969;p111" descr="webduino-logo-0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12"/>
          <p:cNvSpPr txBox="1">
            <a:spLocks noGrp="1"/>
          </p:cNvSpPr>
          <p:nvPr>
            <p:ph type="title"/>
          </p:nvPr>
        </p:nvSpPr>
        <p:spPr>
          <a:xfrm>
            <a:off x="309600" y="266400"/>
            <a:ext cx="588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52A7C6"/>
                </a:solidFill>
              </a:rPr>
              <a:t>練習 - 我的自拍機（按鈕）</a:t>
            </a:r>
            <a:endParaRPr sz="2600" b="1">
              <a:solidFill>
                <a:srgbClr val="52A7C6"/>
              </a:solidFill>
            </a:endParaRPr>
          </a:p>
        </p:txBody>
      </p:sp>
      <p:pic>
        <p:nvPicPr>
          <p:cNvPr id="975" name="Google Shape;975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12"/>
          <p:cNvSpPr txBox="1"/>
          <p:nvPr/>
        </p:nvSpPr>
        <p:spPr>
          <a:xfrm>
            <a:off x="3353050" y="4536150"/>
            <a:ext cx="554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偷懶</a:t>
            </a:r>
            <a:r>
              <a:rPr lang="en-US" dirty="0"/>
              <a:t> </a:t>
            </a:r>
            <a:r>
              <a:rPr lang="en-US" dirty="0" err="1"/>
              <a:t>一下</a:t>
            </a:r>
            <a:r>
              <a:rPr lang="en-US" dirty="0"/>
              <a:t> :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ai-blockly.webduino.io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/?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hashid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=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vYrryBJk54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#/</a:t>
            </a:r>
            <a:endParaRPr sz="500" dirty="0"/>
          </a:p>
        </p:txBody>
      </p:sp>
      <p:pic>
        <p:nvPicPr>
          <p:cNvPr id="977" name="Google Shape;977;p112" descr="webduino-logo-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1410" y="847125"/>
            <a:ext cx="4788890" cy="428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3" name="Google Shape;983;p113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4" name="Google Shape;984;p113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13"/>
          <p:cNvSpPr txBox="1">
            <a:spLocks noGrp="1"/>
          </p:cNvSpPr>
          <p:nvPr>
            <p:ph type="title"/>
          </p:nvPr>
        </p:nvSpPr>
        <p:spPr>
          <a:xfrm>
            <a:off x="311700" y="1613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</a:rPr>
              <a:t>喇叭</a:t>
            </a: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 sz="2400"/>
          </a:p>
        </p:txBody>
      </p:sp>
      <p:sp>
        <p:nvSpPr>
          <p:cNvPr id="986" name="Google Shape;986;p113"/>
          <p:cNvSpPr txBox="1"/>
          <p:nvPr/>
        </p:nvSpPr>
        <p:spPr>
          <a:xfrm>
            <a:off x="1267400" y="1351875"/>
            <a:ext cx="5935500" cy="28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喜：happy</a:t>
            </a:r>
            <a:endParaRPr sz="4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怒：angry</a:t>
            </a:r>
            <a:endParaRPr sz="4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哀：cry</a:t>
            </a:r>
            <a:endParaRPr sz="4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樂：laugh</a:t>
            </a:r>
            <a:endParaRPr sz="4300"/>
          </a:p>
        </p:txBody>
      </p:sp>
      <p:pic>
        <p:nvPicPr>
          <p:cNvPr id="987" name="Google Shape;987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701" y="2074730"/>
            <a:ext cx="4464548" cy="9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14"/>
          <p:cNvSpPr txBox="1">
            <a:spLocks noGrp="1"/>
          </p:cNvSpPr>
          <p:nvPr>
            <p:ph type="title"/>
          </p:nvPr>
        </p:nvSpPr>
        <p:spPr>
          <a:xfrm>
            <a:off x="309600" y="266400"/>
            <a:ext cx="41712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52A7C6"/>
                </a:solidFill>
              </a:rPr>
              <a:t>Web:AI 口罩偵測</a:t>
            </a:r>
            <a:endParaRPr sz="2600" b="1">
              <a:solidFill>
                <a:srgbClr val="52A7C6"/>
              </a:solidFill>
            </a:endParaRPr>
          </a:p>
        </p:txBody>
      </p:sp>
      <p:pic>
        <p:nvPicPr>
          <p:cNvPr id="993" name="Google Shape;99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14"/>
          <p:cNvSpPr txBox="1"/>
          <p:nvPr/>
        </p:nvSpPr>
        <p:spPr>
          <a:xfrm>
            <a:off x="3777475" y="4561000"/>
            <a:ext cx="52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偷懶一下 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https://ai-blockly.webduino.io?hashid=VQx2Yk1086</a:t>
            </a:r>
            <a:endParaRPr/>
          </a:p>
        </p:txBody>
      </p:sp>
      <p:pic>
        <p:nvPicPr>
          <p:cNvPr id="995" name="Google Shape;995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0" y="923325"/>
            <a:ext cx="7668736" cy="396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6000" b="1" dirty="0" err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QRCODE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85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15"/>
          <p:cNvSpPr txBox="1">
            <a:spLocks noGrp="1"/>
          </p:cNvSpPr>
          <p:nvPr>
            <p:ph type="title"/>
          </p:nvPr>
        </p:nvSpPr>
        <p:spPr>
          <a:xfrm>
            <a:off x="297600" y="274425"/>
            <a:ext cx="41712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 smtClean="0">
                <a:solidFill>
                  <a:srgbClr val="52A7C6"/>
                </a:solidFill>
              </a:rPr>
              <a:t>QR</a:t>
            </a:r>
            <a:r>
              <a:rPr lang="en-US" sz="2600" b="1" dirty="0" smtClean="0">
                <a:solidFill>
                  <a:srgbClr val="52A7C6"/>
                </a:solidFill>
              </a:rPr>
              <a:t>-code</a:t>
            </a:r>
            <a:r>
              <a:rPr lang="zh-TW" altLang="en-US" sz="2600" b="1" dirty="0" smtClean="0">
                <a:solidFill>
                  <a:srgbClr val="52A7C6"/>
                </a:solidFill>
              </a:rPr>
              <a:t>辨識</a:t>
            </a:r>
            <a:r>
              <a:rPr lang="en-US" sz="2600" b="1" dirty="0" smtClean="0">
                <a:solidFill>
                  <a:srgbClr val="52A7C6"/>
                </a:solidFill>
              </a:rPr>
              <a:t>  </a:t>
            </a:r>
            <a:endParaRPr sz="2600" b="1" dirty="0">
              <a:solidFill>
                <a:srgbClr val="52A7C6"/>
              </a:solidFill>
            </a:endParaRPr>
          </a:p>
        </p:txBody>
      </p:sp>
      <p:pic>
        <p:nvPicPr>
          <p:cNvPr id="1001" name="Google Shape;100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473" y="1275606"/>
            <a:ext cx="8839202" cy="266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15"/>
          <p:cNvSpPr txBox="1"/>
          <p:nvPr/>
        </p:nvSpPr>
        <p:spPr>
          <a:xfrm>
            <a:off x="2545875" y="4232000"/>
            <a:ext cx="65448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en-US" dirty="0" err="1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讀取圖片的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dirty="0" err="1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QRcode」積木能夠讀取圖片上的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dirty="0" err="1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QRcode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dirty="0" err="1">
                <a:solidFill>
                  <a:srgbClr val="333333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資訊</a:t>
            </a:r>
            <a:endParaRPr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 err="1"/>
              <a:t>注意</a:t>
            </a:r>
            <a:r>
              <a:rPr lang="en-US" dirty="0"/>
              <a:t>! </a:t>
            </a:r>
            <a:r>
              <a:rPr lang="en-US" dirty="0" err="1"/>
              <a:t>積木僅能顯示QRcode的文字資訊，</a:t>
            </a:r>
            <a:r>
              <a:rPr lang="en-US" b="1" u="sng" dirty="0" err="1">
                <a:solidFill>
                  <a:srgbClr val="FF0000"/>
                </a:solidFill>
              </a:rPr>
              <a:t>無法</a:t>
            </a:r>
            <a:r>
              <a:rPr lang="en-US" b="1" dirty="0" err="1">
                <a:solidFill>
                  <a:srgbClr val="FF0000"/>
                </a:solidFill>
              </a:rPr>
              <a:t>直接顯示圖片、網頁等等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83768" y="411510"/>
            <a:ext cx="4222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err="1" smtClean="0">
                <a:hlinkClick r:id="rId5"/>
              </a:rPr>
              <a:t>ai-blockly.webduino.io?hashid</a:t>
            </a:r>
            <a:r>
              <a:rPr lang="en-US" altLang="zh-TW" dirty="0" smtClean="0">
                <a:hlinkClick r:id="rId5"/>
              </a:rPr>
              <a:t>=</a:t>
            </a:r>
            <a:r>
              <a:rPr lang="en-US" altLang="zh-TW" dirty="0" err="1" smtClean="0">
                <a:hlinkClick r:id="rId5"/>
              </a:rPr>
              <a:t>vzYLyyP9aB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16"/>
          <p:cNvSpPr txBox="1">
            <a:spLocks noGrp="1"/>
          </p:cNvSpPr>
          <p:nvPr>
            <p:ph type="title"/>
          </p:nvPr>
        </p:nvSpPr>
        <p:spPr>
          <a:xfrm>
            <a:off x="297600" y="274425"/>
            <a:ext cx="5838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 smtClean="0">
                <a:solidFill>
                  <a:srgbClr val="52A7C6"/>
                </a:solidFill>
              </a:rPr>
              <a:t>QR</a:t>
            </a:r>
            <a:r>
              <a:rPr lang="en-US" sz="2600" b="1" dirty="0" smtClean="0">
                <a:solidFill>
                  <a:srgbClr val="52A7C6"/>
                </a:solidFill>
              </a:rPr>
              <a:t>-code</a:t>
            </a:r>
            <a:r>
              <a:rPr lang="zh-TW" altLang="en-US" sz="2600" b="1" dirty="0" smtClean="0">
                <a:solidFill>
                  <a:srgbClr val="52A7C6"/>
                </a:solidFill>
              </a:rPr>
              <a:t> </a:t>
            </a:r>
            <a:r>
              <a:rPr lang="en-US" sz="2600" b="1" dirty="0" err="1" smtClean="0">
                <a:solidFill>
                  <a:srgbClr val="52A7C6"/>
                </a:solidFill>
              </a:rPr>
              <a:t>教學</a:t>
            </a:r>
            <a:endParaRPr sz="2600" b="1" dirty="0">
              <a:solidFill>
                <a:srgbClr val="52A7C6"/>
              </a:solidFill>
            </a:endParaRPr>
          </a:p>
        </p:txBody>
      </p:sp>
      <p:pic>
        <p:nvPicPr>
          <p:cNvPr id="1009" name="Google Shape;1009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16"/>
          <p:cNvSpPr txBox="1"/>
          <p:nvPr/>
        </p:nvSpPr>
        <p:spPr>
          <a:xfrm>
            <a:off x="297600" y="2656000"/>
            <a:ext cx="299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條碼產生器</a:t>
            </a:r>
            <a:r>
              <a:rPr lang="en-US" dirty="0"/>
              <a:t> </a:t>
            </a:r>
            <a:r>
              <a:rPr lang="en-US" sz="1800" dirty="0">
                <a:solidFill>
                  <a:srgbClr val="333300"/>
                </a:solidFill>
                <a:highlight>
                  <a:srgbClr val="F9F9F9"/>
                </a:highlight>
              </a:rPr>
              <a:t>: </a:t>
            </a:r>
            <a:r>
              <a:rPr lang="en-US" sz="1800" u="sng" dirty="0" err="1">
                <a:solidFill>
                  <a:schemeClr val="hlink"/>
                </a:solidFill>
                <a:highlight>
                  <a:srgbClr val="F9F9F9"/>
                </a:highlight>
                <a:hlinkClick r:id="rId4"/>
              </a:rPr>
              <a:t>gg.gg</a:t>
            </a:r>
            <a:r>
              <a:rPr lang="en-US" sz="1800" u="sng" dirty="0">
                <a:solidFill>
                  <a:schemeClr val="hlink"/>
                </a:solidFill>
                <a:highlight>
                  <a:srgbClr val="F9F9F9"/>
                </a:highlight>
                <a:hlinkClick r:id="rId4"/>
              </a:rPr>
              <a:t>/</a:t>
            </a:r>
            <a:r>
              <a:rPr lang="en-US" sz="1800" u="sng" dirty="0" err="1">
                <a:solidFill>
                  <a:schemeClr val="hlink"/>
                </a:solidFill>
                <a:highlight>
                  <a:srgbClr val="F9F9F9"/>
                </a:highlight>
                <a:hlinkClick r:id="rId4"/>
              </a:rPr>
              <a:t>v8r7x</a:t>
            </a:r>
            <a:endParaRPr dirty="0"/>
          </a:p>
        </p:txBody>
      </p:sp>
      <p:pic>
        <p:nvPicPr>
          <p:cNvPr id="1011" name="Google Shape;1011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3925" y="999525"/>
            <a:ext cx="4860521" cy="3991575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12" name="Google Shape;1012;p116"/>
          <p:cNvGrpSpPr/>
          <p:nvPr/>
        </p:nvGrpSpPr>
        <p:grpSpPr>
          <a:xfrm>
            <a:off x="3405150" y="1861075"/>
            <a:ext cx="4860600" cy="991800"/>
            <a:chOff x="3405150" y="1861075"/>
            <a:chExt cx="4860600" cy="991800"/>
          </a:xfrm>
        </p:grpSpPr>
        <p:sp>
          <p:nvSpPr>
            <p:cNvPr id="1013" name="Google Shape;1013;p116"/>
            <p:cNvSpPr/>
            <p:nvPr/>
          </p:nvSpPr>
          <p:spPr>
            <a:xfrm>
              <a:off x="3405150" y="2218975"/>
              <a:ext cx="4860600" cy="6339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6"/>
            <p:cNvSpPr txBox="1"/>
            <p:nvPr/>
          </p:nvSpPr>
          <p:spPr>
            <a:xfrm>
              <a:off x="7510850" y="1861075"/>
              <a:ext cx="572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類型</a:t>
              </a:r>
              <a:endParaRPr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15" name="Google Shape;1015;p116"/>
          <p:cNvGrpSpPr/>
          <p:nvPr/>
        </p:nvGrpSpPr>
        <p:grpSpPr>
          <a:xfrm>
            <a:off x="3865300" y="3842275"/>
            <a:ext cx="2237050" cy="646800"/>
            <a:chOff x="3865300" y="3842275"/>
            <a:chExt cx="2237050" cy="646800"/>
          </a:xfrm>
        </p:grpSpPr>
        <p:sp>
          <p:nvSpPr>
            <p:cNvPr id="1016" name="Google Shape;1016;p116"/>
            <p:cNvSpPr/>
            <p:nvPr/>
          </p:nvSpPr>
          <p:spPr>
            <a:xfrm>
              <a:off x="3865300" y="4143775"/>
              <a:ext cx="2004300" cy="3453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6"/>
            <p:cNvSpPr txBox="1"/>
            <p:nvPr/>
          </p:nvSpPr>
          <p:spPr>
            <a:xfrm>
              <a:off x="5529650" y="3842275"/>
              <a:ext cx="572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網址</a:t>
              </a:r>
              <a:endParaRPr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18" name="Google Shape;1018;p116"/>
          <p:cNvGrpSpPr/>
          <p:nvPr/>
        </p:nvGrpSpPr>
        <p:grpSpPr>
          <a:xfrm>
            <a:off x="6721800" y="3603450"/>
            <a:ext cx="2166600" cy="1223275"/>
            <a:chOff x="6721800" y="3603450"/>
            <a:chExt cx="2166600" cy="1223275"/>
          </a:xfrm>
        </p:grpSpPr>
        <p:sp>
          <p:nvSpPr>
            <p:cNvPr id="1019" name="Google Shape;1019;p116"/>
            <p:cNvSpPr/>
            <p:nvPr/>
          </p:nvSpPr>
          <p:spPr>
            <a:xfrm>
              <a:off x="7065700" y="3957325"/>
              <a:ext cx="920400" cy="869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6"/>
            <p:cNvSpPr txBox="1"/>
            <p:nvPr/>
          </p:nvSpPr>
          <p:spPr>
            <a:xfrm>
              <a:off x="6721800" y="3603450"/>
              <a:ext cx="216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產生出來的QRcode</a:t>
              </a:r>
              <a:endParaRPr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5" name="Google Shape;1025;p117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Google Shape;1026;p117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17"/>
          <p:cNvSpPr txBox="1">
            <a:spLocks noGrp="1"/>
          </p:cNvSpPr>
          <p:nvPr>
            <p:ph type="title" idx="4294967295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開發板雲端上傳、雲端下載</a:t>
            </a:r>
            <a:endParaRPr sz="2400" b="1">
              <a:solidFill>
                <a:srgbClr val="52A7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117"/>
          <p:cNvPicPr preferRelativeResize="0"/>
          <p:nvPr/>
        </p:nvPicPr>
        <p:blipFill rotWithShape="1">
          <a:blip r:embed="rId4">
            <a:alphaModFix/>
          </a:blip>
          <a:srcRect l="17282" t="6140" r="15126" b="6880"/>
          <a:stretch/>
        </p:blipFill>
        <p:spPr>
          <a:xfrm>
            <a:off x="1960100" y="1543276"/>
            <a:ext cx="1117172" cy="143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8813" y="1438324"/>
            <a:ext cx="2835082" cy="14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17"/>
          <p:cNvSpPr txBox="1"/>
          <p:nvPr/>
        </p:nvSpPr>
        <p:spPr>
          <a:xfrm>
            <a:off x="4596863" y="2476450"/>
            <a:ext cx="22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Helvetica Neue"/>
                <a:ea typeface="Helvetica Neue"/>
                <a:cs typeface="Helvetica Neue"/>
                <a:sym typeface="Helvetica Neue"/>
              </a:rPr>
              <a:t>Webduino 教育平台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1" name="Google Shape;1031;p117"/>
          <p:cNvSpPr/>
          <p:nvPr/>
        </p:nvSpPr>
        <p:spPr>
          <a:xfrm>
            <a:off x="3044450" y="2270450"/>
            <a:ext cx="1632300" cy="114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2" name="Google Shape;1032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6749" y="2127800"/>
            <a:ext cx="527608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17"/>
          <p:cNvSpPr txBox="1"/>
          <p:nvPr/>
        </p:nvSpPr>
        <p:spPr>
          <a:xfrm>
            <a:off x="2030250" y="3304975"/>
            <a:ext cx="508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每塊開發板有自己的儲存空間，可上傳 / 下載 圖片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18"/>
          <p:cNvSpPr txBox="1"/>
          <p:nvPr/>
        </p:nvSpPr>
        <p:spPr>
          <a:xfrm>
            <a:off x="3056200" y="2559825"/>
            <a:ext cx="4986900" cy="400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上傳圖片後，可取得URL，該URL可透過廣播積木分享出去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39" name="Google Shape;1039;p118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0" name="Google Shape;1040;p118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18"/>
          <p:cNvSpPr txBox="1">
            <a:spLocks noGrp="1"/>
          </p:cNvSpPr>
          <p:nvPr>
            <p:ph type="title" idx="4294967295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檔案讀寫：雲端上傳</a:t>
            </a:r>
            <a:r>
              <a:rPr lang="en-US" sz="2400" b="1" dirty="0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00" u="sng" dirty="0" err="1">
                <a:solidFill>
                  <a:schemeClr val="hlink"/>
                </a:solidFill>
                <a:hlinkClick r:id="rId4"/>
              </a:rPr>
              <a:t>範例</a:t>
            </a:r>
            <a:endParaRPr sz="2400" b="1" dirty="0">
              <a:solidFill>
                <a:srgbClr val="52A7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2" name="Google Shape;1042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6100" y="989050"/>
            <a:ext cx="6427095" cy="12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000" y="948925"/>
            <a:ext cx="1509675" cy="272603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0"/>
          <p:cNvSpPr/>
          <p:nvPr/>
        </p:nvSpPr>
        <p:spPr>
          <a:xfrm>
            <a:off x="326245" y="937650"/>
            <a:ext cx="6164400" cy="1599600"/>
          </a:xfrm>
          <a:prstGeom prst="roundRect">
            <a:avLst>
              <a:gd name="adj" fmla="val 7983"/>
            </a:avLst>
          </a:prstGeom>
          <a:solidFill>
            <a:srgbClr val="E2E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" name="Google Shape;303;p60"/>
          <p:cNvGrpSpPr/>
          <p:nvPr/>
        </p:nvGrpSpPr>
        <p:grpSpPr>
          <a:xfrm>
            <a:off x="666902" y="1343838"/>
            <a:ext cx="1086505" cy="1123272"/>
            <a:chOff x="2096375" y="3567750"/>
            <a:chExt cx="1137226" cy="1175709"/>
          </a:xfrm>
        </p:grpSpPr>
        <p:pic>
          <p:nvPicPr>
            <p:cNvPr id="304" name="Google Shape;304;p60"/>
            <p:cNvPicPr preferRelativeResize="0"/>
            <p:nvPr/>
          </p:nvPicPr>
          <p:blipFill rotWithShape="1">
            <a:blip r:embed="rId3">
              <a:alphaModFix/>
            </a:blip>
            <a:srcRect b="30420"/>
            <a:stretch/>
          </p:blipFill>
          <p:spPr>
            <a:xfrm>
              <a:off x="2103875" y="3567750"/>
              <a:ext cx="1129726" cy="78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60"/>
            <p:cNvSpPr txBox="1"/>
            <p:nvPr/>
          </p:nvSpPr>
          <p:spPr>
            <a:xfrm>
              <a:off x="2096375" y="4356759"/>
              <a:ext cx="11298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4"/>
                </a:rPr>
                <a:t>教學文件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06" name="Google Shape;306;p60"/>
          <p:cNvGrpSpPr/>
          <p:nvPr/>
        </p:nvGrpSpPr>
        <p:grpSpPr>
          <a:xfrm>
            <a:off x="2063435" y="1338339"/>
            <a:ext cx="1180330" cy="1143811"/>
            <a:chOff x="893883" y="2104531"/>
            <a:chExt cx="1235431" cy="1197206"/>
          </a:xfrm>
        </p:grpSpPr>
        <p:pic>
          <p:nvPicPr>
            <p:cNvPr id="307" name="Google Shape;307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93888" y="2104531"/>
              <a:ext cx="1235425" cy="788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60"/>
            <p:cNvSpPr txBox="1"/>
            <p:nvPr/>
          </p:nvSpPr>
          <p:spPr>
            <a:xfrm>
              <a:off x="893883" y="2915038"/>
              <a:ext cx="12354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6"/>
                </a:rPr>
                <a:t>初始化教學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09" name="Google Shape;309;p60"/>
          <p:cNvGrpSpPr/>
          <p:nvPr/>
        </p:nvGrpSpPr>
        <p:grpSpPr>
          <a:xfrm>
            <a:off x="3553793" y="1338307"/>
            <a:ext cx="1180301" cy="1280004"/>
            <a:chOff x="4152729" y="941200"/>
            <a:chExt cx="1235400" cy="1339757"/>
          </a:xfrm>
        </p:grpSpPr>
        <p:sp>
          <p:nvSpPr>
            <p:cNvPr id="310" name="Google Shape;310;p60"/>
            <p:cNvSpPr txBox="1"/>
            <p:nvPr/>
          </p:nvSpPr>
          <p:spPr>
            <a:xfrm>
              <a:off x="4152729" y="1671957"/>
              <a:ext cx="1235400" cy="60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7"/>
                </a:rPr>
                <a:t>安裝版韌體</a:t>
              </a:r>
              <a:endParaRPr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7"/>
                </a:rPr>
                <a:t>更新教學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11" name="Google Shape;311;p60"/>
            <p:cNvPicPr preferRelativeResize="0"/>
            <p:nvPr/>
          </p:nvPicPr>
          <p:blipFill rotWithShape="1">
            <a:blip r:embed="rId8">
              <a:alphaModFix/>
            </a:blip>
            <a:srcRect l="8228" r="8236"/>
            <a:stretch/>
          </p:blipFill>
          <p:spPr>
            <a:xfrm>
              <a:off x="4152729" y="941200"/>
              <a:ext cx="1235400" cy="7635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60"/>
          <p:cNvGrpSpPr/>
          <p:nvPr/>
        </p:nvGrpSpPr>
        <p:grpSpPr>
          <a:xfrm>
            <a:off x="5044122" y="1338316"/>
            <a:ext cx="1192727" cy="1143836"/>
            <a:chOff x="5929487" y="1052406"/>
            <a:chExt cx="1248406" cy="1197233"/>
          </a:xfrm>
        </p:grpSpPr>
        <p:pic>
          <p:nvPicPr>
            <p:cNvPr id="313" name="Google Shape;313;p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929487" y="1052406"/>
              <a:ext cx="1235425" cy="788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60"/>
            <p:cNvSpPr txBox="1"/>
            <p:nvPr/>
          </p:nvSpPr>
          <p:spPr>
            <a:xfrm>
              <a:off x="5942493" y="1862939"/>
              <a:ext cx="12354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0"/>
                </a:rPr>
                <a:t>教學範例卡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15" name="Google Shape;315;p60"/>
          <p:cNvSpPr/>
          <p:nvPr/>
        </p:nvSpPr>
        <p:spPr>
          <a:xfrm>
            <a:off x="326245" y="2722938"/>
            <a:ext cx="6164400" cy="1356600"/>
          </a:xfrm>
          <a:prstGeom prst="roundRect">
            <a:avLst>
              <a:gd name="adj" fmla="val 7983"/>
            </a:avLst>
          </a:prstGeom>
          <a:solidFill>
            <a:srgbClr val="E2E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60"/>
          <p:cNvGrpSpPr/>
          <p:nvPr/>
        </p:nvGrpSpPr>
        <p:grpSpPr>
          <a:xfrm>
            <a:off x="478495" y="3144272"/>
            <a:ext cx="1503000" cy="969546"/>
            <a:chOff x="419600" y="2798959"/>
            <a:chExt cx="1503000" cy="969546"/>
          </a:xfrm>
        </p:grpSpPr>
        <p:pic>
          <p:nvPicPr>
            <p:cNvPr id="317" name="Google Shape;317;p60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t="50941"/>
            <a:stretch/>
          </p:blipFill>
          <p:spPr>
            <a:xfrm>
              <a:off x="550238" y="2798959"/>
              <a:ext cx="1241660" cy="647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60"/>
            <p:cNvSpPr txBox="1"/>
            <p:nvPr/>
          </p:nvSpPr>
          <p:spPr>
            <a:xfrm>
              <a:off x="419600" y="3399205"/>
              <a:ext cx="1503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1"/>
                </a:rPr>
                <a:t>產品介紹 PDF 檔案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19" name="Google Shape;319;p60"/>
          <p:cNvGrpSpPr/>
          <p:nvPr/>
        </p:nvGrpSpPr>
        <p:grpSpPr>
          <a:xfrm>
            <a:off x="1951849" y="3143198"/>
            <a:ext cx="1772700" cy="970617"/>
            <a:chOff x="1892953" y="2797885"/>
            <a:chExt cx="1772700" cy="970617"/>
          </a:xfrm>
        </p:grpSpPr>
        <p:sp>
          <p:nvSpPr>
            <p:cNvPr id="320" name="Google Shape;320;p60"/>
            <p:cNvSpPr txBox="1"/>
            <p:nvPr/>
          </p:nvSpPr>
          <p:spPr>
            <a:xfrm>
              <a:off x="1892953" y="3399202"/>
              <a:ext cx="177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3"/>
                </a:rPr>
                <a:t>Web:AI 入門積木教學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21" name="Google Shape;321;p60">
              <a:hlinkClick r:id="rId13"/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156432" y="2797885"/>
              <a:ext cx="1245885" cy="6495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2" name="Google Shape;322;p60"/>
          <p:cNvGrpSpPr/>
          <p:nvPr/>
        </p:nvGrpSpPr>
        <p:grpSpPr>
          <a:xfrm>
            <a:off x="3694759" y="3146433"/>
            <a:ext cx="1676400" cy="967404"/>
            <a:chOff x="3635864" y="2801121"/>
            <a:chExt cx="1676400" cy="967404"/>
          </a:xfrm>
        </p:grpSpPr>
        <p:pic>
          <p:nvPicPr>
            <p:cNvPr id="323" name="Google Shape;323;p60">
              <a:hlinkClick r:id="rId15"/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871271" y="2801121"/>
              <a:ext cx="1205365" cy="642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60"/>
            <p:cNvSpPr txBox="1"/>
            <p:nvPr/>
          </p:nvSpPr>
          <p:spPr>
            <a:xfrm>
              <a:off x="3635864" y="3399224"/>
              <a:ext cx="1676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5"/>
                </a:rPr>
                <a:t>Web:AI入門 IDE教學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25" name="Google Shape;325;p60"/>
          <p:cNvGrpSpPr/>
          <p:nvPr/>
        </p:nvGrpSpPr>
        <p:grpSpPr>
          <a:xfrm>
            <a:off x="5341351" y="3139836"/>
            <a:ext cx="898800" cy="973976"/>
            <a:chOff x="5282456" y="2794524"/>
            <a:chExt cx="898800" cy="973976"/>
          </a:xfrm>
        </p:grpSpPr>
        <p:sp>
          <p:nvSpPr>
            <p:cNvPr id="326" name="Google Shape;326;p60"/>
            <p:cNvSpPr txBox="1"/>
            <p:nvPr/>
          </p:nvSpPr>
          <p:spPr>
            <a:xfrm>
              <a:off x="5282456" y="3399199"/>
              <a:ext cx="898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7"/>
                </a:rPr>
                <a:t>檔案資料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27" name="Google Shape;327;p60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5314872" y="2794524"/>
              <a:ext cx="834056" cy="617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8" name="Google Shape;328;p60"/>
          <p:cNvSpPr/>
          <p:nvPr/>
        </p:nvSpPr>
        <p:spPr>
          <a:xfrm>
            <a:off x="6701900" y="937650"/>
            <a:ext cx="2169900" cy="4073400"/>
          </a:xfrm>
          <a:prstGeom prst="roundRect">
            <a:avLst>
              <a:gd name="adj" fmla="val 7983"/>
            </a:avLst>
          </a:prstGeom>
          <a:solidFill>
            <a:srgbClr val="E8F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60"/>
          <p:cNvGrpSpPr/>
          <p:nvPr/>
        </p:nvGrpSpPr>
        <p:grpSpPr>
          <a:xfrm>
            <a:off x="7169113" y="1413250"/>
            <a:ext cx="1235466" cy="1118848"/>
            <a:chOff x="433225" y="1052375"/>
            <a:chExt cx="1235466" cy="1118848"/>
          </a:xfrm>
        </p:grpSpPr>
        <p:pic>
          <p:nvPicPr>
            <p:cNvPr id="330" name="Google Shape;330;p60">
              <a:hlinkClick r:id="rId19"/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433225" y="1052375"/>
              <a:ext cx="1235466" cy="789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60"/>
            <p:cNvSpPr txBox="1"/>
            <p:nvPr/>
          </p:nvSpPr>
          <p:spPr>
            <a:xfrm>
              <a:off x="433263" y="1801923"/>
              <a:ext cx="123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9"/>
                </a:rPr>
                <a:t>口罩偵測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32" name="Google Shape;332;p60"/>
          <p:cNvGrpSpPr/>
          <p:nvPr/>
        </p:nvGrpSpPr>
        <p:grpSpPr>
          <a:xfrm>
            <a:off x="7169117" y="2639208"/>
            <a:ext cx="1235470" cy="1100099"/>
            <a:chOff x="7169117" y="1386908"/>
            <a:chExt cx="1235470" cy="1100099"/>
          </a:xfrm>
        </p:grpSpPr>
        <p:pic>
          <p:nvPicPr>
            <p:cNvPr id="333" name="Google Shape;333;p60">
              <a:hlinkClick r:id="rId21"/>
            </p:cNvPr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7169121" y="1386908"/>
              <a:ext cx="1235466" cy="788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60"/>
            <p:cNvSpPr txBox="1"/>
            <p:nvPr/>
          </p:nvSpPr>
          <p:spPr>
            <a:xfrm>
              <a:off x="7169117" y="2117707"/>
              <a:ext cx="123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23"/>
                </a:rPr>
                <a:t>影像訓練</a:t>
              </a:r>
              <a:endParaRPr sz="12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35" name="Google Shape;335;p60"/>
          <p:cNvSpPr/>
          <p:nvPr/>
        </p:nvSpPr>
        <p:spPr>
          <a:xfrm>
            <a:off x="326245" y="4265225"/>
            <a:ext cx="6164400" cy="697200"/>
          </a:xfrm>
          <a:prstGeom prst="roundRect">
            <a:avLst>
              <a:gd name="adj" fmla="val 7983"/>
            </a:avLst>
          </a:prstGeom>
          <a:solidFill>
            <a:srgbClr val="E2E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60"/>
          <p:cNvSpPr txBox="1"/>
          <p:nvPr/>
        </p:nvSpPr>
        <p:spPr>
          <a:xfrm>
            <a:off x="473306" y="4503150"/>
            <a:ext cx="123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24"/>
              </a:rPr>
              <a:t>小怪獸追蹤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60"/>
          <p:cNvSpPr txBox="1"/>
          <p:nvPr/>
        </p:nvSpPr>
        <p:spPr>
          <a:xfrm>
            <a:off x="1734497" y="4503150"/>
            <a:ext cx="99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25"/>
              </a:rPr>
              <a:t>物件追蹤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60"/>
          <p:cNvSpPr txBox="1"/>
          <p:nvPr/>
        </p:nvSpPr>
        <p:spPr>
          <a:xfrm>
            <a:off x="2750888" y="4503150"/>
            <a:ext cx="113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26"/>
              </a:rPr>
              <a:t>萬用遙控器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60"/>
          <p:cNvSpPr txBox="1"/>
          <p:nvPr/>
        </p:nvSpPr>
        <p:spPr>
          <a:xfrm>
            <a:off x="3915479" y="4503150"/>
            <a:ext cx="113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27"/>
              </a:rPr>
              <a:t>口罩偵測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60"/>
          <p:cNvSpPr txBox="1"/>
          <p:nvPr/>
        </p:nvSpPr>
        <p:spPr>
          <a:xfrm>
            <a:off x="5080070" y="4395450"/>
            <a:ext cx="123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28"/>
              </a:rPr>
              <a:t>選別系統 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28"/>
              </a:rPr>
              <a:t>ft.智高積木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60"/>
          <p:cNvSpPr txBox="1"/>
          <p:nvPr/>
        </p:nvSpPr>
        <p:spPr>
          <a:xfrm>
            <a:off x="174348" y="915675"/>
            <a:ext cx="1739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C49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【 使用教學 】</a:t>
            </a:r>
            <a:endParaRPr sz="1600" b="1">
              <a:solidFill>
                <a:srgbClr val="2C49B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Google Shape;342;p60"/>
          <p:cNvSpPr txBox="1"/>
          <p:nvPr/>
        </p:nvSpPr>
        <p:spPr>
          <a:xfrm>
            <a:off x="174350" y="2694688"/>
            <a:ext cx="1739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C49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【 檔案資源 】</a:t>
            </a:r>
            <a:endParaRPr sz="1600" b="1">
              <a:solidFill>
                <a:srgbClr val="2C49B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60"/>
          <p:cNvSpPr txBox="1"/>
          <p:nvPr/>
        </p:nvSpPr>
        <p:spPr>
          <a:xfrm>
            <a:off x="174348" y="4204425"/>
            <a:ext cx="228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C49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【 功能展示影片 】</a:t>
            </a:r>
            <a:endParaRPr sz="1600" b="1">
              <a:solidFill>
                <a:srgbClr val="2C49B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60"/>
          <p:cNvSpPr txBox="1"/>
          <p:nvPr/>
        </p:nvSpPr>
        <p:spPr>
          <a:xfrm>
            <a:off x="6549498" y="968550"/>
            <a:ext cx="1739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C49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【 亮點影片 】</a:t>
            </a:r>
            <a:endParaRPr sz="1600" b="1">
              <a:solidFill>
                <a:srgbClr val="2C49B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5" name="Google Shape;345;p6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6" name="Google Shape;346;p60" descr="webduino-logo-02.png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6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8" name="Google Shape;348;p60" descr="webduino-logo-02.png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0"/>
          <p:cNvSpPr txBox="1"/>
          <p:nvPr/>
        </p:nvSpPr>
        <p:spPr>
          <a:xfrm>
            <a:off x="330000" y="184100"/>
            <a:ext cx="550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52A7C6"/>
                </a:solidFill>
              </a:rPr>
              <a:t>相關教學資源</a:t>
            </a:r>
            <a:endParaRPr sz="2200" b="1">
              <a:solidFill>
                <a:srgbClr val="52A7C6"/>
              </a:solidFill>
            </a:endParaRPr>
          </a:p>
        </p:txBody>
      </p:sp>
      <p:sp>
        <p:nvSpPr>
          <p:cNvPr id="350" name="Google Shape;350;p60"/>
          <p:cNvSpPr txBox="1"/>
          <p:nvPr/>
        </p:nvSpPr>
        <p:spPr>
          <a:xfrm>
            <a:off x="7169117" y="4487857"/>
            <a:ext cx="123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0"/>
              </a:rPr>
              <a:t>小車範例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1" name="Google Shape;351;p60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169125" y="3846400"/>
            <a:ext cx="1235400" cy="669600"/>
          </a:xfrm>
          <a:prstGeom prst="roundRect">
            <a:avLst>
              <a:gd name="adj" fmla="val 5041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8" name="Google Shape;1048;p119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9" name="Google Shape;1049;p119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119"/>
          <p:cNvSpPr txBox="1">
            <a:spLocks noGrp="1"/>
          </p:cNvSpPr>
          <p:nvPr>
            <p:ph type="title" idx="4294967295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檔案讀寫：雲端下載  </a:t>
            </a:r>
            <a:r>
              <a:rPr lang="en-US" sz="2300" u="sng">
                <a:solidFill>
                  <a:schemeClr val="hlink"/>
                </a:solidFill>
                <a:hlinkClick r:id="rId4"/>
              </a:rPr>
              <a:t>範例</a:t>
            </a:r>
            <a:endParaRPr sz="2400" b="1">
              <a:solidFill>
                <a:srgbClr val="52A7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6100" y="989050"/>
            <a:ext cx="4881900" cy="12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19"/>
          <p:cNvSpPr txBox="1"/>
          <p:nvPr/>
        </p:nvSpPr>
        <p:spPr>
          <a:xfrm>
            <a:off x="3056200" y="2559825"/>
            <a:ext cx="4986900" cy="400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下載圖片後，可存放在開發板的檔案系統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3" name="Google Shape;1053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000" y="948925"/>
            <a:ext cx="1509675" cy="272603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20"/>
          <p:cNvSpPr txBox="1"/>
          <p:nvPr/>
        </p:nvSpPr>
        <p:spPr>
          <a:xfrm>
            <a:off x="5917550" y="130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9" name="Google Shape;1059;p1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25" y="834375"/>
            <a:ext cx="8269148" cy="4178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0" name="Google Shape;1060;p12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61" name="Google Shape;1061;p120" descr="webduino-logo-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20"/>
          <p:cNvSpPr txBox="1">
            <a:spLocks noGrp="1"/>
          </p:cNvSpPr>
          <p:nvPr>
            <p:ph type="title" idx="4294967295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小怪獸報馬仔</a:t>
            </a:r>
            <a:r>
              <a:rPr lang="en-US" sz="2400" b="1" dirty="0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2400" u="sng" dirty="0" err="1">
                <a:solidFill>
                  <a:schemeClr val="hlink"/>
                </a:solidFill>
                <a:hlinkClick r:id="rId3"/>
              </a:rPr>
              <a:t>網頁互動區</a:t>
            </a:r>
            <a:r>
              <a:rPr lang="en-US" sz="2400" b="1" dirty="0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21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檔案讀寫：下載網路圖片</a:t>
            </a:r>
            <a:r>
              <a:rPr lang="en-US" sz="2400">
                <a:solidFill>
                  <a:schemeClr val="dk1"/>
                </a:solidFill>
              </a:rPr>
              <a:t>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範例</a:t>
            </a:r>
            <a:endParaRPr sz="2400"/>
          </a:p>
        </p:txBody>
      </p:sp>
      <p:cxnSp>
        <p:nvCxnSpPr>
          <p:cNvPr id="1068" name="Google Shape;1068;p121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69" name="Google Shape;1069;p121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21"/>
          <p:cNvSpPr txBox="1"/>
          <p:nvPr/>
        </p:nvSpPr>
        <p:spPr>
          <a:xfrm>
            <a:off x="2336100" y="2685350"/>
            <a:ext cx="43188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Helvetica Neue"/>
                <a:ea typeface="Helvetica Neue"/>
                <a:cs typeface="Helvetica Neue"/>
                <a:sym typeface="Helvetica Neue"/>
              </a:rPr>
              <a:t>ＰＳ：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如果沒有使用 SD 卡，保存圖片最多三張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照片上傳雲端則沒有數量限制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1" name="Google Shape;1071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00" y="948925"/>
            <a:ext cx="1509675" cy="272603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2" name="Google Shape;1072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1450" y="948925"/>
            <a:ext cx="6560276" cy="13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1552">
            <a:off x="6579924" y="1980339"/>
            <a:ext cx="2042678" cy="2446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 </a:t>
            </a:r>
            <a:r>
              <a:rPr lang="zh-TW" altLang="en-US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萬用遙控器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756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5" name="Google Shape;1095;p124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96" name="Google Shape;1096;p124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124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廣播積木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endParaRPr sz="2400" dirty="0"/>
          </a:p>
        </p:txBody>
      </p:sp>
      <p:pic>
        <p:nvPicPr>
          <p:cNvPr id="1098" name="Google Shape;1098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75" y="1027472"/>
            <a:ext cx="5545825" cy="203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24"/>
          <p:cNvPicPr preferRelativeResize="0"/>
          <p:nvPr/>
        </p:nvPicPr>
        <p:blipFill rotWithShape="1">
          <a:blip r:embed="rId5">
            <a:alphaModFix/>
          </a:blip>
          <a:srcRect l="17282" t="6140" r="15126" b="6880"/>
          <a:stretch/>
        </p:blipFill>
        <p:spPr>
          <a:xfrm>
            <a:off x="2119888" y="3229272"/>
            <a:ext cx="1355726" cy="17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763688" y="242748"/>
            <a:ext cx="4150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6"/>
              </a:rPr>
              <a:t>https://</a:t>
            </a:r>
            <a:r>
              <a:rPr lang="en-US" altLang="zh-TW" dirty="0" err="1" smtClean="0">
                <a:hlinkClick r:id="rId6"/>
              </a:rPr>
              <a:t>ai-blockly.webduino.io?hashid</a:t>
            </a:r>
            <a:r>
              <a:rPr lang="en-US" altLang="zh-TW" dirty="0" smtClean="0">
                <a:hlinkClick r:id="rId6"/>
              </a:rPr>
              <a:t>=</a:t>
            </a:r>
            <a:r>
              <a:rPr lang="en-US" altLang="zh-TW" dirty="0" err="1" smtClean="0">
                <a:hlinkClick r:id="rId6"/>
              </a:rPr>
              <a:t>vdrx0P4z4p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99597"/>
            <a:ext cx="3879205" cy="2141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125"/>
          <p:cNvPicPr preferRelativeResize="0"/>
          <p:nvPr/>
        </p:nvPicPr>
        <p:blipFill rotWithShape="1">
          <a:blip r:embed="rId3">
            <a:alphaModFix/>
          </a:blip>
          <a:srcRect l="8614" t="11712" r="9034" b="7006"/>
          <a:stretch/>
        </p:blipFill>
        <p:spPr>
          <a:xfrm>
            <a:off x="3430125" y="1079925"/>
            <a:ext cx="2361951" cy="3685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7" name="Google Shape;1107;p125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08" name="Google Shape;1108;p125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125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萬用遙控器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smtClean="0"/>
              <a:t> </a:t>
            </a:r>
            <a:endParaRPr sz="2400" dirty="0"/>
          </a:p>
        </p:txBody>
      </p:sp>
      <p:pic>
        <p:nvPicPr>
          <p:cNvPr id="1110" name="Google Shape;1110;p12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800" y="907225"/>
            <a:ext cx="2768327" cy="418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25"/>
          <p:cNvSpPr/>
          <p:nvPr/>
        </p:nvSpPr>
        <p:spPr>
          <a:xfrm>
            <a:off x="3663098" y="3599950"/>
            <a:ext cx="1896000" cy="1059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25"/>
          <p:cNvSpPr/>
          <p:nvPr/>
        </p:nvSpPr>
        <p:spPr>
          <a:xfrm>
            <a:off x="492263" y="4045475"/>
            <a:ext cx="2291400" cy="754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25"/>
          <p:cNvSpPr/>
          <p:nvPr/>
        </p:nvSpPr>
        <p:spPr>
          <a:xfrm>
            <a:off x="3663100" y="1294825"/>
            <a:ext cx="1896000" cy="491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25"/>
          <p:cNvSpPr/>
          <p:nvPr/>
        </p:nvSpPr>
        <p:spPr>
          <a:xfrm>
            <a:off x="6200050" y="1349925"/>
            <a:ext cx="1684318" cy="435900"/>
          </a:xfrm>
          <a:prstGeom prst="wedgeRectCallout">
            <a:avLst>
              <a:gd name="adj1" fmla="val -101585"/>
              <a:gd name="adj2" fmla="val 2063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更改</a:t>
            </a:r>
            <a:r>
              <a:rPr lang="zh-TW" altLang="en-US" dirty="0" smtClean="0"/>
              <a:t>訊息</a:t>
            </a:r>
            <a:r>
              <a:rPr lang="en-US" dirty="0" err="1" smtClean="0"/>
              <a:t>發送頻道</a:t>
            </a:r>
            <a:endParaRPr dirty="0"/>
          </a:p>
        </p:txBody>
      </p:sp>
      <p:sp>
        <p:nvSpPr>
          <p:cNvPr id="1115" name="Google Shape;1115;p125"/>
          <p:cNvSpPr/>
          <p:nvPr/>
        </p:nvSpPr>
        <p:spPr>
          <a:xfrm>
            <a:off x="6200074" y="3458325"/>
            <a:ext cx="1684294" cy="435900"/>
          </a:xfrm>
          <a:prstGeom prst="wedgeRectCallout">
            <a:avLst>
              <a:gd name="adj1" fmla="val -101585"/>
              <a:gd name="adj2" fmla="val 2063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確認</a:t>
            </a:r>
            <a:r>
              <a:rPr lang="en-US" dirty="0" err="1" smtClean="0"/>
              <a:t>發送</a:t>
            </a:r>
            <a:r>
              <a:rPr lang="zh-TW" altLang="en-US" dirty="0" smtClean="0"/>
              <a:t>按鈕名稱</a:t>
            </a:r>
            <a:endParaRPr dirty="0"/>
          </a:p>
        </p:txBody>
      </p:sp>
      <p:sp>
        <p:nvSpPr>
          <p:cNvPr id="2" name="矩形 1"/>
          <p:cNvSpPr/>
          <p:nvPr/>
        </p:nvSpPr>
        <p:spPr>
          <a:xfrm>
            <a:off x="2123728" y="135027"/>
            <a:ext cx="5184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7"/>
              </a:rPr>
              <a:t>https://</a:t>
            </a:r>
            <a:r>
              <a:rPr lang="en-US" altLang="zh-TW" dirty="0" err="1">
                <a:hlinkClick r:id="rId7"/>
              </a:rPr>
              <a:t>webduinoio.github.io</a:t>
            </a:r>
            <a:r>
              <a:rPr lang="en-US" altLang="zh-TW" dirty="0">
                <a:hlinkClick r:id="rId7"/>
              </a:rPr>
              <a:t>/</a:t>
            </a:r>
            <a:r>
              <a:rPr lang="en-US" altLang="zh-TW" dirty="0" err="1">
                <a:hlinkClick r:id="rId7"/>
              </a:rPr>
              <a:t>webduino</a:t>
            </a:r>
            <a:r>
              <a:rPr lang="en-US" altLang="zh-TW" dirty="0">
                <a:hlinkClick r:id="rId7"/>
              </a:rPr>
              <a:t>-remote/#-</a:t>
            </a:r>
            <a:r>
              <a:rPr lang="en-US" altLang="zh-TW" dirty="0" err="1" smtClean="0">
                <a:hlinkClick r:id="rId7"/>
              </a:rPr>
              <a:t>NCQGpD7jlSlxlk51Baq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26"/>
          <p:cNvSpPr txBox="1">
            <a:spLocks noGrp="1"/>
          </p:cNvSpPr>
          <p:nvPr>
            <p:ph type="title"/>
          </p:nvPr>
        </p:nvSpPr>
        <p:spPr>
          <a:xfrm>
            <a:off x="297600" y="274425"/>
            <a:ext cx="5838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52A7C6"/>
                </a:solidFill>
              </a:rPr>
              <a:t>萬用遙控器</a:t>
            </a:r>
            <a:r>
              <a:rPr lang="en-US" sz="2600" b="1" dirty="0">
                <a:solidFill>
                  <a:srgbClr val="52A7C6"/>
                </a:solidFill>
              </a:rPr>
              <a:t> + </a:t>
            </a:r>
            <a:r>
              <a:rPr lang="en-US" sz="2600" b="1" dirty="0" err="1">
                <a:solidFill>
                  <a:srgbClr val="52A7C6"/>
                </a:solidFill>
              </a:rPr>
              <a:t>Web:AI</a:t>
            </a:r>
            <a:r>
              <a:rPr lang="en-US" sz="2600" b="1" dirty="0">
                <a:solidFill>
                  <a:srgbClr val="52A7C6"/>
                </a:solidFill>
              </a:rPr>
              <a:t> + </a:t>
            </a:r>
            <a:r>
              <a:rPr lang="en-US" sz="2600" b="1" dirty="0" err="1">
                <a:solidFill>
                  <a:srgbClr val="52A7C6"/>
                </a:solidFill>
              </a:rPr>
              <a:t>Mooncar</a:t>
            </a:r>
            <a:endParaRPr sz="2600" b="1" dirty="0">
              <a:solidFill>
                <a:srgbClr val="52A7C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52A7C6"/>
              </a:solidFill>
            </a:endParaRPr>
          </a:p>
        </p:txBody>
      </p:sp>
      <p:pic>
        <p:nvPicPr>
          <p:cNvPr id="1121" name="Google Shape;1121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00" y="773250"/>
            <a:ext cx="5230299" cy="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26"/>
          <p:cNvSpPr txBox="1"/>
          <p:nvPr/>
        </p:nvSpPr>
        <p:spPr>
          <a:xfrm>
            <a:off x="1182250" y="2529200"/>
            <a:ext cx="65112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遙控</a:t>
            </a:r>
            <a:r>
              <a:rPr lang="en-US" sz="3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3000" dirty="0" err="1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Mooncar</a:t>
            </a:r>
            <a:endParaRPr lang="en-US" sz="3000" u="sng" dirty="0" smtClean="0">
              <a:solidFill>
                <a:schemeClr val="hlink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3648" y="3219822"/>
            <a:ext cx="5688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err="1">
                <a:hlinkClick r:id="rId4"/>
              </a:rPr>
              <a:t>webduinoio.github.io</a:t>
            </a:r>
            <a:r>
              <a:rPr lang="en-US" altLang="zh-TW" dirty="0">
                <a:hlinkClick r:id="rId4"/>
              </a:rPr>
              <a:t>/</a:t>
            </a:r>
            <a:r>
              <a:rPr lang="en-US" altLang="zh-TW" dirty="0" err="1">
                <a:hlinkClick r:id="rId4"/>
              </a:rPr>
              <a:t>webduino</a:t>
            </a:r>
            <a:r>
              <a:rPr lang="en-US" altLang="zh-TW" dirty="0">
                <a:hlinkClick r:id="rId4"/>
              </a:rPr>
              <a:t>-remote/#-</a:t>
            </a:r>
            <a:r>
              <a:rPr lang="en-US" altLang="zh-TW" dirty="0" err="1" smtClean="0">
                <a:hlinkClick r:id="rId4"/>
              </a:rPr>
              <a:t>NCQI0z6bw8O77Rh_cRd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403648" y="1905854"/>
            <a:ext cx="4251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err="1" smtClean="0">
                <a:hlinkClick r:id="rId5"/>
              </a:rPr>
              <a:t>ai-blockly.webduino.io?hashid</a:t>
            </a:r>
            <a:r>
              <a:rPr lang="en-US" altLang="zh-TW" dirty="0" smtClean="0">
                <a:hlinkClick r:id="rId5"/>
              </a:rPr>
              <a:t>=</a:t>
            </a:r>
            <a:r>
              <a:rPr lang="en-US" altLang="zh-TW" dirty="0" err="1" smtClean="0">
                <a:hlinkClick r:id="rId5"/>
              </a:rPr>
              <a:t>vYr6NEOk86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8" name="Google Shape;1123;p126"/>
          <p:cNvSpPr txBox="1"/>
          <p:nvPr/>
        </p:nvSpPr>
        <p:spPr>
          <a:xfrm>
            <a:off x="1182250" y="1165100"/>
            <a:ext cx="65112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 err="1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WebAI</a:t>
            </a:r>
            <a:r>
              <a:rPr lang="zh-TW" altLang="en-US" sz="30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程式積木連結</a:t>
            </a:r>
            <a:endParaRPr lang="en-US" sz="3000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44604"/>
            <a:ext cx="230505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8" name="Google Shape;1128;p127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29" name="Google Shape;1129;p127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27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lvl="0" algn="l"/>
            <a:r>
              <a:rPr lang="en-US" altLang="zh-TW" sz="2400" b="1" dirty="0" err="1">
                <a:solidFill>
                  <a:srgbClr val="52A7C6"/>
                </a:solidFill>
              </a:rPr>
              <a:t>Mooncar</a:t>
            </a:r>
            <a:r>
              <a:rPr lang="en-US" sz="2400" dirty="0" err="1" smtClean="0"/>
              <a:t>小怪獸追蹤</a:t>
            </a:r>
            <a:endParaRPr sz="2400" dirty="0"/>
          </a:p>
        </p:txBody>
      </p:sp>
      <p:pic>
        <p:nvPicPr>
          <p:cNvPr id="1132" name="Google Shape;1132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" y="810275"/>
            <a:ext cx="7256202" cy="37806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3563888" y="4227934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err="1" smtClean="0">
                <a:hlinkClick r:id="rId5"/>
              </a:rPr>
              <a:t>ai-blockly.webduino.io?hashid</a:t>
            </a:r>
            <a:r>
              <a:rPr lang="en-US" altLang="zh-TW" dirty="0" smtClean="0">
                <a:hlinkClick r:id="rId5"/>
              </a:rPr>
              <a:t>=</a:t>
            </a:r>
            <a:r>
              <a:rPr lang="en-US" altLang="zh-TW" dirty="0" err="1" smtClean="0">
                <a:hlinkClick r:id="rId5"/>
              </a:rPr>
              <a:t>bOdPnwmq9r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1590"/>
            <a:ext cx="23050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zh-TW" altLang="en-US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en-US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60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試算表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756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9" name="Google Shape;1149;p129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50" name="Google Shape;1150;p129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29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擴充功能 - Google 試算表</a:t>
            </a:r>
            <a:endParaRPr sz="2400"/>
          </a:p>
        </p:txBody>
      </p:sp>
      <p:pic>
        <p:nvPicPr>
          <p:cNvPr id="1152" name="Google Shape;1152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1" y="1046775"/>
            <a:ext cx="5377961" cy="3103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129"/>
          <p:cNvSpPr/>
          <p:nvPr/>
        </p:nvSpPr>
        <p:spPr>
          <a:xfrm>
            <a:off x="2601675" y="1718500"/>
            <a:ext cx="2936400" cy="18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4" name="Google Shape;1154;p129"/>
          <p:cNvPicPr preferRelativeResize="0"/>
          <p:nvPr/>
        </p:nvPicPr>
        <p:blipFill rotWithShape="1">
          <a:blip r:embed="rId5">
            <a:alphaModFix/>
          </a:blip>
          <a:srcRect l="22401" t="15766" r="15835" b="29394"/>
          <a:stretch/>
        </p:blipFill>
        <p:spPr>
          <a:xfrm>
            <a:off x="5603197" y="1046780"/>
            <a:ext cx="3159099" cy="403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1"/>
          <p:cNvSpPr/>
          <p:nvPr/>
        </p:nvSpPr>
        <p:spPr>
          <a:xfrm>
            <a:off x="1694769" y="6686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1694769" y="1202056"/>
            <a:ext cx="1030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59" name="Google Shape;359;p61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360" name="Google Shape;360;p61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2" name="Google Shape;3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/>
          <p:cNvSpPr txBox="1"/>
          <p:nvPr/>
        </p:nvSpPr>
        <p:spPr>
          <a:xfrm>
            <a:off x="51125" y="2168775"/>
            <a:ext cx="909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Web:AI</a:t>
            </a:r>
            <a:r>
              <a:rPr 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6000" b="1" dirty="0" err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</a:t>
            </a:r>
            <a:r>
              <a:rPr lang="zh-TW" altLang="en-US" sz="6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功能</a:t>
            </a:r>
            <a:endParaRPr sz="6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4" name="Google Shape;364;p61"/>
          <p:cNvSpPr txBox="1"/>
          <p:nvPr/>
        </p:nvSpPr>
        <p:spPr>
          <a:xfrm>
            <a:off x="3159900" y="3355500"/>
            <a:ext cx="29766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使用開發板</a:t>
            </a:r>
            <a:endParaRPr sz="19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61"/>
          <p:cNvSpPr txBox="1"/>
          <p:nvPr/>
        </p:nvSpPr>
        <p:spPr>
          <a:xfrm>
            <a:off x="1813725" y="740725"/>
            <a:ext cx="810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9" name="Google Shape;1159;p130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60" name="Google Shape;1160;p130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130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小怪獸偵測 - 上傳Google試算表 </a:t>
            </a:r>
            <a:endParaRPr sz="2400"/>
          </a:p>
        </p:txBody>
      </p:sp>
      <p:pic>
        <p:nvPicPr>
          <p:cNvPr id="1162" name="Google Shape;1162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725" y="948925"/>
            <a:ext cx="6180198" cy="372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948925"/>
            <a:ext cx="1420584" cy="284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4355976" y="795036"/>
            <a:ext cx="4458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6"/>
              </a:rPr>
              <a:t>https://</a:t>
            </a:r>
            <a:r>
              <a:rPr lang="en-US" altLang="zh-TW" dirty="0" err="1" smtClean="0">
                <a:hlinkClick r:id="rId6"/>
              </a:rPr>
              <a:t>ai-blockly.webduino.io?hashid</a:t>
            </a:r>
            <a:r>
              <a:rPr lang="en-US" altLang="zh-TW" dirty="0" smtClean="0">
                <a:hlinkClick r:id="rId6"/>
              </a:rPr>
              <a:t>=</a:t>
            </a:r>
            <a:r>
              <a:rPr lang="en-US" altLang="zh-TW" dirty="0" err="1" smtClean="0">
                <a:hlinkClick r:id="rId6"/>
              </a:rPr>
              <a:t>gNMr6pzZjX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9" name="Google Shape;1169;p131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0" name="Google Shape;1170;p131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31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擴充功能 - Line</a:t>
            </a:r>
            <a:endParaRPr sz="2400"/>
          </a:p>
        </p:txBody>
      </p:sp>
      <p:pic>
        <p:nvPicPr>
          <p:cNvPr id="1172" name="Google Shape;1172;p131"/>
          <p:cNvPicPr preferRelativeResize="0"/>
          <p:nvPr/>
        </p:nvPicPr>
        <p:blipFill rotWithShape="1">
          <a:blip r:embed="rId4">
            <a:alphaModFix/>
          </a:blip>
          <a:srcRect l="14694" t="14684" r="59899" b="49394"/>
          <a:stretch/>
        </p:blipFill>
        <p:spPr>
          <a:xfrm>
            <a:off x="5654900" y="1046774"/>
            <a:ext cx="3159102" cy="310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41" y="1046775"/>
            <a:ext cx="5377961" cy="3103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131"/>
          <p:cNvSpPr/>
          <p:nvPr/>
        </p:nvSpPr>
        <p:spPr>
          <a:xfrm>
            <a:off x="3441500" y="1736100"/>
            <a:ext cx="2213400" cy="18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9" name="Google Shape;1179;p132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80" name="Google Shape;1180;p132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32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擴充功能 - Line</a:t>
            </a:r>
            <a:endParaRPr sz="2400"/>
          </a:p>
        </p:txBody>
      </p:sp>
      <p:pic>
        <p:nvPicPr>
          <p:cNvPr id="1182" name="Google Shape;1182;p132"/>
          <p:cNvPicPr preferRelativeResize="0"/>
          <p:nvPr/>
        </p:nvPicPr>
        <p:blipFill rotWithShape="1">
          <a:blip r:embed="rId4">
            <a:alphaModFix/>
          </a:blip>
          <a:srcRect l="50441" t="24322"/>
          <a:stretch/>
        </p:blipFill>
        <p:spPr>
          <a:xfrm>
            <a:off x="553175" y="1030523"/>
            <a:ext cx="1539526" cy="12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32"/>
          <p:cNvSpPr txBox="1"/>
          <p:nvPr/>
        </p:nvSpPr>
        <p:spPr>
          <a:xfrm>
            <a:off x="4795166" y="4366050"/>
            <a:ext cx="92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範例積木</a:t>
            </a:r>
            <a:endParaRPr/>
          </a:p>
        </p:txBody>
      </p:sp>
      <p:pic>
        <p:nvPicPr>
          <p:cNvPr id="1184" name="Google Shape;1184;p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2625" y="1007025"/>
            <a:ext cx="5432701" cy="33590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132"/>
          <p:cNvSpPr txBox="1"/>
          <p:nvPr/>
        </p:nvSpPr>
        <p:spPr>
          <a:xfrm>
            <a:off x="753238" y="2164975"/>
            <a:ext cx="113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教學文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0" name="Google Shape;1190;p133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91" name="Google Shape;1191;p133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33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保全監控 - 看到人臉就 Line 通知</a:t>
            </a:r>
            <a:endParaRPr sz="2400"/>
          </a:p>
        </p:txBody>
      </p:sp>
      <p:pic>
        <p:nvPicPr>
          <p:cNvPr id="1193" name="Google Shape;1193;p133"/>
          <p:cNvPicPr preferRelativeResize="0"/>
          <p:nvPr/>
        </p:nvPicPr>
        <p:blipFill rotWithShape="1">
          <a:blip r:embed="rId4">
            <a:alphaModFix/>
          </a:blip>
          <a:srcRect l="50441" t="24322"/>
          <a:stretch/>
        </p:blipFill>
        <p:spPr>
          <a:xfrm>
            <a:off x="553175" y="1030523"/>
            <a:ext cx="1539526" cy="12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133"/>
          <p:cNvSpPr txBox="1"/>
          <p:nvPr/>
        </p:nvSpPr>
        <p:spPr>
          <a:xfrm>
            <a:off x="4795166" y="4366050"/>
            <a:ext cx="92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範例積木</a:t>
            </a:r>
            <a:endParaRPr/>
          </a:p>
        </p:txBody>
      </p:sp>
      <p:pic>
        <p:nvPicPr>
          <p:cNvPr id="1195" name="Google Shape;1195;p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0826" y="894775"/>
            <a:ext cx="6233114" cy="335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1" name="Google Shape;1201;p134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02" name="Google Shape;1202;p134" descr="webduino-logo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34"/>
          <p:cNvSpPr txBox="1">
            <a:spLocks noGrp="1"/>
          </p:cNvSpPr>
          <p:nvPr>
            <p:ph type="title"/>
          </p:nvPr>
        </p:nvSpPr>
        <p:spPr>
          <a:xfrm>
            <a:off x="311700" y="85175"/>
            <a:ext cx="6729900" cy="572700"/>
          </a:xfrm>
          <a:prstGeom prst="rect">
            <a:avLst/>
          </a:prstGeom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2A7C6"/>
                </a:solidFill>
                <a:latin typeface="Arial"/>
                <a:ea typeface="Arial"/>
                <a:cs typeface="Arial"/>
                <a:sym typeface="Arial"/>
              </a:rPr>
              <a:t>Line Chat </a:t>
            </a:r>
            <a:endParaRPr sz="2400"/>
          </a:p>
        </p:txBody>
      </p:sp>
      <p:pic>
        <p:nvPicPr>
          <p:cNvPr id="1204" name="Google Shape;1204;p134"/>
          <p:cNvPicPr preferRelativeResize="0"/>
          <p:nvPr/>
        </p:nvPicPr>
        <p:blipFill rotWithShape="1">
          <a:blip r:embed="rId4">
            <a:alphaModFix/>
          </a:blip>
          <a:srcRect l="50441" t="24322"/>
          <a:stretch/>
        </p:blipFill>
        <p:spPr>
          <a:xfrm>
            <a:off x="553175" y="1030523"/>
            <a:ext cx="1539526" cy="12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2092701" y="4587974"/>
            <a:ext cx="4360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err="1" smtClean="0">
                <a:hlinkClick r:id="rId5"/>
              </a:rPr>
              <a:t>ai-blockly.webduino.io?hashid</a:t>
            </a:r>
            <a:r>
              <a:rPr lang="en-US" altLang="zh-TW" dirty="0" smtClean="0">
                <a:hlinkClick r:id="rId5"/>
              </a:rPr>
              <a:t>=</a:t>
            </a:r>
            <a:r>
              <a:rPr lang="en-US" altLang="zh-TW" dirty="0" err="1" smtClean="0">
                <a:hlinkClick r:id="rId5"/>
              </a:rPr>
              <a:t>bw7mkaW5qK</a:t>
            </a:r>
            <a:endParaRPr lang="en-US" altLang="zh-TW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25" y="1131590"/>
            <a:ext cx="67056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md.kingkit.codes/uploads/upload_aea3d405ab17d12bc80a873d48f97dc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8530"/>
            <a:ext cx="2113309" cy="21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82"/>
          <p:cNvSpPr/>
          <p:nvPr/>
        </p:nvSpPr>
        <p:spPr>
          <a:xfrm>
            <a:off x="0" y="1293893"/>
            <a:ext cx="9144000" cy="2593800"/>
          </a:xfrm>
          <a:prstGeom prst="rect">
            <a:avLst/>
          </a:prstGeom>
          <a:solidFill>
            <a:srgbClr val="31AAC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4" name="Google Shape;1294;p82"/>
          <p:cNvGrpSpPr/>
          <p:nvPr/>
        </p:nvGrpSpPr>
        <p:grpSpPr>
          <a:xfrm rot="-2477096">
            <a:off x="1620918" y="528977"/>
            <a:ext cx="1280052" cy="1390299"/>
            <a:chOff x="4531360" y="285036"/>
            <a:chExt cx="1320900" cy="1434665"/>
          </a:xfrm>
        </p:grpSpPr>
        <p:sp>
          <p:nvSpPr>
            <p:cNvPr id="1295" name="Google Shape;1295;p82"/>
            <p:cNvSpPr/>
            <p:nvPr/>
          </p:nvSpPr>
          <p:spPr>
            <a:xfrm>
              <a:off x="4531360" y="285036"/>
              <a:ext cx="1320900" cy="1320900"/>
            </a:xfrm>
            <a:prstGeom prst="ellipse">
              <a:avLst/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82"/>
            <p:cNvSpPr/>
            <p:nvPr/>
          </p:nvSpPr>
          <p:spPr>
            <a:xfrm rot="-9000696">
              <a:off x="4846482" y="1021115"/>
              <a:ext cx="253889" cy="680772"/>
            </a:xfrm>
            <a:prstGeom prst="triangle">
              <a:avLst>
                <a:gd name="adj" fmla="val 50000"/>
              </a:avLst>
            </a:prstGeom>
            <a:solidFill>
              <a:srgbClr val="FFC73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98" name="Google Shape;1298;p82"/>
          <p:cNvCxnSpPr/>
          <p:nvPr/>
        </p:nvCxnSpPr>
        <p:spPr>
          <a:xfrm>
            <a:off x="8922223" y="4248648"/>
            <a:ext cx="0" cy="499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0" name="Google Shape;130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25" y="1834225"/>
            <a:ext cx="8009548" cy="19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82"/>
          <p:cNvSpPr txBox="1"/>
          <p:nvPr/>
        </p:nvSpPr>
        <p:spPr>
          <a:xfrm>
            <a:off x="51125" y="2016375"/>
            <a:ext cx="9093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Google </a:t>
            </a:r>
            <a:endParaRPr sz="60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Teachable Machine</a:t>
            </a:r>
            <a:endParaRPr sz="60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Google Shape;232;p55"/>
          <p:cNvSpPr txBox="1"/>
          <p:nvPr/>
        </p:nvSpPr>
        <p:spPr>
          <a:xfrm>
            <a:off x="1819572" y="701881"/>
            <a:ext cx="88021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800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sz="4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26943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83"/>
          <p:cNvSpPr txBox="1"/>
          <p:nvPr/>
        </p:nvSpPr>
        <p:spPr>
          <a:xfrm>
            <a:off x="288400" y="232025"/>
            <a:ext cx="885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52A7C6"/>
                </a:solidFill>
              </a:rPr>
              <a:t>何為 Teachable Machine？</a:t>
            </a:r>
            <a:endParaRPr sz="2600" b="1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8" name="Google Shape;1308;p83"/>
          <p:cNvSpPr txBox="1"/>
          <p:nvPr/>
        </p:nvSpPr>
        <p:spPr>
          <a:xfrm>
            <a:off x="664100" y="1053250"/>
            <a:ext cx="7904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33333"/>
                </a:solidFill>
                <a:highlight>
                  <a:schemeClr val="lt1"/>
                </a:highlight>
              </a:rPr>
              <a:t>Google Teachable Machine 是一個網頁工具，讓使用者在不需要專業知識和撰寫程式碼的情況下，能簡單地為網站和應用程式訓練機器學習模型。Teachable Machine 目前有影像辨識、聲音辨識、姿勢辨識等模型供使用。</a:t>
            </a:r>
            <a:endParaRPr sz="1800">
              <a:highlight>
                <a:schemeClr val="lt1"/>
              </a:highlight>
            </a:endParaRPr>
          </a:p>
        </p:txBody>
      </p:sp>
      <p:pic>
        <p:nvPicPr>
          <p:cNvPr id="1309" name="Google Shape;130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75" y="2552375"/>
            <a:ext cx="7494499" cy="249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85"/>
          <p:cNvSpPr txBox="1"/>
          <p:nvPr/>
        </p:nvSpPr>
        <p:spPr>
          <a:xfrm>
            <a:off x="288400" y="232025"/>
            <a:ext cx="885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52A7C6"/>
                </a:solidFill>
              </a:rPr>
              <a:t>流程</a:t>
            </a:r>
            <a:endParaRPr sz="2600" b="1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23" name="Google Shape;132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25" y="1190975"/>
            <a:ext cx="8316550" cy="334177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4" name="Google Shape;1324;p85"/>
          <p:cNvSpPr txBox="1"/>
          <p:nvPr/>
        </p:nvSpPr>
        <p:spPr>
          <a:xfrm>
            <a:off x="737975" y="4511400"/>
            <a:ext cx="13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</a:rPr>
              <a:t>1.收集樣本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325" name="Google Shape;1325;p85"/>
          <p:cNvSpPr txBox="1"/>
          <p:nvPr/>
        </p:nvSpPr>
        <p:spPr>
          <a:xfrm>
            <a:off x="3328775" y="4511400"/>
            <a:ext cx="13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</a:rPr>
              <a:t>2.訓練模型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326" name="Google Shape;1326;p85"/>
          <p:cNvSpPr txBox="1"/>
          <p:nvPr/>
        </p:nvSpPr>
        <p:spPr>
          <a:xfrm>
            <a:off x="6148175" y="4511400"/>
            <a:ext cx="13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</a:rPr>
              <a:t>3.匯出模型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327" name="Google Shape;1327;p85"/>
          <p:cNvSpPr txBox="1"/>
          <p:nvPr/>
        </p:nvSpPr>
        <p:spPr>
          <a:xfrm>
            <a:off x="355675" y="1042500"/>
            <a:ext cx="6627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 u="sng">
                <a:solidFill>
                  <a:schemeClr val="hlink"/>
                </a:solidFill>
                <a:hlinkClick r:id="rId4"/>
              </a:rPr>
              <a:t>網址 : https://teachablemachine.withgoogle.com/train</a:t>
            </a: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15587188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86"/>
          <p:cNvSpPr txBox="1"/>
          <p:nvPr/>
        </p:nvSpPr>
        <p:spPr>
          <a:xfrm>
            <a:off x="288400" y="232025"/>
            <a:ext cx="885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52A7C6"/>
                </a:solidFill>
              </a:rPr>
              <a:t>選擇 Image Project</a:t>
            </a:r>
            <a:endParaRPr sz="2600" b="1" dirty="0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34" name="Google Shape;133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00" y="1087210"/>
            <a:ext cx="4315226" cy="2109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86"/>
          <p:cNvSpPr/>
          <p:nvPr/>
        </p:nvSpPr>
        <p:spPr>
          <a:xfrm>
            <a:off x="152700" y="2446200"/>
            <a:ext cx="1371000" cy="750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6" name="Google Shape;133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950" y="3112275"/>
            <a:ext cx="4806050" cy="17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86"/>
          <p:cNvSpPr/>
          <p:nvPr/>
        </p:nvSpPr>
        <p:spPr>
          <a:xfrm>
            <a:off x="4086625" y="3436725"/>
            <a:ext cx="2212500" cy="132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8" name="Google Shape;133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144684">
            <a:off x="1042202" y="2944852"/>
            <a:ext cx="872670" cy="87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144684">
            <a:off x="5538002" y="4011652"/>
            <a:ext cx="872670" cy="872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2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87"/>
          <p:cNvSpPr txBox="1"/>
          <p:nvPr/>
        </p:nvSpPr>
        <p:spPr>
          <a:xfrm>
            <a:off x="288400" y="232025"/>
            <a:ext cx="885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TW" sz="2600" b="1" dirty="0">
                <a:solidFill>
                  <a:srgbClr val="52A7C6"/>
                </a:solidFill>
              </a:rPr>
              <a:t>收集 &gt; 訓練 &gt; </a:t>
            </a:r>
            <a:r>
              <a:rPr lang="zh-TW" sz="2600" b="1" dirty="0" smtClean="0">
                <a:solidFill>
                  <a:srgbClr val="52A7C6"/>
                </a:solidFill>
              </a:rPr>
              <a:t>匯出</a:t>
            </a:r>
            <a:r>
              <a:rPr lang="en-US" altLang="zh-TW" sz="2600" b="1" dirty="0" smtClean="0">
                <a:solidFill>
                  <a:srgbClr val="52A7C6"/>
                </a:solidFill>
              </a:rPr>
              <a:t> &gt;</a:t>
            </a:r>
            <a:r>
              <a:rPr lang="zh-TW" altLang="en-US" sz="2600" b="1" dirty="0">
                <a:solidFill>
                  <a:srgbClr val="52A7C6"/>
                </a:solidFill>
              </a:rPr>
              <a:t>下載 </a:t>
            </a:r>
            <a:r>
              <a:rPr lang="en-US" altLang="zh-TW" sz="2600" b="1" dirty="0" smtClean="0">
                <a:solidFill>
                  <a:srgbClr val="52A7C6"/>
                </a:solidFill>
              </a:rPr>
              <a:t>&gt;</a:t>
            </a:r>
            <a:r>
              <a:rPr lang="zh-TW" altLang="en-US" sz="2600" b="1" dirty="0" smtClean="0">
                <a:solidFill>
                  <a:srgbClr val="52A7C6"/>
                </a:solidFill>
              </a:rPr>
              <a:t> </a:t>
            </a:r>
            <a:r>
              <a:rPr lang="en-US" altLang="zh-TW" sz="2600" b="1" dirty="0" smtClean="0">
                <a:solidFill>
                  <a:srgbClr val="FF0000"/>
                </a:solidFill>
              </a:rPr>
              <a:t>4.</a:t>
            </a:r>
            <a:r>
              <a:rPr lang="zh-TW" altLang="en-US" sz="2600" b="1" dirty="0" smtClean="0">
                <a:solidFill>
                  <a:srgbClr val="FF0000"/>
                </a:solidFill>
              </a:rPr>
              <a:t>轉換</a:t>
            </a:r>
            <a:r>
              <a:rPr lang="en-US" altLang="zh-TW" sz="2600" b="1" dirty="0" err="1" smtClean="0">
                <a:solidFill>
                  <a:srgbClr val="FF0000"/>
                </a:solidFill>
              </a:rPr>
              <a:t>kmodel</a:t>
            </a:r>
            <a:endParaRPr lang="en-US" altLang="zh-TW" sz="2600" b="1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6" name="Google Shape;134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5" y="1501225"/>
            <a:ext cx="8839201" cy="2872184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7" name="Google Shape;1347;p87"/>
          <p:cNvSpPr txBox="1"/>
          <p:nvPr/>
        </p:nvSpPr>
        <p:spPr>
          <a:xfrm>
            <a:off x="1423775" y="4511400"/>
            <a:ext cx="13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</a:rPr>
              <a:t>1.收集樣本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348" name="Google Shape;1348;p87"/>
          <p:cNvSpPr txBox="1"/>
          <p:nvPr/>
        </p:nvSpPr>
        <p:spPr>
          <a:xfrm>
            <a:off x="4643850" y="4511400"/>
            <a:ext cx="13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</a:rPr>
              <a:t>2.訓練模型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349" name="Google Shape;1349;p87"/>
          <p:cNvSpPr txBox="1"/>
          <p:nvPr/>
        </p:nvSpPr>
        <p:spPr>
          <a:xfrm>
            <a:off x="6833975" y="4511400"/>
            <a:ext cx="13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</a:rPr>
              <a:t>3.匯出模型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350" name="Google Shape;1350;p87"/>
          <p:cNvSpPr/>
          <p:nvPr/>
        </p:nvSpPr>
        <p:spPr>
          <a:xfrm>
            <a:off x="184050" y="1584975"/>
            <a:ext cx="807900" cy="26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87"/>
          <p:cNvSpPr txBox="1"/>
          <p:nvPr/>
        </p:nvSpPr>
        <p:spPr>
          <a:xfrm>
            <a:off x="1049600" y="1524600"/>
            <a:ext cx="140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可更名(英文)</a:t>
            </a:r>
            <a:endParaRPr/>
          </a:p>
        </p:txBody>
      </p:sp>
      <p:sp>
        <p:nvSpPr>
          <p:cNvPr id="1352" name="Google Shape;1352;p87"/>
          <p:cNvSpPr/>
          <p:nvPr/>
        </p:nvSpPr>
        <p:spPr>
          <a:xfrm>
            <a:off x="288400" y="2194575"/>
            <a:ext cx="519300" cy="461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87"/>
          <p:cNvSpPr txBox="1"/>
          <p:nvPr/>
        </p:nvSpPr>
        <p:spPr>
          <a:xfrm>
            <a:off x="1278200" y="2210400"/>
            <a:ext cx="241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選擇使用webcam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362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2"/>
          <p:cNvPicPr preferRelativeResize="0"/>
          <p:nvPr/>
        </p:nvPicPr>
        <p:blipFill rotWithShape="1">
          <a:blip r:embed="rId3">
            <a:alphaModFix/>
          </a:blip>
          <a:srcRect l="17282" t="6140" r="15126" b="6880"/>
          <a:stretch/>
        </p:blipFill>
        <p:spPr>
          <a:xfrm>
            <a:off x="3479163" y="1656876"/>
            <a:ext cx="1892424" cy="258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2"/>
          <p:cNvSpPr txBox="1"/>
          <p:nvPr/>
        </p:nvSpPr>
        <p:spPr>
          <a:xfrm>
            <a:off x="8594950" y="4587100"/>
            <a:ext cx="358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95959"/>
                </a:solidFill>
              </a:rPr>
              <a:t>9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72" name="Google Shape;372;p62"/>
          <p:cNvSpPr/>
          <p:nvPr/>
        </p:nvSpPr>
        <p:spPr>
          <a:xfrm>
            <a:off x="8594950" y="4586425"/>
            <a:ext cx="358500" cy="358500"/>
          </a:xfrm>
          <a:prstGeom prst="ellipse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cxnSp>
        <p:nvCxnSpPr>
          <p:cNvPr id="373" name="Google Shape;373;p62"/>
          <p:cNvCxnSpPr/>
          <p:nvPr/>
        </p:nvCxnSpPr>
        <p:spPr>
          <a:xfrm>
            <a:off x="330000" y="707312"/>
            <a:ext cx="8484000" cy="0"/>
          </a:xfrm>
          <a:prstGeom prst="straightConnector1">
            <a:avLst/>
          </a:prstGeom>
          <a:noFill/>
          <a:ln w="9525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4" name="Google Shape;374;p62" descr="webduino-logo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225" y="85975"/>
            <a:ext cx="1485900" cy="6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2"/>
          <p:cNvSpPr/>
          <p:nvPr/>
        </p:nvSpPr>
        <p:spPr>
          <a:xfrm>
            <a:off x="6494688" y="1077200"/>
            <a:ext cx="1758300" cy="554400"/>
          </a:xfrm>
          <a:prstGeom prst="roundRect">
            <a:avLst>
              <a:gd name="adj" fmla="val 16667"/>
            </a:avLst>
          </a:prstGeom>
          <a:solidFill>
            <a:srgbClr val="FFE9E9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0000"/>
                </a:solidFill>
              </a:rPr>
              <a:t>掃 QRCode</a:t>
            </a:r>
            <a:endParaRPr>
              <a:solidFill>
                <a:srgbClr val="99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0000"/>
                </a:solidFill>
              </a:rPr>
              <a:t>執行範例程式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376" name="Google Shape;376;p62"/>
          <p:cNvSpPr/>
          <p:nvPr/>
        </p:nvSpPr>
        <p:spPr>
          <a:xfrm>
            <a:off x="763685" y="1102475"/>
            <a:ext cx="1758300" cy="554400"/>
          </a:xfrm>
          <a:prstGeom prst="roundRect">
            <a:avLst>
              <a:gd name="adj" fmla="val 16667"/>
            </a:avLst>
          </a:prstGeom>
          <a:solidFill>
            <a:srgbClr val="FFE9E9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90000"/>
                </a:solidFill>
              </a:rPr>
              <a:t>執行使用者程式</a:t>
            </a:r>
            <a:endParaRPr>
              <a:solidFill>
                <a:srgbClr val="990000"/>
              </a:solidFill>
            </a:endParaRPr>
          </a:p>
        </p:txBody>
      </p:sp>
      <p:cxnSp>
        <p:nvCxnSpPr>
          <p:cNvPr id="377" name="Google Shape;377;p62"/>
          <p:cNvCxnSpPr>
            <a:stCxn id="378" idx="1"/>
            <a:endCxn id="376" idx="3"/>
          </p:cNvCxnSpPr>
          <p:nvPr/>
        </p:nvCxnSpPr>
        <p:spPr>
          <a:xfrm rot="10800000">
            <a:off x="2521978" y="1379818"/>
            <a:ext cx="1032600" cy="1437300"/>
          </a:xfrm>
          <a:prstGeom prst="bentConnector3">
            <a:avLst>
              <a:gd name="adj1" fmla="val 37797"/>
            </a:avLst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79" name="Google Shape;379;p62"/>
          <p:cNvGrpSpPr/>
          <p:nvPr/>
        </p:nvGrpSpPr>
        <p:grpSpPr>
          <a:xfrm>
            <a:off x="3554578" y="2117845"/>
            <a:ext cx="1734531" cy="1398546"/>
            <a:chOff x="6974324" y="1910456"/>
            <a:chExt cx="1519253" cy="1046033"/>
          </a:xfrm>
        </p:grpSpPr>
        <p:pic>
          <p:nvPicPr>
            <p:cNvPr id="378" name="Google Shape;378;p62"/>
            <p:cNvPicPr preferRelativeResize="0"/>
            <p:nvPr/>
          </p:nvPicPr>
          <p:blipFill rotWithShape="1">
            <a:blip r:embed="rId5">
              <a:alphaModFix/>
            </a:blip>
            <a:srcRect l="19184" t="21530" r="18968" b="21359"/>
            <a:stretch/>
          </p:blipFill>
          <p:spPr>
            <a:xfrm>
              <a:off x="6974324" y="1910456"/>
              <a:ext cx="1519253" cy="1046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6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30657" y="1961675"/>
              <a:ext cx="1178925" cy="1975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81" name="Google Shape;381;p62"/>
          <p:cNvCxnSpPr>
            <a:stCxn id="378" idx="3"/>
            <a:endCxn id="375" idx="1"/>
          </p:cNvCxnSpPr>
          <p:nvPr/>
        </p:nvCxnSpPr>
        <p:spPr>
          <a:xfrm rot="10800000" flipH="1">
            <a:off x="5289109" y="1354318"/>
            <a:ext cx="1205700" cy="1462800"/>
          </a:xfrm>
          <a:prstGeom prst="bentConnector3">
            <a:avLst>
              <a:gd name="adj1" fmla="val 37481"/>
            </a:avLst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2" name="Google Shape;382;p62"/>
          <p:cNvSpPr txBox="1"/>
          <p:nvPr/>
        </p:nvSpPr>
        <p:spPr>
          <a:xfrm>
            <a:off x="330000" y="184100"/>
            <a:ext cx="550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52A7C6"/>
                </a:solidFill>
              </a:rPr>
              <a:t>進入選單模式</a:t>
            </a:r>
            <a:endParaRPr sz="2200" b="1">
              <a:solidFill>
                <a:srgbClr val="52A7C6"/>
              </a:solidFill>
            </a:endParaRPr>
          </a:p>
        </p:txBody>
      </p:sp>
      <p:grpSp>
        <p:nvGrpSpPr>
          <p:cNvPr id="383" name="Google Shape;383;p62"/>
          <p:cNvGrpSpPr/>
          <p:nvPr/>
        </p:nvGrpSpPr>
        <p:grpSpPr>
          <a:xfrm>
            <a:off x="6152728" y="1923342"/>
            <a:ext cx="2442225" cy="2318358"/>
            <a:chOff x="5973440" y="854942"/>
            <a:chExt cx="2442225" cy="2318358"/>
          </a:xfrm>
        </p:grpSpPr>
        <p:pic>
          <p:nvPicPr>
            <p:cNvPr id="384" name="Google Shape;384;p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11725" y="854942"/>
              <a:ext cx="765637" cy="880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6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973440" y="1803859"/>
              <a:ext cx="765638" cy="86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6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973441" y="855632"/>
              <a:ext cx="765635" cy="8790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6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650027" y="855628"/>
              <a:ext cx="765621" cy="879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6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11722" y="1804545"/>
              <a:ext cx="765639" cy="867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6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650027" y="1803867"/>
              <a:ext cx="765638" cy="86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62"/>
            <p:cNvSpPr txBox="1"/>
            <p:nvPr/>
          </p:nvSpPr>
          <p:spPr>
            <a:xfrm>
              <a:off x="6182650" y="2742200"/>
              <a:ext cx="2023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使用</a:t>
              </a:r>
              <a:r>
                <a:rPr lang="en-US" sz="1600" b="1">
                  <a:solidFill>
                    <a:schemeClr val="hlink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3"/>
                </a:rPr>
                <a:t>教學範例卡</a:t>
              </a:r>
              <a:endParaRPr sz="16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91" name="Google Shape;391;p62"/>
          <p:cNvPicPr preferRelativeResize="0"/>
          <p:nvPr/>
        </p:nvPicPr>
        <p:blipFill rotWithShape="1">
          <a:blip r:embed="rId14">
            <a:alphaModFix/>
          </a:blip>
          <a:srcRect l="30579" t="20576" r="13300" b="33039"/>
          <a:stretch/>
        </p:blipFill>
        <p:spPr>
          <a:xfrm>
            <a:off x="458812" y="1923354"/>
            <a:ext cx="2368026" cy="158117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2"/>
          <p:cNvSpPr txBox="1"/>
          <p:nvPr/>
        </p:nvSpPr>
        <p:spPr>
          <a:xfrm>
            <a:off x="2288238" y="4414825"/>
            <a:ext cx="426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倒數5秒後，自動執行使用者程式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805012" y="3022934"/>
            <a:ext cx="2664296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altLang="zh-TW" sz="2800" dirty="0" smtClean="0">
                <a:solidFill>
                  <a:srgbClr val="FF0000"/>
                </a:solidFill>
              </a:rPr>
              <a:t/>
            </a:r>
            <a:br>
              <a:rPr lang="en-US" altLang="zh-TW" sz="2800" dirty="0" smtClean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9352" y="2283718"/>
            <a:ext cx="5544616" cy="936104"/>
          </a:xfrm>
        </p:spPr>
        <p:txBody>
          <a:bodyPr/>
          <a:lstStyle/>
          <a:p>
            <a:r>
              <a:rPr lang="zh-TW" altLang="en-US" sz="2400" dirty="0">
                <a:solidFill>
                  <a:srgbClr val="FF0000"/>
                </a:solidFill>
              </a:rPr>
              <a:t>建立</a:t>
            </a:r>
            <a:r>
              <a:rPr lang="zh-TW" altLang="en-US" sz="2400" dirty="0" smtClean="0">
                <a:solidFill>
                  <a:srgbClr val="FF0000"/>
                </a:solidFill>
              </a:rPr>
              <a:t>副本 </a:t>
            </a:r>
            <a:r>
              <a:rPr lang="en-US" altLang="zh-TW" sz="2400" dirty="0" smtClean="0">
                <a:solidFill>
                  <a:srgbClr val="FF0000"/>
                </a:solidFill>
              </a:rPr>
              <a:t>&gt;&gt;</a:t>
            </a:r>
            <a:r>
              <a:rPr lang="zh-TW" altLang="en-US" sz="2400" dirty="0" smtClean="0">
                <a:solidFill>
                  <a:srgbClr val="FF0000"/>
                </a:solidFill>
              </a:rPr>
              <a:t> 分項執行 </a:t>
            </a:r>
            <a:r>
              <a:rPr lang="en-US" altLang="zh-TW" sz="2400" dirty="0" smtClean="0">
                <a:solidFill>
                  <a:srgbClr val="FF0000"/>
                </a:solidFill>
              </a:rPr>
              <a:t>&gt;&gt;</a:t>
            </a:r>
            <a:r>
              <a:rPr lang="zh-TW" altLang="en-US" sz="2400" dirty="0">
                <a:solidFill>
                  <a:srgbClr val="FF0000"/>
                </a:solidFill>
              </a:rPr>
              <a:t>下載</a:t>
            </a:r>
            <a:r>
              <a:rPr lang="en-US" altLang="zh-TW" sz="2400" dirty="0" err="1">
                <a:solidFill>
                  <a:srgbClr val="FF0000"/>
                </a:solidFill>
              </a:rPr>
              <a:t>kmodel</a:t>
            </a:r>
            <a:r>
              <a:rPr lang="en-US" altLang="zh-TW" sz="2800" dirty="0" smtClean="0">
                <a:solidFill>
                  <a:srgbClr val="FF0000"/>
                </a:solidFill>
              </a:rPr>
              <a:t/>
            </a:r>
            <a:br>
              <a:rPr lang="en-US" altLang="zh-TW" sz="2800" dirty="0" smtClean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7584" y="1563638"/>
            <a:ext cx="648072" cy="595200"/>
          </a:xfrm>
        </p:spPr>
        <p:txBody>
          <a:bodyPr/>
          <a:lstStyle/>
          <a:p>
            <a:r>
              <a:rPr lang="en-US" altLang="zh-TW" dirty="0" smtClean="0"/>
              <a:t>1.</a:t>
            </a:r>
            <a:endParaRPr lang="zh-TW" altLang="en-US" dirty="0"/>
          </a:p>
        </p:txBody>
      </p:sp>
      <p:sp>
        <p:nvSpPr>
          <p:cNvPr id="4" name="Google Shape;1332;p86"/>
          <p:cNvSpPr txBox="1"/>
          <p:nvPr/>
        </p:nvSpPr>
        <p:spPr>
          <a:xfrm>
            <a:off x="288400" y="232025"/>
            <a:ext cx="885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Google </a:t>
            </a:r>
            <a:r>
              <a:rPr lang="en-US" sz="2600" b="1" dirty="0" err="1" smtClean="0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Colab</a:t>
            </a:r>
            <a:r>
              <a:rPr lang="zh-TW" altLang="en-US" sz="2600" b="1" dirty="0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zh-TW" altLang="en-US" sz="2600" b="1" dirty="0" smtClean="0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連結 </a:t>
            </a:r>
            <a:r>
              <a:rPr lang="en-US" altLang="zh-TW" sz="2600" b="1" dirty="0" smtClean="0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</a:t>
            </a:r>
            <a:r>
              <a:rPr lang="zh-TW" altLang="en-US" sz="2600" b="1" dirty="0" smtClean="0">
                <a:solidFill>
                  <a:srgbClr val="52A7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模型轉換</a:t>
            </a:r>
            <a:endParaRPr sz="2600" b="1" dirty="0">
              <a:solidFill>
                <a:srgbClr val="52A7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640" y="1563638"/>
            <a:ext cx="2233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err="1" smtClean="0">
                <a:hlinkClick r:id="rId2"/>
              </a:rPr>
              <a:t>gg.gg</a:t>
            </a:r>
            <a:r>
              <a:rPr lang="en-US" altLang="zh-TW" dirty="0" smtClean="0">
                <a:hlinkClick r:id="rId2"/>
              </a:rPr>
              <a:t>/</a:t>
            </a:r>
            <a:r>
              <a:rPr lang="en-US" altLang="zh-TW" dirty="0" err="1" smtClean="0">
                <a:hlinkClick r:id="rId2"/>
              </a:rPr>
              <a:t>webai-kmodel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文字版面配置區 2"/>
          <p:cNvSpPr txBox="1">
            <a:spLocks/>
          </p:cNvSpPr>
          <p:nvPr/>
        </p:nvSpPr>
        <p:spPr>
          <a:xfrm>
            <a:off x="827584" y="2427734"/>
            <a:ext cx="648072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altLang="zh-TW" dirty="0"/>
              <a:t>2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7" name="文字版面配置區 2"/>
          <p:cNvSpPr txBox="1">
            <a:spLocks/>
          </p:cNvSpPr>
          <p:nvPr/>
        </p:nvSpPr>
        <p:spPr>
          <a:xfrm>
            <a:off x="288400" y="3147814"/>
            <a:ext cx="7667976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altLang="zh-TW" dirty="0" smtClean="0"/>
              <a:t>3.</a:t>
            </a:r>
            <a:r>
              <a:rPr lang="zh-TW" altLang="en-US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開啟影像分類範例 </a:t>
            </a:r>
            <a:r>
              <a:rPr lang="en-US" altLang="zh-TW" sz="2400" dirty="0" smtClean="0">
                <a:solidFill>
                  <a:srgbClr val="FF0000"/>
                </a:solidFill>
              </a:rPr>
              <a:t>&gt;&gt;</a:t>
            </a:r>
            <a:r>
              <a:rPr lang="zh-TW" altLang="en-US" sz="2400" dirty="0" smtClean="0">
                <a:solidFill>
                  <a:srgbClr val="FF0000"/>
                </a:solidFill>
              </a:rPr>
              <a:t> 置換名稱 </a:t>
            </a:r>
            <a:r>
              <a:rPr lang="en-US" altLang="zh-TW" sz="2400" dirty="0" smtClean="0">
                <a:solidFill>
                  <a:srgbClr val="FF0000"/>
                </a:solidFill>
              </a:rPr>
              <a:t>&gt;&gt;</a:t>
            </a:r>
            <a:r>
              <a:rPr lang="zh-TW" altLang="en-US" sz="2400" dirty="0" smtClean="0">
                <a:solidFill>
                  <a:srgbClr val="FF0000"/>
                </a:solidFill>
              </a:rPr>
              <a:t> 執行測試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1211</Words>
  <Application>Microsoft Office PowerPoint</Application>
  <PresentationFormat>如螢幕大小 (16:9)</PresentationFormat>
  <Paragraphs>391</Paragraphs>
  <Slides>90</Slides>
  <Notes>88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90</vt:i4>
      </vt:variant>
    </vt:vector>
  </HeadingPairs>
  <TitlesOfParts>
    <vt:vector size="103" baseType="lpstr">
      <vt:lpstr>Arial</vt:lpstr>
      <vt:lpstr>新細明體</vt:lpstr>
      <vt:lpstr>Oswald</vt:lpstr>
      <vt:lpstr>Microsoft JhengHei</vt:lpstr>
      <vt:lpstr>Source Code Pro</vt:lpstr>
      <vt:lpstr>Roboto</vt:lpstr>
      <vt:lpstr>Helvetica Neue</vt:lpstr>
      <vt:lpstr>DFKai-SB</vt:lpstr>
      <vt:lpstr>Calibri</vt:lpstr>
      <vt:lpstr>Wingdings</vt:lpstr>
      <vt:lpstr>Arial Black</vt:lpstr>
      <vt:lpstr>White</vt:lpstr>
      <vt:lpstr>Modern Writer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影像訓練平台入口</vt:lpstr>
      <vt:lpstr>先建立分類、再訓練模型</vt:lpstr>
      <vt:lpstr>建立分類</vt:lpstr>
      <vt:lpstr>分類素材按鈕說明</vt:lpstr>
      <vt:lpstr>拍攝注意事項</vt:lpstr>
      <vt:lpstr>建立分類</vt:lpstr>
      <vt:lpstr>訓練模型</vt:lpstr>
      <vt:lpstr>下載模型</vt:lpstr>
      <vt:lpstr>PowerPoint 簡報</vt:lpstr>
      <vt:lpstr>影像分類辨識</vt:lpstr>
      <vt:lpstr>物件追蹤</vt:lpstr>
      <vt:lpstr>WEB:AI開發板</vt:lpstr>
      <vt:lpstr>PowerPoint 簡報</vt:lpstr>
      <vt:lpstr>PowerPoint 簡報</vt:lpstr>
      <vt:lpstr>PowerPoint 簡報</vt:lpstr>
      <vt:lpstr> </vt:lpstr>
      <vt:lpstr>PowerPoint 簡報</vt:lpstr>
      <vt:lpstr>螢幕的座標</vt:lpstr>
      <vt:lpstr>PowerPoint 簡報</vt:lpstr>
      <vt:lpstr>偵測：使用日期、時間積木 範例</vt:lpstr>
      <vt:lpstr>LCD顯示資訊 貼圖、畫圖、顯示文字</vt:lpstr>
      <vt:lpstr>Web:AI 範例：左顧右盼</vt:lpstr>
      <vt:lpstr>更多預設圖案</vt:lpstr>
      <vt:lpstr>Web:AI 即時顯示影像</vt:lpstr>
      <vt:lpstr>Web:AI 顯示影像與文字</vt:lpstr>
      <vt:lpstr>練習 - 我的自拍機（按鈕）</vt:lpstr>
      <vt:lpstr>喇叭：</vt:lpstr>
      <vt:lpstr>Web:AI 口罩偵測</vt:lpstr>
      <vt:lpstr>PowerPoint 簡報</vt:lpstr>
      <vt:lpstr>QR-code辨識  </vt:lpstr>
      <vt:lpstr>QR-code 教學</vt:lpstr>
      <vt:lpstr>開發板雲端上傳、雲端下載</vt:lpstr>
      <vt:lpstr>檔案讀寫：雲端上傳  範例</vt:lpstr>
      <vt:lpstr>檔案讀寫：雲端下載  範例</vt:lpstr>
      <vt:lpstr>小怪獸報馬仔 - 網頁互動區 </vt:lpstr>
      <vt:lpstr>檔案讀寫：下載網路圖片 範例</vt:lpstr>
      <vt:lpstr>PowerPoint 簡報</vt:lpstr>
      <vt:lpstr>廣播積木 </vt:lpstr>
      <vt:lpstr>萬用遙控器  </vt:lpstr>
      <vt:lpstr>萬用遙控器 + Web:AI + Mooncar </vt:lpstr>
      <vt:lpstr>Mooncar小怪獸追蹤</vt:lpstr>
      <vt:lpstr>PowerPoint 簡報</vt:lpstr>
      <vt:lpstr>擴充功能 - Google 試算表</vt:lpstr>
      <vt:lpstr>小怪獸偵測 - 上傳Google試算表 </vt:lpstr>
      <vt:lpstr>擴充功能 - Line</vt:lpstr>
      <vt:lpstr>擴充功能 - Line</vt:lpstr>
      <vt:lpstr>保全監控 - 看到人臉就 Line 通知</vt:lpstr>
      <vt:lpstr>Line Chat </vt:lpstr>
      <vt:lpstr>PowerPoint 簡報</vt:lpstr>
      <vt:lpstr>PowerPoint 簡報</vt:lpstr>
      <vt:lpstr>PowerPoint 簡報</vt:lpstr>
      <vt:lpstr>PowerPoint 簡報</vt:lpstr>
      <vt:lpstr>PowerPoint 簡報</vt:lpstr>
      <vt:lpstr>建立副本 &gt;&gt; 分項執行 &gt;&gt;下載kmodel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Joshua Kao</dc:creator>
  <cp:lastModifiedBy>Joshua Kao</cp:lastModifiedBy>
  <cp:revision>29</cp:revision>
  <dcterms:modified xsi:type="dcterms:W3CDTF">2022-09-21T02:38:49Z</dcterms:modified>
</cp:coreProperties>
</file>