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84" r:id="rId5"/>
    <p:sldId id="285" r:id="rId6"/>
    <p:sldId id="286" r:id="rId7"/>
    <p:sldId id="287" r:id="rId8"/>
    <p:sldId id="288" r:id="rId9"/>
    <p:sldId id="289" r:id="rId10"/>
    <p:sldId id="262" r:id="rId11"/>
    <p:sldId id="282" r:id="rId12"/>
    <p:sldId id="283" r:id="rId13"/>
    <p:sldId id="280" r:id="rId14"/>
    <p:sldId id="272" r:id="rId15"/>
    <p:sldId id="273" r:id="rId16"/>
    <p:sldId id="281" r:id="rId17"/>
    <p:sldId id="263" r:id="rId18"/>
    <p:sldId id="264" r:id="rId19"/>
    <p:sldId id="274" r:id="rId20"/>
    <p:sldId id="267" r:id="rId21"/>
    <p:sldId id="276" r:id="rId22"/>
    <p:sldId id="290" r:id="rId23"/>
    <p:sldId id="271" r:id="rId24"/>
  </p:sldIdLst>
  <p:sldSz cx="12192000" cy="6858000"/>
  <p:notesSz cx="6858000" cy="9144000"/>
  <p:embeddedFontLst>
    <p:embeddedFont>
      <p:font typeface="Ebrima" panose="02000000000000000000" pitchFamily="2" charset="0"/>
      <p:regular r:id="rId26"/>
      <p:bold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Corbel" panose="020B0503020204020204" pitchFamily="34" charset="0"/>
      <p:regular r:id="rId32"/>
      <p:bold r:id="rId33"/>
      <p:italic r:id="rId34"/>
      <p:boldItalic r:id="rId35"/>
    </p:embeddedFont>
    <p:embeddedFont>
      <p:font typeface="標楷體" panose="03000509000000000000" pitchFamily="65" charset="-120"/>
      <p:regular r:id="rId36"/>
    </p:embeddedFont>
    <p:embeddedFont>
      <p:font typeface="標楷體" panose="03000509000000000000" pitchFamily="65" charset="-120"/>
      <p:regular r:id="rId36"/>
    </p:embeddedFont>
    <p:embeddedFont>
      <p:font typeface="Arial Rounded MT Bold" panose="020F0704030504030204" pitchFamily="34" charset="0"/>
      <p:regular r:id="rId37"/>
    </p:embeddedFont>
    <p:embeddedFont>
      <p:font typeface="BIZ UDPMincho Medium" panose="020B0604020202020204" charset="0"/>
      <p:regular r:id="rId38"/>
    </p:embeddedFont>
    <p:embeddedFont>
      <p:font typeface="文鼎新藝體" panose="02010609010101010101" pitchFamily="49" charset="-12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jHHj2pldgBoadH6OW+SrPxBfKf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66CC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2" d="100"/>
          <a:sy n="32" d="100"/>
        </p:scale>
        <p:origin x="686" y="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22513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7290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" name="Google Shape;17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43217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1" name="Google Shape;1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700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1" name="Google Shape;1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83196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908579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19653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" name="Google Shape;17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667880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16230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65842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11067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47052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52989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0549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86283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7278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" name="Google Shape;17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17246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投影片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18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18"/>
          <p:cNvSpPr txBox="1"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Corbel"/>
              <a:buNone/>
              <a:defRPr sz="59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8"/>
          <p:cNvSpPr txBox="1"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rgbClr val="D7F0F6"/>
                </a:solidFill>
              </a:defRPr>
            </a:lvl1pPr>
            <a:lvl2pPr lvl="1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7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body" idx="1"/>
          </p:nvPr>
        </p:nvSpPr>
        <p:spPr>
          <a:xfrm rot="5400000">
            <a:off x="4966548" y="-233172"/>
            <a:ext cx="5120640" cy="73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7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8"/>
          <p:cNvSpPr txBox="1">
            <a:spLocks noGrp="1"/>
          </p:cNvSpPr>
          <p:nvPr>
            <p:ph type="title"/>
          </p:nvPr>
        </p:nvSpPr>
        <p:spPr>
          <a:xfrm rot="5400000">
            <a:off x="-685800" y="2057400"/>
            <a:ext cx="49530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8"/>
          <p:cNvSpPr txBox="1">
            <a:spLocks noGrp="1"/>
          </p:cNvSpPr>
          <p:nvPr>
            <p:ph type="body" idx="1"/>
          </p:nvPr>
        </p:nvSpPr>
        <p:spPr>
          <a:xfrm rot="5400000">
            <a:off x="4965192" y="-228600"/>
            <a:ext cx="5120640" cy="73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85" name="Google Shape;85;p28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8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8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9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0"/>
          <p:cNvSpPr txBox="1"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900"/>
              <a:buFont typeface="Corbel"/>
              <a:buNone/>
              <a:defRPr sz="5900" b="0">
                <a:solidFill>
                  <a:srgbClr val="59595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0"/>
          <p:cNvSpPr txBox="1"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1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body" idx="1"/>
          </p:nvPr>
        </p:nvSpPr>
        <p:spPr>
          <a:xfrm>
            <a:off x="3867912" y="868680"/>
            <a:ext cx="347472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body" idx="2"/>
          </p:nvPr>
        </p:nvSpPr>
        <p:spPr>
          <a:xfrm>
            <a:off x="7818120" y="868680"/>
            <a:ext cx="347472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2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body" idx="2"/>
          </p:nvPr>
        </p:nvSpPr>
        <p:spPr>
          <a:xfrm>
            <a:off x="3867912" y="1930936"/>
            <a:ext cx="347472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3"/>
          </p:nvPr>
        </p:nvSpPr>
        <p:spPr>
          <a:xfrm>
            <a:off x="7818463" y="1023586"/>
            <a:ext cx="3474720" cy="813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body" idx="4"/>
          </p:nvPr>
        </p:nvSpPr>
        <p:spPr>
          <a:xfrm>
            <a:off x="7818463" y="1930936"/>
            <a:ext cx="347472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3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空白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5"/>
          <p:cNvSpPr txBox="1"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rbel"/>
              <a:buNone/>
              <a:defRPr sz="32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body" idx="1"/>
          </p:nvPr>
        </p:nvSpPr>
        <p:spPr>
          <a:xfrm>
            <a:off x="3867912" y="868680"/>
            <a:ext cx="731520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body" idx="2"/>
          </p:nvPr>
        </p:nvSpPr>
        <p:spPr>
          <a:xfrm>
            <a:off x="256032" y="3494176"/>
            <a:ext cx="2834640" cy="2321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6"/>
          <p:cNvSpPr txBox="1"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rbel"/>
              <a:buNone/>
              <a:defRPr sz="32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>
            <a:spLocks noGrp="1"/>
          </p:cNvSpPr>
          <p:nvPr>
            <p:ph type="pic" idx="2"/>
          </p:nvPr>
        </p:nvSpPr>
        <p:spPr>
          <a:xfrm>
            <a:off x="3570644" y="767419"/>
            <a:ext cx="8115230" cy="53309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body" idx="1"/>
          </p:nvPr>
        </p:nvSpPr>
        <p:spPr>
          <a:xfrm>
            <a:off x="256032" y="3493008"/>
            <a:ext cx="2834640" cy="2322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ftr" idx="11"/>
          </p:nvPr>
        </p:nvSpPr>
        <p:spPr>
          <a:xfrm>
            <a:off x="3499101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7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  <a:defRPr sz="3600" b="0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7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5" name="Google Shape;15;p17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6" name="Google Shape;16;p17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pat.org.tw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pat.org.tw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a.org.tw/cda/multimedia_detail.jsp?mdid=53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"/>
          <p:cNvSpPr txBox="1">
            <a:spLocks noGrp="1"/>
          </p:cNvSpPr>
          <p:nvPr>
            <p:ph type="ctrTitle"/>
          </p:nvPr>
        </p:nvSpPr>
        <p:spPr>
          <a:xfrm>
            <a:off x="1055715" y="1700707"/>
            <a:ext cx="7531329" cy="1823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 algn="ctr">
              <a:buSzPts val="4800"/>
            </a:pPr>
            <a:r>
              <a:rPr lang="zh-TW" sz="4800" dirty="0"/>
              <a:t/>
            </a:r>
            <a:br>
              <a:rPr lang="zh-TW" sz="4800" dirty="0"/>
            </a:br>
            <a:r>
              <a:rPr lang="zh-TW" sz="4800" dirty="0"/>
              <a:t>桃園市桃園區文山國民</a:t>
            </a:r>
            <a:r>
              <a:rPr lang="zh-TW" sz="4800" dirty="0" smtClean="0"/>
              <a:t>小學</a:t>
            </a:r>
            <a:r>
              <a:rPr lang="en-US" altLang="zh-TW" sz="4800" dirty="0" smtClean="0"/>
              <a:t>110</a:t>
            </a:r>
            <a:r>
              <a:rPr lang="zh-TW" sz="4800" dirty="0" smtClean="0"/>
              <a:t>學年</a:t>
            </a:r>
            <a:r>
              <a:rPr lang="zh-TW" sz="4800" dirty="0"/>
              <a:t>度</a:t>
            </a:r>
            <a:r>
              <a:rPr lang="zh-TW" sz="4800" dirty="0" smtClean="0"/>
              <a:t>第</a:t>
            </a:r>
            <a:r>
              <a:rPr lang="zh-TW" altLang="en-US" sz="4800" dirty="0" smtClean="0"/>
              <a:t>一</a:t>
            </a:r>
            <a:r>
              <a:rPr lang="zh-TW" sz="4800" dirty="0" smtClean="0"/>
              <a:t>學期</a:t>
            </a:r>
            <a:r>
              <a:rPr lang="zh-TW" altLang="en-US" sz="4800" dirty="0" smtClean="0"/>
              <a:t>班親</a:t>
            </a:r>
            <a:r>
              <a:rPr lang="zh-TW" sz="4800" dirty="0" smtClean="0"/>
              <a:t>報告</a:t>
            </a:r>
            <a:r>
              <a:rPr lang="en-US" altLang="zh-TW" sz="4800" dirty="0" smtClean="0"/>
              <a:t>―</a:t>
            </a:r>
            <a:r>
              <a:rPr lang="zh-TW" altLang="zh-TW" sz="4800" dirty="0" smtClean="0"/>
              <a:t>學</a:t>
            </a:r>
            <a:r>
              <a:rPr lang="zh-TW" altLang="zh-TW" sz="4800" dirty="0"/>
              <a:t>務處</a:t>
            </a:r>
            <a:endParaRPr sz="4800" dirty="0"/>
          </a:p>
        </p:txBody>
      </p:sp>
      <p:sp>
        <p:nvSpPr>
          <p:cNvPr id="93" name="Google Shape;93;p1"/>
          <p:cNvSpPr txBox="1">
            <a:spLocks noGrp="1"/>
          </p:cNvSpPr>
          <p:nvPr>
            <p:ph type="subTitle" idx="1"/>
          </p:nvPr>
        </p:nvSpPr>
        <p:spPr>
          <a:xfrm>
            <a:off x="1080654" y="4254452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2220"/>
              <a:buNone/>
            </a:pPr>
            <a:r>
              <a:rPr lang="zh-TW" sz="2220" dirty="0" smtClean="0"/>
              <a:t>1</a:t>
            </a:r>
            <a:r>
              <a:rPr lang="en-US" altLang="zh-TW" sz="2220" dirty="0" smtClean="0"/>
              <a:t>10</a:t>
            </a:r>
            <a:r>
              <a:rPr lang="zh-TW" sz="2220" dirty="0" smtClean="0"/>
              <a:t>年</a:t>
            </a:r>
            <a:r>
              <a:rPr lang="en-US" altLang="zh-TW" sz="2220" dirty="0" smtClean="0"/>
              <a:t>9</a:t>
            </a:r>
            <a:r>
              <a:rPr lang="zh-TW" sz="2220" dirty="0" smtClean="0"/>
              <a:t>月</a:t>
            </a:r>
            <a:r>
              <a:rPr lang="en-US" altLang="zh-TW" sz="2220" dirty="0" smtClean="0"/>
              <a:t>10</a:t>
            </a:r>
            <a:r>
              <a:rPr lang="zh-TW" sz="2220" dirty="0" smtClean="0"/>
              <a:t>日</a:t>
            </a:r>
            <a:endParaRPr sz="2220" dirty="0"/>
          </a:p>
        </p:txBody>
      </p:sp>
      <p:sp>
        <p:nvSpPr>
          <p:cNvPr id="94" name="Google Shape;94;p1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1</a:t>
            </a:fld>
            <a:endParaRPr/>
          </a:p>
        </p:txBody>
      </p:sp>
      <p:pic>
        <p:nvPicPr>
          <p:cNvPr id="95" name="Google Shape;9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1278" y="1503241"/>
            <a:ext cx="1573165" cy="1576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zh-TW" dirty="0"/>
              <a:t>訓育</a:t>
            </a:r>
            <a:r>
              <a:rPr lang="zh-TW" dirty="0" smtClean="0"/>
              <a:t>組報告</a:t>
            </a:r>
            <a:r>
              <a:rPr lang="en-US" altLang="zh-TW" dirty="0"/>
              <a:t>1</a:t>
            </a:r>
            <a:endParaRPr dirty="0"/>
          </a:p>
        </p:txBody>
      </p:sp>
      <p:sp>
        <p:nvSpPr>
          <p:cNvPr id="165" name="Google Shape;165;p7"/>
          <p:cNvSpPr txBox="1">
            <a:spLocks noGrp="1"/>
          </p:cNvSpPr>
          <p:nvPr>
            <p:ph type="body" idx="1"/>
          </p:nvPr>
        </p:nvSpPr>
        <p:spPr>
          <a:xfrm>
            <a:off x="3404758" y="1515762"/>
            <a:ext cx="8915400" cy="445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>
              <a:spcBef>
                <a:spcPts val="0"/>
              </a:spcBef>
              <a:buSzPts val="2000"/>
              <a:buNone/>
            </a:pPr>
            <a:r>
              <a:rPr lang="zh-TW" sz="1800" b="1" dirty="0" smtClean="0">
                <a:solidFill>
                  <a:srgbClr val="00B050"/>
                </a:solidFill>
              </a:rPr>
              <a:t>學生團隊</a:t>
            </a:r>
            <a:r>
              <a:rPr lang="zh-TW" altLang="en-US" dirty="0"/>
              <a:t>：</a:t>
            </a:r>
            <a:r>
              <a:rPr lang="zh-TW" altLang="en-US" sz="2000" dirty="0" smtClean="0"/>
              <a:t> </a:t>
            </a:r>
            <a:r>
              <a:rPr lang="zh-TW" sz="2000" dirty="0" smtClean="0"/>
              <a:t>1</a:t>
            </a:r>
            <a:r>
              <a:rPr lang="zh-TW" sz="2000" dirty="0"/>
              <a:t>、直笛團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zh-TW" sz="2000" dirty="0"/>
              <a:t>                      </a:t>
            </a:r>
            <a:r>
              <a:rPr lang="zh-TW" altLang="en-US" sz="2000" dirty="0" smtClean="0"/>
              <a:t> </a:t>
            </a:r>
            <a:r>
              <a:rPr lang="zh-TW" sz="2000" dirty="0" smtClean="0"/>
              <a:t> </a:t>
            </a:r>
            <a:r>
              <a:rPr lang="zh-TW" sz="2000" dirty="0"/>
              <a:t>2、古箏團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zh-TW" sz="2000" dirty="0"/>
              <a:t>                         3、創意偶團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zh-TW" sz="2000" dirty="0"/>
              <a:t>                        4、民族舞蹈團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zh-TW" sz="2000" dirty="0"/>
              <a:t>                        5、導覽小尖兵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zh-TW" sz="2000" dirty="0"/>
              <a:t>                        6</a:t>
            </a:r>
            <a:r>
              <a:rPr lang="zh-TW" dirty="0"/>
              <a:t>、小主播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zh-TW" sz="2000" dirty="0"/>
              <a:t>                        7</a:t>
            </a:r>
            <a:r>
              <a:rPr lang="zh-TW" dirty="0"/>
              <a:t>、自治市團隊</a:t>
            </a:r>
            <a:endParaRPr dirty="0"/>
          </a:p>
          <a:p>
            <a:pPr marL="0" indent="0">
              <a:buSzPts val="2000"/>
              <a:buNone/>
            </a:pPr>
            <a:r>
              <a:rPr lang="zh-TW" sz="2000" dirty="0"/>
              <a:t>                        </a:t>
            </a:r>
            <a:r>
              <a:rPr lang="zh-TW" sz="2000" dirty="0" smtClean="0"/>
              <a:t>8</a:t>
            </a:r>
            <a:r>
              <a:rPr lang="zh-TW" sz="2000" dirty="0"/>
              <a:t>、</a:t>
            </a:r>
            <a:r>
              <a:rPr lang="zh-TW" sz="2000" dirty="0" smtClean="0"/>
              <a:t>合唱團</a:t>
            </a:r>
            <a:endParaRPr sz="2000" dirty="0"/>
          </a:p>
          <a:p>
            <a:pPr marL="0" indent="0">
              <a:buSzPts val="2000"/>
              <a:buNone/>
            </a:pPr>
            <a:r>
              <a:rPr lang="zh-TW" sz="2000" b="1" dirty="0" smtClean="0">
                <a:solidFill>
                  <a:srgbClr val="00B050"/>
                </a:solidFill>
              </a:rPr>
              <a:t>補 </a:t>
            </a:r>
            <a:r>
              <a:rPr lang="zh-TW" sz="2000" b="1" dirty="0">
                <a:solidFill>
                  <a:srgbClr val="00B050"/>
                </a:solidFill>
              </a:rPr>
              <a:t>助 </a:t>
            </a:r>
            <a:r>
              <a:rPr lang="zh-TW" sz="2000" dirty="0" smtClean="0"/>
              <a:t>：</a:t>
            </a:r>
            <a:r>
              <a:rPr lang="zh-TW" altLang="en-US" sz="2000" dirty="0" smtClean="0"/>
              <a:t>     </a:t>
            </a:r>
            <a:r>
              <a:rPr lang="zh-TW" sz="2000" dirty="0" smtClean="0"/>
              <a:t>1</a:t>
            </a:r>
            <a:r>
              <a:rPr lang="zh-TW" sz="2000" dirty="0"/>
              <a:t>、仁愛基金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zh-TW" sz="2000" dirty="0"/>
              <a:t>                       2、教育儲蓄專戶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zh-TW" sz="2000" dirty="0"/>
              <a:t>                       3、感心生活</a:t>
            </a:r>
            <a:r>
              <a:rPr lang="zh-TW" sz="2000" dirty="0" smtClean="0"/>
              <a:t>券</a:t>
            </a:r>
            <a:endParaRPr sz="2000" dirty="0"/>
          </a:p>
        </p:txBody>
      </p:sp>
      <p:sp>
        <p:nvSpPr>
          <p:cNvPr id="166" name="Google Shape;166;p7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10</a:t>
            </a:fld>
            <a:endParaRPr/>
          </a:p>
        </p:txBody>
      </p:sp>
      <p:pic>
        <p:nvPicPr>
          <p:cNvPr id="167" name="Google Shape;16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441177" cy="2294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563873"/>
            <a:ext cx="3441190" cy="2294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6351" y="4718946"/>
            <a:ext cx="3285605" cy="2148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3911" y="0"/>
            <a:ext cx="3277094" cy="2157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87346" y="2781822"/>
            <a:ext cx="2704654" cy="1917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7345" y="706690"/>
            <a:ext cx="2704654" cy="187987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訓育組</a:t>
            </a:r>
            <a:r>
              <a:rPr lang="zh-TW" altLang="zh-TW" dirty="0" smtClean="0"/>
              <a:t>報告</a:t>
            </a:r>
            <a:r>
              <a:rPr lang="en-US" altLang="zh-TW" dirty="0" smtClean="0"/>
              <a:t>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11</a:t>
            </a:fld>
            <a:endParaRPr lang="zh-TW" altLang="en-US"/>
          </a:p>
        </p:txBody>
      </p:sp>
      <p:pic>
        <p:nvPicPr>
          <p:cNvPr id="1026" name="Picture 2" descr="https://www.ecpat.org.tw/userfiles/image/2%E5%B1%95%E7%BF%85%E5%B7%A5%E4%BD%9C/%E5%85%92%E7%AB%A5%E4%BA%BA%E6%AC%8A%E6%8E%A8%E5%BB%A3%E8%88%87%E5%80%A1%E8%AD%B0/%E5%B1%95%E7%BF%85%E5%B7%A5%E4%BD%9C%EF%BC%8DCRC%E5%9B%9B%E5%A4%A7%E5%8E%9F%E5%89%8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71"/>
          <a:stretch/>
        </p:blipFill>
        <p:spPr bwMode="auto">
          <a:xfrm>
            <a:off x="4009567" y="298060"/>
            <a:ext cx="7117238" cy="581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7960093" y="6285297"/>
            <a:ext cx="3696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圖片來源：</a:t>
            </a:r>
            <a:r>
              <a:rPr lang="en-US" altLang="zh-TW" dirty="0">
                <a:hlinkClick r:id="rId3"/>
              </a:rPr>
              <a:t>https://</a:t>
            </a:r>
            <a:r>
              <a:rPr lang="en-US" altLang="zh-TW" dirty="0" err="1">
                <a:hlinkClick r:id="rId3"/>
              </a:rPr>
              <a:t>www.ecpat.org.tw</a:t>
            </a:r>
            <a:r>
              <a:rPr lang="en-US" altLang="zh-TW" dirty="0" smtClean="0">
                <a:hlinkClick r:id="rId3"/>
              </a:rPr>
              <a:t>/</a:t>
            </a:r>
            <a:endParaRPr lang="en-US" altLang="zh-TW" dirty="0" smtClean="0"/>
          </a:p>
          <a:p>
            <a:r>
              <a:rPr lang="zh-TW" altLang="en-US" dirty="0" smtClean="0"/>
              <a:t>臺灣展翅協會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58315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訓育組</a:t>
            </a:r>
            <a:r>
              <a:rPr lang="zh-TW" altLang="zh-TW" dirty="0" smtClean="0"/>
              <a:t>報告</a:t>
            </a:r>
            <a:r>
              <a:rPr lang="en-US" altLang="zh-TW" dirty="0" smtClean="0"/>
              <a:t>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12</a:t>
            </a:fld>
            <a:endParaRPr lang="zh-TW" altLang="en-US"/>
          </a:p>
        </p:txBody>
      </p:sp>
      <p:pic>
        <p:nvPicPr>
          <p:cNvPr id="2050" name="Picture 2" descr="https://www.ecpat.org.tw/userfiles/image/2%E5%B1%95%E7%BF%85%E5%B7%A5%E4%BD%9C/%E5%85%92%E7%AB%A5%E4%BA%BA%E6%AC%8A%E6%8E%A8%E5%BB%A3%E8%88%87%E5%80%A1%E8%AD%B0/%E5%B1%95%E7%BF%85%E5%B7%A5%E4%BD%9C%EF%BC%8DCRC%E5%9B%9B%E5%A4%A7%E5%8E%9F%E5%89%8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45"/>
          <a:stretch/>
        </p:blipFill>
        <p:spPr bwMode="auto">
          <a:xfrm>
            <a:off x="3673720" y="1066238"/>
            <a:ext cx="7620000" cy="471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8181552" y="6015692"/>
            <a:ext cx="32180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圖片來源：</a:t>
            </a:r>
            <a:r>
              <a:rPr lang="en-US" altLang="zh-TW" dirty="0">
                <a:hlinkClick r:id="rId3"/>
              </a:rPr>
              <a:t>https://</a:t>
            </a:r>
            <a:r>
              <a:rPr lang="en-US" altLang="zh-TW" dirty="0" err="1">
                <a:hlinkClick r:id="rId3"/>
              </a:rPr>
              <a:t>www.ecpat.org.tw</a:t>
            </a:r>
            <a:r>
              <a:rPr lang="en-US" altLang="zh-TW" dirty="0">
                <a:hlinkClick r:id="rId3"/>
              </a:rPr>
              <a:t>/</a:t>
            </a:r>
            <a:endParaRPr lang="en-US" altLang="zh-TW" dirty="0"/>
          </a:p>
          <a:p>
            <a:r>
              <a:rPr lang="zh-TW" altLang="en-US" dirty="0"/>
              <a:t>臺灣展翅協會</a:t>
            </a:r>
          </a:p>
        </p:txBody>
      </p:sp>
    </p:spTree>
    <p:extLst>
      <p:ext uri="{BB962C8B-B14F-4D97-AF65-F5344CB8AC3E}">
        <p14:creationId xmlns:p14="http://schemas.microsoft.com/office/powerpoint/2010/main" val="993704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體育組報告</a:t>
            </a:r>
            <a:r>
              <a:rPr lang="en-US" altLang="zh-TW" dirty="0" smtClean="0"/>
              <a:t>1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706374"/>
          </a:xfrm>
        </p:spPr>
        <p:txBody>
          <a:bodyPr>
            <a:normAutofit lnSpcReduction="10000"/>
          </a:bodyPr>
          <a:lstStyle/>
          <a:p>
            <a:pPr marL="114300" indent="0" algn="ctr">
              <a:buNone/>
            </a:pPr>
            <a:r>
              <a:rPr lang="en-US" altLang="zh-TW" sz="3600" b="1" dirty="0" smtClean="0">
                <a:solidFill>
                  <a:srgbClr val="0070C0"/>
                </a:solidFill>
              </a:rPr>
              <a:t>【</a:t>
            </a:r>
            <a:r>
              <a:rPr lang="zh-TW" altLang="en-US" sz="3600" b="1" dirty="0" smtClean="0">
                <a:solidFill>
                  <a:srgbClr val="0070C0"/>
                </a:solidFill>
              </a:rPr>
              <a:t>運動會</a:t>
            </a:r>
            <a:r>
              <a:rPr lang="zh-TW" altLang="en-US" sz="3600" b="1" dirty="0">
                <a:solidFill>
                  <a:srgbClr val="0070C0"/>
                </a:solidFill>
              </a:rPr>
              <a:t>改期</a:t>
            </a:r>
            <a:r>
              <a:rPr lang="zh-TW" altLang="en-US" sz="3600" b="1" dirty="0" smtClean="0">
                <a:solidFill>
                  <a:srgbClr val="0070C0"/>
                </a:solidFill>
              </a:rPr>
              <a:t>相關事項說明</a:t>
            </a:r>
            <a:r>
              <a:rPr lang="en-US" altLang="zh-TW" sz="3600" b="1" dirty="0" smtClean="0">
                <a:solidFill>
                  <a:srgbClr val="0070C0"/>
                </a:solidFill>
              </a:rPr>
              <a:t>】</a:t>
            </a:r>
          </a:p>
          <a:p>
            <a:pPr marL="114300" indent="0" algn="ctr">
              <a:buNone/>
            </a:pPr>
            <a:endParaRPr lang="en-US" altLang="zh-TW" sz="2800" b="1" dirty="0" smtClean="0"/>
          </a:p>
          <a:p>
            <a:pPr marL="114300" indent="0">
              <a:spcAft>
                <a:spcPts val="1200"/>
              </a:spcAft>
              <a:buNone/>
            </a:pPr>
            <a:r>
              <a:rPr lang="zh-TW" altLang="en-US" sz="2800" dirty="0" smtClean="0"/>
              <a:t>          </a:t>
            </a:r>
            <a:r>
              <a:rPr lang="en-US" altLang="zh-TW" sz="2800" dirty="0" smtClean="0"/>
              <a:t>110</a:t>
            </a:r>
            <a:r>
              <a:rPr lang="zh-TW" altLang="en-US" sz="2800" dirty="0"/>
              <a:t>學年度開學了，文山國小四十週年校慶，因應疫情多變，加上停課四個月，學校希望先將學生學習力先提升，</a:t>
            </a:r>
            <a:r>
              <a:rPr lang="zh-TW" altLang="en-US" sz="2800" dirty="0" smtClean="0"/>
              <a:t>再辦理</a:t>
            </a:r>
            <a:r>
              <a:rPr lang="zh-TW" altLang="en-US" sz="2800" dirty="0"/>
              <a:t>校慶活動。因此，</a:t>
            </a:r>
            <a:r>
              <a:rPr lang="zh-TW" altLang="en-US" sz="2800" b="1" u="sng" dirty="0">
                <a:solidFill>
                  <a:srgbClr val="FF0000"/>
                </a:solidFill>
              </a:rPr>
              <a:t>暫定順延</a:t>
            </a:r>
            <a:r>
              <a:rPr lang="zh-TW" altLang="en-US" sz="2800" b="1" u="sng" dirty="0" smtClean="0">
                <a:solidFill>
                  <a:srgbClr val="FF0000"/>
                </a:solidFill>
              </a:rPr>
              <a:t>至</a:t>
            </a:r>
            <a:r>
              <a:rPr lang="en-US" altLang="zh-TW" sz="2800" b="1" u="sng" dirty="0" smtClean="0">
                <a:solidFill>
                  <a:srgbClr val="FF0000"/>
                </a:solidFill>
              </a:rPr>
              <a:t>111</a:t>
            </a:r>
            <a:r>
              <a:rPr lang="zh-TW" altLang="en-US" sz="2800" b="1" u="sng" dirty="0" smtClean="0">
                <a:solidFill>
                  <a:srgbClr val="FF0000"/>
                </a:solidFill>
              </a:rPr>
              <a:t>年</a:t>
            </a:r>
            <a:r>
              <a:rPr lang="en-US" altLang="zh-TW" sz="2800" b="1" u="sng" dirty="0">
                <a:solidFill>
                  <a:srgbClr val="FF0000"/>
                </a:solidFill>
              </a:rPr>
              <a:t>4</a:t>
            </a:r>
            <a:r>
              <a:rPr lang="zh-TW" altLang="en-US" sz="2800" b="1" u="sng" dirty="0" smtClean="0">
                <a:solidFill>
                  <a:srgbClr val="FF0000"/>
                </a:solidFill>
              </a:rPr>
              <a:t>月</a:t>
            </a:r>
            <a:r>
              <a:rPr lang="en-US" altLang="zh-TW" sz="2800" b="1" u="sng" dirty="0">
                <a:solidFill>
                  <a:srgbClr val="FF0000"/>
                </a:solidFill>
              </a:rPr>
              <a:t>9</a:t>
            </a:r>
            <a:r>
              <a:rPr lang="zh-TW" altLang="en-US" sz="2800" b="1" u="sng" dirty="0" smtClean="0">
                <a:solidFill>
                  <a:srgbClr val="FF0000"/>
                </a:solidFill>
              </a:rPr>
              <a:t>日</a:t>
            </a:r>
            <a:r>
              <a:rPr lang="zh-TW" altLang="en-US" sz="2800" dirty="0"/>
              <a:t>，結合親職</a:t>
            </a:r>
            <a:r>
              <a:rPr lang="zh-TW" altLang="en-US" sz="2800" dirty="0" smtClean="0"/>
              <a:t>教育日辦理。</a:t>
            </a:r>
            <a:endParaRPr lang="zh-TW" altLang="en-US" sz="2800" dirty="0"/>
          </a:p>
          <a:p>
            <a:pPr marL="114300" indent="0">
              <a:spcAft>
                <a:spcPts val="1200"/>
              </a:spcAft>
              <a:buNone/>
            </a:pPr>
            <a:r>
              <a:rPr lang="zh-TW" altLang="en-US" sz="2800" dirty="0" smtClean="0"/>
              <a:t>         上</a:t>
            </a:r>
            <a:r>
              <a:rPr lang="zh-TW" altLang="en-US" sz="2800" dirty="0"/>
              <a:t>學期</a:t>
            </a:r>
            <a:r>
              <a:rPr lang="zh-TW" altLang="en-US" sz="2800" dirty="0" smtClean="0"/>
              <a:t>將先進行校慶特刊編輯，</a:t>
            </a:r>
            <a:r>
              <a:rPr lang="zh-TW" altLang="en-US" sz="2800" dirty="0"/>
              <a:t>搜集</a:t>
            </a:r>
            <a:r>
              <a:rPr lang="zh-TW" altLang="en-US" sz="2800" dirty="0" smtClean="0"/>
              <a:t>各式影</a:t>
            </a:r>
            <a:r>
              <a:rPr lang="zh-TW" altLang="en-US" sz="2800" dirty="0"/>
              <a:t>音資料，彙編成文山的故事。</a:t>
            </a:r>
            <a:r>
              <a:rPr lang="zh-TW" altLang="en-US" sz="2800" dirty="0" smtClean="0"/>
              <a:t>這些將會</a:t>
            </a:r>
            <a:r>
              <a:rPr lang="zh-TW" altLang="en-US" sz="2800" dirty="0"/>
              <a:t>融入文山國小校本課程，由孩子們參與</a:t>
            </a:r>
            <a:r>
              <a:rPr lang="zh-TW" altLang="en-US" sz="2800" dirty="0" smtClean="0"/>
              <a:t>完成。</a:t>
            </a:r>
            <a:endParaRPr lang="en-US" altLang="zh-TW" sz="2800" dirty="0" smtClean="0"/>
          </a:p>
          <a:p>
            <a:pPr marL="114300" indent="0">
              <a:spcAft>
                <a:spcPts val="1200"/>
              </a:spcAft>
              <a:buNone/>
            </a:pPr>
            <a:r>
              <a:rPr lang="zh-TW" altLang="en-US" sz="2800" dirty="0"/>
              <a:t> </a:t>
            </a:r>
            <a:r>
              <a:rPr lang="zh-TW" altLang="en-US" sz="2800" dirty="0" smtClean="0"/>
              <a:t>        期待在親師生的共同努力下，孩子們能有一個更圓滿的</a:t>
            </a:r>
            <a:r>
              <a:rPr lang="en-US" altLang="zh-TW" sz="2800" dirty="0" smtClean="0"/>
              <a:t>40</a:t>
            </a:r>
            <a:r>
              <a:rPr lang="zh-TW" altLang="en-US" sz="2800" dirty="0" smtClean="0"/>
              <a:t>週年校慶運動會。</a:t>
            </a:r>
            <a:endParaRPr lang="zh-TW" altLang="en-US" sz="2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1997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3"/>
          <p:cNvSpPr txBox="1">
            <a:spLocks noGrp="1"/>
          </p:cNvSpPr>
          <p:nvPr>
            <p:ph type="title"/>
          </p:nvPr>
        </p:nvSpPr>
        <p:spPr>
          <a:xfrm>
            <a:off x="0" y="2486106"/>
            <a:ext cx="3333509" cy="1015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zh-TW" dirty="0" smtClean="0"/>
              <a:t>體育</a:t>
            </a:r>
            <a:r>
              <a:rPr lang="zh-TW" altLang="en-US" dirty="0"/>
              <a:t>組</a:t>
            </a:r>
            <a:r>
              <a:rPr lang="zh-TW" dirty="0" smtClean="0"/>
              <a:t>報告</a:t>
            </a:r>
            <a:r>
              <a:rPr lang="en-US" altLang="zh-TW" dirty="0" smtClean="0"/>
              <a:t>1</a:t>
            </a:r>
            <a:endParaRPr dirty="0"/>
          </a:p>
        </p:txBody>
      </p:sp>
      <p:sp>
        <p:nvSpPr>
          <p:cNvPr id="223" name="Google Shape;223;p13"/>
          <p:cNvSpPr txBox="1">
            <a:spLocks noGrp="1"/>
          </p:cNvSpPr>
          <p:nvPr>
            <p:ph type="body" idx="1"/>
          </p:nvPr>
        </p:nvSpPr>
        <p:spPr>
          <a:xfrm>
            <a:off x="3543585" y="492076"/>
            <a:ext cx="8227500" cy="54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</a:pPr>
            <a:endParaRPr lang="en-US" altLang="zh-TW" sz="2400" b="0" i="0" u="none" strike="noStrike" cap="none" dirty="0" smtClean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</a:pPr>
            <a:r>
              <a:rPr lang="en-US" altLang="zh-TW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r>
              <a:rPr lang="zh-TW" sz="2800" b="0" i="0" u="none" strike="noStrike" cap="none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r>
              <a:rPr lang="zh-TW" sz="2800" b="0" i="0" u="none" strike="noStrike" cap="none" dirty="0">
                <a:solidFill>
                  <a:schemeClr val="dk1"/>
                </a:solidFill>
                <a:sym typeface="Corbel"/>
              </a:rPr>
              <a:t>運動遊戲器材場館維護與</a:t>
            </a:r>
            <a:r>
              <a:rPr lang="zh-TW" sz="2800" b="0" i="0" u="none" strike="noStrike" cap="none" dirty="0" smtClean="0">
                <a:solidFill>
                  <a:schemeClr val="dk1"/>
                </a:solidFill>
                <a:sym typeface="Corbel"/>
              </a:rPr>
              <a:t>管理及</a:t>
            </a:r>
            <a:r>
              <a:rPr lang="zh-TW" sz="2800" b="0" i="0" u="none" strike="noStrike" cap="none" dirty="0">
                <a:solidFill>
                  <a:schemeClr val="dk1"/>
                </a:solidFill>
                <a:sym typeface="Corbel"/>
              </a:rPr>
              <a:t>體育器材</a:t>
            </a:r>
            <a:r>
              <a:rPr lang="zh-TW" sz="2800" b="0" i="0" u="none" strike="noStrike" cap="none" dirty="0" smtClean="0">
                <a:solidFill>
                  <a:schemeClr val="dk1"/>
                </a:solidFill>
                <a:sym typeface="Corbel"/>
              </a:rPr>
              <a:t>管理</a:t>
            </a:r>
            <a:endParaRPr sz="2800"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</a:pPr>
            <a:r>
              <a:rPr lang="en-US" altLang="zh-TW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zh-TW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zh-TW" sz="2800" b="0" i="0" u="none" strike="noStrike" cap="none" dirty="0">
                <a:solidFill>
                  <a:schemeClr val="dk1"/>
                </a:solidFill>
                <a:sym typeface="Corbel"/>
              </a:rPr>
              <a:t>組訓體育團隊及參賽事宜(躲避球隊、足球隊</a:t>
            </a:r>
            <a:r>
              <a:rPr lang="zh-TW" sz="2800" dirty="0">
                <a:solidFill>
                  <a:schemeClr val="dk1"/>
                </a:solidFill>
              </a:rPr>
              <a:t>、田徑隊</a:t>
            </a:r>
            <a:r>
              <a:rPr lang="zh-TW" sz="2800" b="0" i="0" u="none" strike="noStrike" cap="none" dirty="0">
                <a:solidFill>
                  <a:schemeClr val="dk1"/>
                </a:solidFill>
                <a:sym typeface="Corbel"/>
              </a:rPr>
              <a:t>)</a:t>
            </a:r>
            <a:endParaRPr sz="28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</a:pPr>
            <a:r>
              <a:rPr lang="en-US" altLang="zh-TW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zh-TW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zh-TW" sz="2800" b="0" i="0" u="none" strike="noStrike" cap="none" dirty="0">
                <a:solidFill>
                  <a:schemeClr val="dk1"/>
                </a:solidFill>
                <a:sym typeface="Corbel"/>
              </a:rPr>
              <a:t>健康體位推動與宣導(配合衛生組辦理)</a:t>
            </a:r>
            <a:endParaRPr sz="2800" b="0" i="0" u="none" strike="noStrike" cap="none" dirty="0">
              <a:solidFill>
                <a:schemeClr val="dk1"/>
              </a:solidFill>
              <a:sym typeface="Corbe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</a:pPr>
            <a:r>
              <a:rPr lang="en-US" altLang="zh-TW" sz="2800" dirty="0">
                <a:solidFill>
                  <a:schemeClr val="dk1"/>
                </a:solidFill>
              </a:rPr>
              <a:t>4</a:t>
            </a:r>
            <a:r>
              <a:rPr lang="zh-TW" sz="2800" b="0" i="0" u="none" strike="noStrike" cap="none" dirty="0" smtClean="0">
                <a:solidFill>
                  <a:schemeClr val="dk1"/>
                </a:solidFill>
                <a:sym typeface="Corbel"/>
              </a:rPr>
              <a:t>.</a:t>
            </a:r>
            <a:r>
              <a:rPr lang="zh-TW" sz="2800" b="0" i="0" u="none" strike="noStrike" cap="none" dirty="0">
                <a:solidFill>
                  <a:schemeClr val="dk1"/>
                </a:solidFill>
                <a:sym typeface="Corbel"/>
              </a:rPr>
              <a:t>辦理體育活動與競賽(</a:t>
            </a:r>
            <a:r>
              <a:rPr lang="zh-TW" sz="2800" dirty="0">
                <a:solidFill>
                  <a:schemeClr val="dk1"/>
                </a:solidFill>
              </a:rPr>
              <a:t>每</a:t>
            </a:r>
            <a:r>
              <a:rPr lang="zh-TW" sz="2800" b="0" i="0" u="none" strike="noStrike" cap="none" dirty="0">
                <a:solidFill>
                  <a:schemeClr val="dk1"/>
                </a:solidFill>
                <a:sym typeface="Corbel"/>
              </a:rPr>
              <a:t>學年</a:t>
            </a:r>
            <a:r>
              <a:rPr lang="zh-TW" sz="2800" dirty="0" smtClean="0">
                <a:solidFill>
                  <a:schemeClr val="dk1"/>
                </a:solidFill>
              </a:rPr>
              <a:t>度</a:t>
            </a:r>
            <a:r>
              <a:rPr lang="zh-TW" altLang="en-US" sz="2800" dirty="0" smtClean="0">
                <a:solidFill>
                  <a:schemeClr val="dk1"/>
                </a:solidFill>
              </a:rPr>
              <a:t>運動會、</a:t>
            </a:r>
            <a:r>
              <a:rPr lang="zh-TW" sz="2800" b="0" i="0" u="none" strike="noStrike" cap="none" dirty="0" smtClean="0">
                <a:solidFill>
                  <a:schemeClr val="dk1"/>
                </a:solidFill>
                <a:sym typeface="Corbel"/>
              </a:rPr>
              <a:t>班</a:t>
            </a:r>
            <a:r>
              <a:rPr lang="zh-TW" sz="2800" b="0" i="0" u="none" strike="noStrike" cap="none" dirty="0">
                <a:solidFill>
                  <a:schemeClr val="dk1"/>
                </a:solidFill>
                <a:sym typeface="Corbel"/>
              </a:rPr>
              <a:t>際體育競賽</a:t>
            </a:r>
            <a:r>
              <a:rPr lang="zh-TW" sz="2800" b="0" i="0" u="none" strike="noStrike" cap="none" dirty="0" smtClean="0">
                <a:solidFill>
                  <a:schemeClr val="dk1"/>
                </a:solidFill>
                <a:sym typeface="Corbel"/>
              </a:rPr>
              <a:t>)</a:t>
            </a:r>
            <a:endParaRPr lang="en-US" altLang="zh-TW" sz="2800" b="0" i="0" u="none" strike="noStrike" cap="none" dirty="0" smtClean="0">
              <a:solidFill>
                <a:schemeClr val="dk1"/>
              </a:solidFill>
              <a:sym typeface="Corbe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</a:pPr>
            <a:r>
              <a:rPr lang="en-US" altLang="zh-TW" sz="2800" dirty="0" smtClean="0">
                <a:solidFill>
                  <a:schemeClr val="dk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5.</a:t>
            </a:r>
            <a:r>
              <a:rPr lang="zh-TW" altLang="en-US" sz="2800" dirty="0" smtClean="0">
                <a:solidFill>
                  <a:schemeClr val="dk1"/>
                </a:solidFill>
                <a:latin typeface="Ebrima" panose="02000000000000000000" pitchFamily="2" charset="0"/>
                <a:ea typeface="Arial"/>
                <a:cs typeface="Ebrima" panose="02000000000000000000" pitchFamily="2" charset="0"/>
              </a:rPr>
              <a:t>本年度運動會，將結合</a:t>
            </a:r>
            <a:r>
              <a:rPr lang="en-US" altLang="zh-TW" sz="2800" dirty="0" smtClean="0">
                <a:solidFill>
                  <a:schemeClr val="dk1"/>
                </a:solidFill>
                <a:latin typeface="Ebrima" panose="02000000000000000000" pitchFamily="2" charset="0"/>
                <a:ea typeface="Arial"/>
                <a:cs typeface="Ebrima" panose="02000000000000000000" pitchFamily="2" charset="0"/>
              </a:rPr>
              <a:t>40</a:t>
            </a:r>
            <a:r>
              <a:rPr lang="zh-TW" altLang="en-US" sz="2800" dirty="0" smtClean="0">
                <a:solidFill>
                  <a:schemeClr val="dk1"/>
                </a:solidFill>
                <a:latin typeface="Ebrima" panose="02000000000000000000" pitchFamily="2" charset="0"/>
                <a:ea typeface="Arial"/>
                <a:cs typeface="Ebrima" panose="02000000000000000000" pitchFamily="2" charset="0"/>
              </a:rPr>
              <a:t>週年校慶相關活動及親職日，改至</a:t>
            </a:r>
            <a:r>
              <a:rPr lang="en-US" altLang="zh-TW" sz="2800" dirty="0" smtClean="0">
                <a:solidFill>
                  <a:srgbClr val="0070C0"/>
                </a:solidFill>
                <a:latin typeface="Ebrima" panose="02000000000000000000" pitchFamily="2" charset="0"/>
                <a:ea typeface="Arial"/>
                <a:cs typeface="Ebrima" panose="02000000000000000000" pitchFamily="2" charset="0"/>
              </a:rPr>
              <a:t>111</a:t>
            </a:r>
            <a:r>
              <a:rPr lang="zh-TW" altLang="en-US" sz="2800" dirty="0" smtClean="0">
                <a:solidFill>
                  <a:srgbClr val="0070C0"/>
                </a:solidFill>
                <a:latin typeface="Ebrima" panose="02000000000000000000" pitchFamily="2" charset="0"/>
                <a:ea typeface="Arial"/>
                <a:cs typeface="Ebrima" panose="02000000000000000000" pitchFamily="2" charset="0"/>
              </a:rPr>
              <a:t>年</a:t>
            </a:r>
            <a:r>
              <a:rPr lang="en-US" altLang="zh-TW" sz="2800" dirty="0" smtClean="0">
                <a:solidFill>
                  <a:srgbClr val="0070C0"/>
                </a:solidFill>
                <a:latin typeface="Ebrima" panose="02000000000000000000" pitchFamily="2" charset="0"/>
                <a:ea typeface="Arial"/>
                <a:cs typeface="Ebrima" panose="02000000000000000000" pitchFamily="2" charset="0"/>
              </a:rPr>
              <a:t>4</a:t>
            </a:r>
            <a:r>
              <a:rPr lang="zh-TW" altLang="en-US" sz="2800" dirty="0" smtClean="0">
                <a:solidFill>
                  <a:srgbClr val="0070C0"/>
                </a:solidFill>
                <a:latin typeface="Ebrima" panose="02000000000000000000" pitchFamily="2" charset="0"/>
                <a:ea typeface="Arial"/>
                <a:cs typeface="Ebrima" panose="02000000000000000000" pitchFamily="2" charset="0"/>
              </a:rPr>
              <a:t>月</a:t>
            </a:r>
            <a:r>
              <a:rPr lang="en-US" altLang="zh-TW" sz="2800" dirty="0" smtClean="0">
                <a:solidFill>
                  <a:srgbClr val="0070C0"/>
                </a:solidFill>
                <a:latin typeface="Ebrima" panose="02000000000000000000" pitchFamily="2" charset="0"/>
                <a:ea typeface="Arial"/>
                <a:cs typeface="Ebrima" panose="02000000000000000000" pitchFamily="2" charset="0"/>
              </a:rPr>
              <a:t>9</a:t>
            </a:r>
            <a:r>
              <a:rPr lang="zh-TW" altLang="en-US" sz="2800" dirty="0" smtClean="0">
                <a:solidFill>
                  <a:srgbClr val="0070C0"/>
                </a:solidFill>
                <a:latin typeface="Ebrima" panose="02000000000000000000" pitchFamily="2" charset="0"/>
                <a:ea typeface="Arial"/>
                <a:cs typeface="Ebrima" panose="02000000000000000000" pitchFamily="2" charset="0"/>
              </a:rPr>
              <a:t>日</a:t>
            </a:r>
            <a:r>
              <a:rPr lang="zh-TW" altLang="en-US" sz="2800" dirty="0" smtClean="0">
                <a:solidFill>
                  <a:schemeClr val="dk1"/>
                </a:solidFill>
                <a:latin typeface="Ebrima" panose="02000000000000000000" pitchFamily="2" charset="0"/>
                <a:ea typeface="Arial"/>
                <a:cs typeface="Ebrima" panose="02000000000000000000" pitchFamily="2" charset="0"/>
              </a:rPr>
              <a:t>舉辦。</a:t>
            </a:r>
            <a:endParaRPr sz="2800" b="0" i="0" u="none" strike="noStrike" cap="none" dirty="0">
              <a:solidFill>
                <a:schemeClr val="dk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Arial"/>
            </a:endParaRPr>
          </a:p>
          <a:p>
            <a:pPr marL="34290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</a:pPr>
            <a:endParaRPr sz="2000" b="0" i="0" u="none" strike="noStrike" cap="none" dirty="0">
              <a:solidFill>
                <a:srgbClr val="3F3F3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24" name="Google Shape;224;p13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7479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4"/>
          <p:cNvSpPr txBox="1">
            <a:spLocks noGrp="1"/>
          </p:cNvSpPr>
          <p:nvPr>
            <p:ph type="title"/>
          </p:nvPr>
        </p:nvSpPr>
        <p:spPr>
          <a:xfrm>
            <a:off x="-49216" y="2657832"/>
            <a:ext cx="3391382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zh-TW" dirty="0"/>
              <a:t>體育</a:t>
            </a:r>
            <a:r>
              <a:rPr lang="zh-TW" dirty="0" smtClean="0"/>
              <a:t>組報告</a:t>
            </a:r>
            <a:r>
              <a:rPr lang="en-US" altLang="zh-TW" dirty="0" smtClean="0"/>
              <a:t>2</a:t>
            </a:r>
            <a:endParaRPr dirty="0"/>
          </a:p>
        </p:txBody>
      </p:sp>
      <p:sp>
        <p:nvSpPr>
          <p:cNvPr id="231" name="Google Shape;231;p14"/>
          <p:cNvSpPr/>
          <p:nvPr/>
        </p:nvSpPr>
        <p:spPr>
          <a:xfrm>
            <a:off x="3481061" y="864108"/>
            <a:ext cx="797030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zh-TW" sz="3200" b="0" i="0" u="none" strike="noStrike" cap="none" dirty="0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  <a:t>開辦學期中學生多元學習社團</a:t>
            </a:r>
            <a:r>
              <a:rPr lang="zh-TW" sz="3200" b="0" i="0" u="none" strike="noStrike" cap="none" dirty="0" smtClean="0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  <a:t>活動</a:t>
            </a:r>
            <a:r>
              <a:rPr lang="en-US" altLang="zh-TW" sz="2000" b="0" i="0" u="none" strike="noStrike" cap="none" dirty="0" smtClean="0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  <a:t>(</a:t>
            </a:r>
            <a:r>
              <a:rPr lang="zh-TW" altLang="en-US" sz="2000" b="0" i="0" u="none" strike="noStrike" cap="none" dirty="0" smtClean="0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  <a:t>正在報名中</a:t>
            </a:r>
            <a:r>
              <a:rPr lang="en-US" altLang="zh-TW" sz="2000" b="0" i="0" u="none" strike="noStrike" cap="none" dirty="0" smtClean="0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  <a:t>)</a:t>
            </a:r>
            <a:endParaRPr sz="2000" b="0" i="0" u="none" strike="noStrike" cap="none" dirty="0">
              <a:solidFill>
                <a:srgbClr val="7030A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grpSp>
        <p:nvGrpSpPr>
          <p:cNvPr id="232" name="Google Shape;232;p14"/>
          <p:cNvGrpSpPr/>
          <p:nvPr/>
        </p:nvGrpSpPr>
        <p:grpSpPr>
          <a:xfrm>
            <a:off x="3728723" y="1724848"/>
            <a:ext cx="7165752" cy="4235452"/>
            <a:chOff x="2240" y="152854"/>
            <a:chExt cx="7165752" cy="4235452"/>
          </a:xfrm>
        </p:grpSpPr>
        <p:sp>
          <p:nvSpPr>
            <p:cNvPr id="233" name="Google Shape;233;p14"/>
            <p:cNvSpPr/>
            <p:nvPr/>
          </p:nvSpPr>
          <p:spPr>
            <a:xfrm>
              <a:off x="2240" y="152854"/>
              <a:ext cx="2184680" cy="873872"/>
            </a:xfrm>
            <a:prstGeom prst="rect">
              <a:avLst/>
            </a:prstGeom>
            <a:solidFill>
              <a:srgbClr val="90BB20"/>
            </a:solidFill>
            <a:ln w="10775" cap="flat" cmpd="sng">
              <a:solidFill>
                <a:srgbClr val="90BB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 txBox="1"/>
            <p:nvPr/>
          </p:nvSpPr>
          <p:spPr>
            <a:xfrm>
              <a:off x="2240" y="152854"/>
              <a:ext cx="2184680" cy="8738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7575" tIns="130025" rIns="227575" bIns="1300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zh-TW" sz="3200" b="0" i="0" u="none" strike="noStrike" cap="non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體育社團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25398" y="975585"/>
              <a:ext cx="2184680" cy="3412721"/>
            </a:xfrm>
            <a:prstGeom prst="rect">
              <a:avLst/>
            </a:prstGeom>
            <a:solidFill>
              <a:srgbClr val="DBE7CB">
                <a:alpha val="89411"/>
              </a:srgbClr>
            </a:solidFill>
            <a:ln w="10775" cap="flat" cmpd="sng">
              <a:solidFill>
                <a:srgbClr val="DBE7CB">
                  <a:alpha val="89411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4"/>
            <p:cNvSpPr txBox="1"/>
            <p:nvPr/>
          </p:nvSpPr>
          <p:spPr>
            <a:xfrm>
              <a:off x="25398" y="975585"/>
              <a:ext cx="2184680" cy="34127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675" tIns="74675" rIns="99550" bIns="112000" anchor="t" anchorCtr="0">
              <a:noAutofit/>
            </a:bodyPr>
            <a:lstStyle/>
            <a:p>
              <a:pPr marL="1143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orbel"/>
                <a:buChar char="•"/>
              </a:pPr>
              <a:r>
                <a:rPr lang="zh-TW" sz="2300" b="0" i="0" u="none" strike="noStrike" cap="none" dirty="0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足球社</a:t>
              </a:r>
              <a:endParaRPr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7145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orbel"/>
                <a:buChar char="•"/>
              </a:pPr>
              <a:r>
                <a:rPr lang="zh-TW" sz="2300" b="0" i="0" u="none" strike="noStrike" cap="none" dirty="0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跆拳道社</a:t>
              </a:r>
              <a:endParaRPr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7145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orbel"/>
                <a:buChar char="•"/>
              </a:pPr>
              <a:r>
                <a:rPr lang="zh-TW" sz="2300" b="0" i="0" u="none" strike="noStrike" cap="none" dirty="0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直排輪社</a:t>
              </a:r>
              <a:endParaRPr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7145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orbel"/>
                <a:buChar char="•"/>
              </a:pPr>
              <a:r>
                <a:rPr lang="zh-TW" sz="2300" b="0" i="0" u="none" strike="noStrike" cap="none" dirty="0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籃球社</a:t>
              </a:r>
              <a:endParaRPr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7145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orbel"/>
                <a:buChar char="•"/>
              </a:pPr>
              <a:r>
                <a:rPr lang="zh-TW" sz="2300" b="0" i="0" u="none" strike="noStrike" cap="none" dirty="0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羽球社</a:t>
              </a:r>
              <a:endParaRPr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7145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orbel"/>
                <a:buChar char="•"/>
              </a:pPr>
              <a:r>
                <a:rPr lang="zh-TW" sz="2300" b="0" i="0" u="none" strike="noStrike" cap="none" dirty="0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流行舞蹈社</a:t>
              </a:r>
              <a:endParaRPr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7145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orbel"/>
                <a:buChar char="•"/>
              </a:pPr>
              <a:r>
                <a:rPr lang="zh-TW" altLang="en-US" sz="2300" dirty="0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武術</a:t>
              </a:r>
              <a:r>
                <a:rPr lang="zh-TW" sz="2300" b="0" i="0" u="none" strike="noStrike" cap="none" dirty="0" smtClean="0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社</a:t>
              </a:r>
              <a:endParaRPr sz="23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114300" marR="0" lvl="1" indent="-17145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orbel"/>
                <a:buChar char="•"/>
              </a:pPr>
              <a:r>
                <a:rPr lang="zh-TW" sz="2300" dirty="0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扯</a:t>
              </a:r>
              <a:r>
                <a:rPr lang="zh-TW" sz="2300" b="0" i="0" u="none" strike="noStrike" cap="none" dirty="0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鈴社</a:t>
              </a:r>
              <a:endParaRPr sz="23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2492776" y="168582"/>
              <a:ext cx="2184680" cy="873872"/>
            </a:xfrm>
            <a:prstGeom prst="rect">
              <a:avLst/>
            </a:prstGeom>
            <a:solidFill>
              <a:srgbClr val="D2B915"/>
            </a:solidFill>
            <a:ln w="10775" cap="flat" cmpd="sng">
              <a:solidFill>
                <a:srgbClr val="D2B91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4"/>
            <p:cNvSpPr txBox="1"/>
            <p:nvPr/>
          </p:nvSpPr>
          <p:spPr>
            <a:xfrm>
              <a:off x="2492776" y="168582"/>
              <a:ext cx="2184680" cy="8738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7575" tIns="130025" rIns="227575" bIns="1300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zh-TW" sz="3200" b="0" i="0" u="none" strike="noStrike" cap="non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藝文社團</a:t>
              </a:r>
              <a:endParaRPr sz="3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2776" y="1076308"/>
              <a:ext cx="2184680" cy="3214393"/>
            </a:xfrm>
            <a:prstGeom prst="rect">
              <a:avLst/>
            </a:prstGeom>
            <a:solidFill>
              <a:srgbClr val="EFE7C9">
                <a:alpha val="89411"/>
              </a:srgbClr>
            </a:solidFill>
            <a:ln w="10775" cap="flat" cmpd="sng">
              <a:solidFill>
                <a:srgbClr val="EFE7C9">
                  <a:alpha val="89411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14"/>
            <p:cNvSpPr txBox="1"/>
            <p:nvPr/>
          </p:nvSpPr>
          <p:spPr>
            <a:xfrm>
              <a:off x="2492776" y="1076308"/>
              <a:ext cx="2184680" cy="32143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113775" bIns="128000" anchor="t" anchorCtr="0">
              <a:noAutofit/>
            </a:bodyPr>
            <a:lstStyle/>
            <a:p>
              <a:pPr marL="171450" marR="0" lvl="1" indent="-2159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orbel"/>
                <a:buChar char="•"/>
              </a:pPr>
              <a:r>
                <a:rPr lang="zh-TW" sz="2300" b="0" i="0" u="none" strike="noStrike" cap="none" dirty="0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小蠟筆美術社</a:t>
              </a:r>
              <a:endParaRPr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1" indent="-21590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orbel"/>
                <a:buChar char="•"/>
              </a:pPr>
              <a:r>
                <a:rPr lang="zh-TW" sz="2300" b="0" i="0" u="none" strike="noStrike" cap="none" dirty="0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創意寫作</a:t>
              </a:r>
              <a:r>
                <a:rPr lang="zh-TW" sz="2300" b="0" i="0" u="none" strike="noStrike" cap="none" dirty="0" smtClean="0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社</a:t>
              </a:r>
              <a:endParaRPr lang="en-US" altLang="zh-TW" sz="2300" b="0" i="0" u="none" strike="noStrike" cap="none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171450" marR="0" lvl="1" indent="-21590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orbel"/>
                <a:buChar char="•"/>
              </a:pPr>
              <a:r>
                <a:rPr lang="zh-TW" altLang="en-US" sz="2300" dirty="0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象棋</a:t>
              </a:r>
              <a:r>
                <a:rPr lang="zh-TW" altLang="en-US" sz="2300" dirty="0" smtClean="0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社</a:t>
              </a:r>
              <a:endParaRPr lang="en-US" altLang="zh-TW" sz="230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171450" marR="0" lvl="1" indent="-21590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orbel"/>
                <a:buChar char="•"/>
              </a:pPr>
              <a:r>
                <a:rPr lang="zh-TW" altLang="en-US" sz="2300" b="0" i="0" u="none" strike="noStrike" cap="none" dirty="0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圍棋社</a:t>
              </a:r>
              <a:endParaRPr sz="23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914400" marR="0" lvl="0" indent="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None/>
              </a:pPr>
              <a:endParaRPr sz="16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4983312" y="202436"/>
              <a:ext cx="2184680" cy="873872"/>
            </a:xfrm>
            <a:prstGeom prst="rect">
              <a:avLst/>
            </a:prstGeom>
            <a:solidFill>
              <a:srgbClr val="ED6E06"/>
            </a:solidFill>
            <a:ln w="10775" cap="flat" cmpd="sng">
              <a:solidFill>
                <a:srgbClr val="ED6E0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14"/>
            <p:cNvSpPr txBox="1"/>
            <p:nvPr/>
          </p:nvSpPr>
          <p:spPr>
            <a:xfrm>
              <a:off x="4983312" y="202436"/>
              <a:ext cx="2184680" cy="8738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7575" tIns="130025" rIns="227575" bIns="1300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zh-TW" sz="3200" b="0" i="0" u="none" strike="noStrike" cap="non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創意社團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4983312" y="1076308"/>
              <a:ext cx="2184680" cy="3214393"/>
            </a:xfrm>
            <a:prstGeom prst="rect">
              <a:avLst/>
            </a:prstGeom>
            <a:solidFill>
              <a:srgbClr val="F7D1C9">
                <a:alpha val="89411"/>
              </a:srgbClr>
            </a:solidFill>
            <a:ln w="10775" cap="flat" cmpd="sng">
              <a:solidFill>
                <a:srgbClr val="F7D1C9">
                  <a:alpha val="89411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14"/>
            <p:cNvSpPr txBox="1"/>
            <p:nvPr/>
          </p:nvSpPr>
          <p:spPr>
            <a:xfrm>
              <a:off x="4983312" y="1076308"/>
              <a:ext cx="2184680" cy="32143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113775" bIns="128000" anchor="t" anchorCtr="0">
              <a:noAutofit/>
            </a:bodyPr>
            <a:lstStyle/>
            <a:p>
              <a:pPr marL="17145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orbel"/>
                <a:buChar char="•"/>
              </a:pPr>
              <a:r>
                <a:rPr lang="zh-TW" sz="2500" b="0" i="0" u="none" strike="noStrike" cap="none" dirty="0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魔術社</a:t>
              </a:r>
              <a:endParaRPr sz="25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17145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orbel"/>
                <a:buChar char="•"/>
              </a:pPr>
              <a:r>
                <a:rPr lang="zh-TW" sz="2500" dirty="0" smtClean="0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創</a:t>
              </a:r>
              <a:r>
                <a:rPr lang="zh-TW" altLang="en-US" sz="2500" dirty="0" smtClean="0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克養成</a:t>
              </a:r>
              <a:r>
                <a:rPr lang="zh-TW" sz="2500" dirty="0" smtClean="0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社團</a:t>
              </a:r>
              <a:r>
                <a:rPr lang="zh-TW" sz="2500" dirty="0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(機器人.仿生獸.雷切...</a:t>
              </a:r>
              <a:endParaRPr sz="25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171450" marR="0" lvl="1" indent="-698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rbel"/>
                <a:buNone/>
              </a:pPr>
              <a:endParaRPr sz="16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245" name="Google Shape;245;p14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5073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zh-TW" dirty="0"/>
              <a:t>衛生</a:t>
            </a:r>
            <a:r>
              <a:rPr lang="zh-TW" dirty="0" smtClean="0"/>
              <a:t>組報告</a:t>
            </a:r>
            <a:r>
              <a:rPr lang="en-US" altLang="zh-TW" dirty="0" smtClean="0"/>
              <a:t>1</a:t>
            </a:r>
            <a:endParaRPr dirty="0"/>
          </a:p>
        </p:txBody>
      </p:sp>
      <p:sp>
        <p:nvSpPr>
          <p:cNvPr id="176" name="Google Shape;176;p8"/>
          <p:cNvSpPr/>
          <p:nvPr/>
        </p:nvSpPr>
        <p:spPr>
          <a:xfrm>
            <a:off x="3703075" y="823701"/>
            <a:ext cx="7505700" cy="467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400"/>
            </a:pPr>
            <a:r>
              <a:rPr lang="zh-TW" sz="4400" b="1" dirty="0" smtClean="0">
                <a:solidFill>
                  <a:schemeClr val="tx1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垃圾</a:t>
            </a:r>
            <a:r>
              <a:rPr lang="zh-TW" sz="4400" b="1" i="0" u="none" strike="noStrike" cap="none" dirty="0">
                <a:solidFill>
                  <a:schemeClr val="tx1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園環境整潔工作</a:t>
            </a:r>
            <a:endParaRPr sz="4400" b="1" i="0" u="none" strike="noStrike" cap="none" dirty="0">
              <a:solidFill>
                <a:schemeClr val="tx1"/>
              </a:solidFill>
              <a:latin typeface="BiauKai"/>
              <a:ea typeface="文鼎新藝體" panose="02010609010101010101" pitchFamily="49" charset="-120"/>
              <a:cs typeface="BiauKai"/>
              <a:sym typeface="BiauKa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altLang="zh-TW" sz="1800" b="0" i="0" u="none" strike="noStrike" cap="none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1</a:t>
            </a:r>
            <a:r>
              <a:rPr lang="zh-TW" sz="1800" b="0" i="0" u="none" strike="noStrike" cap="none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.</a:t>
            </a:r>
            <a:r>
              <a:rPr lang="zh-TW" sz="1800" b="0" i="0" u="none" strike="noStrike" cap="none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資源回收：毎周三早上</a:t>
            </a:r>
            <a:endParaRPr sz="1800" b="0" i="0" u="none" strike="noStrike" cap="none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altLang="zh-TW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2</a:t>
            </a:r>
            <a:r>
              <a:rPr lang="zh-TW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.</a:t>
            </a:r>
            <a:r>
              <a:rPr lang="zh-TW" altLang="en-US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目前</a:t>
            </a:r>
            <a:r>
              <a:rPr lang="zh-TW" altLang="en-US" sz="3600" dirty="0" smtClean="0">
                <a:solidFill>
                  <a:srgbClr val="FF0000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環保志工</a:t>
            </a:r>
            <a:r>
              <a:rPr lang="zh-TW" altLang="en-US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不足，</a:t>
            </a:r>
            <a:endParaRPr lang="en-US" altLang="zh-TW" sz="1800" dirty="0" smtClean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altLang="en-US" sz="18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</a:t>
            </a:r>
            <a:r>
              <a:rPr lang="zh-TW" altLang="en-US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 為了協助孩子做好資源回收，減少孩子負擔，</a:t>
            </a:r>
            <a:endParaRPr lang="en-US" altLang="zh-TW" sz="1800" dirty="0" smtClean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altLang="en-US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  </a:t>
            </a:r>
            <a:r>
              <a:rPr lang="zh-TW" altLang="en-US" sz="4000" dirty="0" smtClean="0">
                <a:solidFill>
                  <a:srgbClr val="FF0000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歡迎</a:t>
            </a:r>
            <a:r>
              <a:rPr lang="zh-TW" altLang="en-US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有</a:t>
            </a:r>
            <a:r>
              <a:rPr lang="zh-TW" altLang="en-US" sz="4000" dirty="0" smtClean="0">
                <a:solidFill>
                  <a:srgbClr val="FF0000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意願</a:t>
            </a:r>
            <a:r>
              <a:rPr lang="zh-TW" altLang="en-US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且</a:t>
            </a:r>
            <a:r>
              <a:rPr lang="zh-TW" altLang="en-US" sz="4000" dirty="0" smtClean="0">
                <a:solidFill>
                  <a:srgbClr val="FF0000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施打過疫苗的家長</a:t>
            </a:r>
            <a:r>
              <a:rPr lang="zh-TW" altLang="en-US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來擔 </a:t>
            </a:r>
            <a:endParaRPr lang="en-US" altLang="zh-TW" sz="1800" dirty="0" smtClean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altLang="en-US" sz="18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</a:t>
            </a:r>
            <a:r>
              <a:rPr lang="zh-TW" altLang="en-US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 任環保志工。</a:t>
            </a:r>
            <a:endParaRPr lang="en-US" altLang="zh-TW" sz="1800" dirty="0" smtClean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altLang="en-US" sz="18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</a:t>
            </a:r>
            <a:r>
              <a:rPr lang="zh-TW" altLang="en-US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</a:t>
            </a:r>
            <a:r>
              <a:rPr lang="zh-TW" altLang="en-US" sz="3600" dirty="0" smtClean="0">
                <a:solidFill>
                  <a:srgbClr val="7030A0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報名方式</a:t>
            </a:r>
            <a:r>
              <a:rPr lang="en-US" altLang="zh-TW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:</a:t>
            </a:r>
            <a:r>
              <a:rPr lang="zh-TW" altLang="en-US" sz="2800" dirty="0" smtClean="0">
                <a:solidFill>
                  <a:srgbClr val="7030A0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洽學務處衛生組蔡老師</a:t>
            </a:r>
            <a:endParaRPr lang="en-US" altLang="zh-TW" sz="2800" dirty="0">
              <a:solidFill>
                <a:srgbClr val="7030A0"/>
              </a:solidFill>
              <a:latin typeface="BiauKai"/>
              <a:ea typeface="文鼎新藝體" panose="02010609010101010101" pitchFamily="49" charset="-120"/>
              <a:cs typeface="BiauKai"/>
              <a:sym typeface="BiauKa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en-US" altLang="zh-TW" sz="1800" dirty="0" smtClean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</p:txBody>
      </p:sp>
      <p:sp>
        <p:nvSpPr>
          <p:cNvPr id="178" name="Google Shape;178;p8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9936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zh-TW" dirty="0"/>
              <a:t>衛生</a:t>
            </a:r>
            <a:r>
              <a:rPr lang="zh-TW" dirty="0" smtClean="0"/>
              <a:t>組報告</a:t>
            </a:r>
            <a:r>
              <a:rPr lang="en-US" altLang="zh-TW" dirty="0" smtClean="0"/>
              <a:t>1</a:t>
            </a:r>
            <a:endParaRPr dirty="0"/>
          </a:p>
        </p:txBody>
      </p:sp>
      <p:sp>
        <p:nvSpPr>
          <p:cNvPr id="176" name="Google Shape;176;p8"/>
          <p:cNvSpPr/>
          <p:nvPr/>
        </p:nvSpPr>
        <p:spPr>
          <a:xfrm>
            <a:off x="3703074" y="823701"/>
            <a:ext cx="7672061" cy="3200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sz="1800" b="1" i="0" u="none" strike="noStrike" cap="none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*</a:t>
            </a:r>
            <a:r>
              <a:rPr lang="zh-TW" sz="4400" b="1" i="0" u="none" strike="noStrike" cap="none" dirty="0">
                <a:solidFill>
                  <a:schemeClr val="dk1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校園防疫宣導</a:t>
            </a:r>
            <a:r>
              <a:rPr lang="zh-TW" sz="4400" b="1" i="0" u="none" strike="noStrike" cap="none" dirty="0" smtClean="0">
                <a:solidFill>
                  <a:schemeClr val="dk1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工作</a:t>
            </a:r>
            <a:endParaRPr sz="4400" b="0" i="0" u="none" strike="noStrike" cap="none" dirty="0">
              <a:solidFill>
                <a:srgbClr val="000000"/>
              </a:solidFill>
              <a:ea typeface="文鼎新藝體" panose="02010609010101010101" pitchFamily="49" charset="-120"/>
              <a:sym typeface="Arial"/>
            </a:endParaRPr>
          </a:p>
          <a:p>
            <a:pPr marL="360000" marR="0" lvl="0" indent="-360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0" i="0" u="none" strike="noStrike" cap="none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  1.</a:t>
            </a:r>
            <a:r>
              <a:rPr lang="zh-TW" sz="1800" b="1" i="0" u="sng" strike="noStrike" cap="none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auKai"/>
                <a:ea typeface="BiauKai"/>
                <a:cs typeface="BiauKai"/>
                <a:sym typeface="BiauKai"/>
              </a:rPr>
              <a:t>登革熱防治宣導</a:t>
            </a:r>
            <a:r>
              <a:rPr lang="zh-TW" sz="18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、預防腸病毒宣導</a:t>
            </a:r>
            <a:r>
              <a:rPr lang="zh-TW" sz="1800" b="0" i="0" u="none" strike="noStrike" cap="none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、預防熱傷害</a:t>
            </a:r>
            <a:r>
              <a:rPr lang="zh-TW" sz="18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等</a:t>
            </a:r>
            <a:r>
              <a:rPr lang="zh-TW" sz="1800" b="0" i="0" u="none" strike="noStrike" cap="none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櫥窗海報宣</a:t>
            </a:r>
            <a:r>
              <a:rPr lang="zh-TW" sz="18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</a:t>
            </a:r>
            <a:r>
              <a:rPr lang="zh-TW" sz="1800" b="0" i="0" u="none" strike="noStrike" cap="none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導，</a:t>
            </a:r>
            <a:r>
              <a:rPr lang="zh-TW" sz="1800" b="0" i="0" u="none" strike="noStrike" cap="none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及定期校園監測</a:t>
            </a:r>
            <a:r>
              <a:rPr lang="zh-TW" sz="18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，協助班級消毒工作。</a:t>
            </a:r>
            <a:endParaRPr sz="1800" b="0" i="0" u="none" strike="noStrike" cap="none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sz="1800" b="0" i="0" u="none" strike="noStrike" cap="none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  2.</a:t>
            </a:r>
            <a:r>
              <a:rPr lang="zh-TW" sz="18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因應新冠肺炎各項防疫工作規劃、執行、調查、填報。</a:t>
            </a:r>
            <a:endParaRPr sz="18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47675" marR="0" lvl="0" indent="-4476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sz="18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  </a:t>
            </a:r>
            <a:r>
              <a:rPr lang="zh-TW" sz="1800" b="0" i="0" u="none" strike="noStrike" cap="none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3.每月定期監測校園是否有紅火蟻蟻丘並施灑藥物，及是否有孳生登革熱的情境並立即清除。</a:t>
            </a:r>
            <a:endParaRPr sz="1800" b="0" i="0" u="none" strike="noStrike" cap="none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47675" marR="0" lvl="0" indent="-2676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sz="18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4.各式對人體有害物種，如：荔枝椿象、蚊、黑棘蟻等宣導、清除、監測。</a:t>
            </a:r>
            <a:endParaRPr sz="18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</p:txBody>
      </p:sp>
      <p:sp>
        <p:nvSpPr>
          <p:cNvPr id="178" name="Google Shape;178;p8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zh-TW" dirty="0"/>
              <a:t>衛生</a:t>
            </a:r>
            <a:r>
              <a:rPr lang="zh-TW" dirty="0" smtClean="0"/>
              <a:t>組報告</a:t>
            </a:r>
            <a:r>
              <a:rPr lang="en-US" altLang="zh-TW" dirty="0" smtClean="0"/>
              <a:t>2</a:t>
            </a:r>
            <a:endParaRPr dirty="0"/>
          </a:p>
        </p:txBody>
      </p:sp>
      <p:sp>
        <p:nvSpPr>
          <p:cNvPr id="184" name="Google Shape;184;p9"/>
          <p:cNvSpPr txBox="1">
            <a:spLocks noGrp="1"/>
          </p:cNvSpPr>
          <p:nvPr>
            <p:ph type="body" idx="1"/>
          </p:nvPr>
        </p:nvSpPr>
        <p:spPr>
          <a:xfrm>
            <a:off x="3359449" y="903254"/>
            <a:ext cx="8915400" cy="5265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zh-TW" altLang="en-US" sz="3200" b="1" dirty="0">
                <a:ea typeface="文鼎新藝體" panose="02010609010101010101" pitchFamily="49" charset="-120"/>
              </a:rPr>
              <a:t> </a:t>
            </a:r>
            <a:r>
              <a:rPr lang="zh-TW" altLang="en-US" sz="3200" b="1" dirty="0" smtClean="0">
                <a:ea typeface="文鼎新藝體" panose="02010609010101010101" pitchFamily="49" charset="-120"/>
              </a:rPr>
              <a:t>   </a:t>
            </a:r>
            <a:r>
              <a:rPr lang="zh-TW" sz="3200" b="1" dirty="0" smtClean="0">
                <a:ea typeface="文鼎新藝體" panose="02010609010101010101" pitchFamily="49" charset="-120"/>
              </a:rPr>
              <a:t>健康</a:t>
            </a:r>
            <a:r>
              <a:rPr lang="zh-TW" sz="3200" b="1" dirty="0">
                <a:ea typeface="文鼎新藝體" panose="02010609010101010101" pitchFamily="49" charset="-120"/>
              </a:rPr>
              <a:t>促進推行</a:t>
            </a:r>
            <a:r>
              <a:rPr lang="zh-TW" sz="3200" b="1" dirty="0" smtClean="0">
                <a:ea typeface="文鼎新藝體" panose="02010609010101010101" pitchFamily="49" charset="-120"/>
              </a:rPr>
              <a:t>工作</a:t>
            </a:r>
            <a:r>
              <a:rPr lang="zh-TW" altLang="en-US" sz="3200" b="1" dirty="0" smtClean="0"/>
              <a:t> </a:t>
            </a:r>
            <a:endParaRPr lang="en-US" altLang="zh-TW" sz="3200" b="1" dirty="0" smtClean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zh-TW" altLang="en-US" sz="3200" b="1" dirty="0"/>
              <a:t> </a:t>
            </a:r>
            <a:r>
              <a:rPr lang="zh-TW" altLang="en-US" sz="3200" b="1" dirty="0" smtClean="0"/>
              <a:t>   </a:t>
            </a:r>
            <a:r>
              <a:rPr lang="zh-TW" sz="3200" dirty="0" smtClean="0"/>
              <a:t>1</a:t>
            </a:r>
            <a:r>
              <a:rPr lang="zh-TW" sz="3200" dirty="0"/>
              <a:t>.</a:t>
            </a:r>
            <a:r>
              <a:rPr lang="zh-TW" sz="3200" dirty="0">
                <a:solidFill>
                  <a:srgbClr val="002060"/>
                </a:solidFill>
                <a:ea typeface="文鼎新藝體" panose="02010609010101010101" pitchFamily="49" charset="-120"/>
              </a:rPr>
              <a:t>視力保健</a:t>
            </a:r>
            <a:r>
              <a:rPr lang="zh-TW" sz="3200" dirty="0" smtClean="0"/>
              <a:t>-</a:t>
            </a:r>
            <a:endParaRPr lang="en-US" altLang="zh-TW" sz="3200" dirty="0" smtClean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zh-TW" sz="3200" dirty="0" smtClean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       </a:t>
            </a:r>
            <a:r>
              <a:rPr lang="zh-TW" sz="3200" dirty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(1</a:t>
            </a:r>
            <a:r>
              <a:rPr lang="zh-TW" sz="3200" dirty="0" smtClean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)</a:t>
            </a:r>
            <a:r>
              <a:rPr lang="zh-TW" altLang="en-US" sz="3200" dirty="0" smtClean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下課</a:t>
            </a:r>
            <a:r>
              <a:rPr lang="zh-TW" altLang="en-US" sz="3200" dirty="0" smtClean="0">
                <a:solidFill>
                  <a:srgbClr val="FF0000"/>
                </a:solidFill>
                <a:latin typeface="+mn-ea"/>
                <a:ea typeface="文鼎新藝體" panose="02010609010101010101" pitchFamily="49" charset="-120"/>
                <a:cs typeface="Times New Roman"/>
                <a:sym typeface="Times New Roman"/>
              </a:rPr>
              <a:t>淨空率</a:t>
            </a:r>
            <a:r>
              <a:rPr lang="zh-TW" sz="3200" dirty="0" smtClean="0">
                <a:solidFill>
                  <a:srgbClr val="0000CC"/>
                </a:solidFill>
                <a:latin typeface="+mn-ea"/>
                <a:ea typeface="+mn-ea"/>
              </a:rPr>
              <a:t>。</a:t>
            </a:r>
            <a:endParaRPr sz="3200" dirty="0">
              <a:solidFill>
                <a:srgbClr val="FF0066"/>
              </a:solidFill>
              <a:latin typeface="+mn-ea"/>
              <a:ea typeface="+mn-ea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zh-TW" sz="3200" dirty="0" smtClean="0">
                <a:solidFill>
                  <a:srgbClr val="FF0066"/>
                </a:solidFill>
                <a:latin typeface="+mn-ea"/>
                <a:ea typeface="+mn-ea"/>
                <a:cs typeface="Times New Roman"/>
                <a:sym typeface="Times New Roman"/>
              </a:rPr>
              <a:t>       </a:t>
            </a:r>
            <a:r>
              <a:rPr lang="zh-TW" sz="3200" dirty="0">
                <a:solidFill>
                  <a:srgbClr val="0033CC"/>
                </a:solidFill>
                <a:latin typeface="+mn-ea"/>
                <a:ea typeface="+mn-ea"/>
                <a:cs typeface="Times New Roman"/>
                <a:sym typeface="Times New Roman"/>
              </a:rPr>
              <a:t>(2</a:t>
            </a:r>
            <a:r>
              <a:rPr lang="zh-TW" sz="3200" dirty="0" smtClean="0">
                <a:solidFill>
                  <a:srgbClr val="0033CC"/>
                </a:solidFill>
                <a:latin typeface="+mn-ea"/>
                <a:ea typeface="+mn-ea"/>
                <a:cs typeface="Times New Roman"/>
                <a:sym typeface="Times New Roman"/>
              </a:rPr>
              <a:t>)</a:t>
            </a:r>
            <a:r>
              <a:rPr lang="zh-TW" altLang="en-US" sz="3200" dirty="0" smtClean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每天戶外活動</a:t>
            </a:r>
            <a:r>
              <a:rPr lang="en-US" altLang="zh-TW" sz="3200" dirty="0" smtClean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(</a:t>
            </a:r>
            <a:r>
              <a:rPr lang="zh-TW" altLang="en-US" sz="3200" dirty="0" smtClean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含戶外授課</a:t>
            </a:r>
            <a:r>
              <a:rPr lang="en-US" altLang="zh-TW" sz="3200" dirty="0" smtClean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)</a:t>
            </a:r>
            <a:r>
              <a:rPr lang="zh-TW" altLang="en-US" sz="3200" dirty="0" smtClean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累計</a:t>
            </a:r>
            <a:r>
              <a:rPr lang="en-US" altLang="zh-TW" sz="3200" dirty="0" smtClean="0">
                <a:solidFill>
                  <a:schemeClr val="accent6"/>
                </a:solidFill>
                <a:latin typeface="+mn-ea"/>
                <a:ea typeface="文鼎新藝體" panose="02010609010101010101" pitchFamily="49" charset="-120"/>
                <a:cs typeface="Times New Roman"/>
                <a:sym typeface="Times New Roman"/>
              </a:rPr>
              <a:t>2</a:t>
            </a:r>
            <a:r>
              <a:rPr lang="zh-TW" altLang="en-US" sz="3200" dirty="0" smtClean="0">
                <a:solidFill>
                  <a:schemeClr val="accent6"/>
                </a:solidFill>
                <a:latin typeface="+mn-ea"/>
                <a:ea typeface="文鼎新藝體" panose="02010609010101010101" pitchFamily="49" charset="-120"/>
                <a:cs typeface="Times New Roman"/>
                <a:sym typeface="Times New Roman"/>
              </a:rPr>
              <a:t>小時</a:t>
            </a:r>
            <a:r>
              <a:rPr lang="zh-TW" sz="3200" dirty="0" smtClean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。</a:t>
            </a:r>
            <a:endParaRPr sz="3200" dirty="0">
              <a:latin typeface="+mn-ea"/>
              <a:ea typeface="+mn-ea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zh-TW" sz="3200" dirty="0" smtClean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       </a:t>
            </a:r>
            <a:r>
              <a:rPr lang="zh-TW" sz="3200" dirty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(3)遵守</a:t>
            </a:r>
            <a:r>
              <a:rPr lang="zh-TW" sz="3200" dirty="0">
                <a:solidFill>
                  <a:srgbClr val="FF0000"/>
                </a:solidFill>
                <a:latin typeface="+mn-ea"/>
                <a:ea typeface="文鼎新藝體" panose="02010609010101010101" pitchFamily="49" charset="-120"/>
                <a:cs typeface="Times New Roman"/>
                <a:sym typeface="Times New Roman"/>
              </a:rPr>
              <a:t>3010</a:t>
            </a:r>
            <a:r>
              <a:rPr lang="zh-TW" sz="3200" dirty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原則(近距離用眼30分鐘應</a:t>
            </a:r>
            <a:r>
              <a:rPr lang="zh-TW" sz="3200" dirty="0" smtClean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休</a:t>
            </a:r>
            <a:endParaRPr lang="en-US" altLang="zh-TW" sz="3200" dirty="0" smtClean="0">
              <a:solidFill>
                <a:srgbClr val="0000CC"/>
              </a:solidFill>
              <a:latin typeface="+mn-ea"/>
              <a:ea typeface="+mn-ea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zh-TW" altLang="en-US" sz="3200" dirty="0" smtClean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           </a:t>
            </a:r>
            <a:r>
              <a:rPr lang="zh-TW" sz="3200" dirty="0" smtClean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息</a:t>
            </a:r>
            <a:r>
              <a:rPr lang="zh-TW" sz="3200" dirty="0">
                <a:solidFill>
                  <a:srgbClr val="0000CC"/>
                </a:solidFill>
                <a:latin typeface="+mn-ea"/>
                <a:ea typeface="+mn-ea"/>
                <a:cs typeface="Times New Roman"/>
                <a:sym typeface="Times New Roman"/>
              </a:rPr>
              <a:t>10分鐘)。</a:t>
            </a:r>
            <a:endParaRPr sz="3200" dirty="0">
              <a:solidFill>
                <a:srgbClr val="0000CC"/>
              </a:solidFill>
              <a:latin typeface="+mn-ea"/>
              <a:ea typeface="+mn-ea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zh-TW" sz="3200" dirty="0"/>
              <a:t>       </a:t>
            </a:r>
            <a:endParaRPr sz="3200" b="1" dirty="0">
              <a:solidFill>
                <a:srgbClr val="FF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7" name="Google Shape;187;p9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zh-TW" dirty="0"/>
              <a:t>衛生</a:t>
            </a:r>
            <a:r>
              <a:rPr lang="zh-TW" dirty="0" smtClean="0"/>
              <a:t>組報告</a:t>
            </a:r>
            <a:r>
              <a:rPr lang="en-US" altLang="zh-TW" dirty="0" smtClean="0"/>
              <a:t>2</a:t>
            </a:r>
            <a:endParaRPr dirty="0"/>
          </a:p>
        </p:txBody>
      </p:sp>
      <p:sp>
        <p:nvSpPr>
          <p:cNvPr id="184" name="Google Shape;184;p9"/>
          <p:cNvSpPr txBox="1">
            <a:spLocks noGrp="1"/>
          </p:cNvSpPr>
          <p:nvPr>
            <p:ph type="body" idx="1"/>
          </p:nvPr>
        </p:nvSpPr>
        <p:spPr>
          <a:xfrm>
            <a:off x="3721608" y="1123837"/>
            <a:ext cx="7580376" cy="47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zh-TW" sz="3200" b="1" dirty="0" smtClean="0">
                <a:ea typeface="文鼎新藝體" panose="02010609010101010101" pitchFamily="49" charset="-120"/>
              </a:rPr>
              <a:t>健康</a:t>
            </a:r>
            <a:r>
              <a:rPr lang="zh-TW" sz="3200" b="1" dirty="0">
                <a:ea typeface="文鼎新藝體" panose="02010609010101010101" pitchFamily="49" charset="-120"/>
              </a:rPr>
              <a:t>促進推行</a:t>
            </a:r>
            <a:r>
              <a:rPr lang="zh-TW" sz="3200" b="1" dirty="0" smtClean="0">
                <a:ea typeface="文鼎新藝體" panose="02010609010101010101" pitchFamily="49" charset="-120"/>
              </a:rPr>
              <a:t>工作</a:t>
            </a:r>
            <a:r>
              <a:rPr lang="zh-TW" altLang="en-US" sz="3200" b="1" dirty="0" smtClean="0">
                <a:ea typeface="文鼎新藝體" panose="02010609010101010101" pitchFamily="49" charset="-120"/>
              </a:rPr>
              <a:t>   </a:t>
            </a:r>
            <a:r>
              <a:rPr lang="en-US" altLang="zh-TW" sz="3200" b="1" dirty="0">
                <a:solidFill>
                  <a:schemeClr val="dk1"/>
                </a:solidFill>
                <a:ea typeface="文鼎新藝體" panose="02010609010101010101" pitchFamily="49" charset="-120"/>
              </a:rPr>
              <a:t>(</a:t>
            </a:r>
            <a:r>
              <a:rPr lang="zh-TW" altLang="en-US" sz="3200" b="1" dirty="0">
                <a:solidFill>
                  <a:srgbClr val="FF0000"/>
                </a:solidFill>
                <a:ea typeface="文鼎新藝體" panose="02010609010101010101" pitchFamily="49" charset="-120"/>
              </a:rPr>
              <a:t>與護理師合作</a:t>
            </a:r>
            <a:r>
              <a:rPr lang="en-US" altLang="zh-TW" sz="3200" b="1" dirty="0" smtClean="0">
                <a:solidFill>
                  <a:schemeClr val="dk1"/>
                </a:solidFill>
                <a:ea typeface="文鼎新藝體" panose="02010609010101010101" pitchFamily="49" charset="-120"/>
              </a:rPr>
              <a:t>)</a:t>
            </a:r>
          </a:p>
          <a:p>
            <a:pPr marL="0" lvl="0" indent="0">
              <a:buSzPts val="2000"/>
              <a:buNone/>
            </a:pPr>
            <a:r>
              <a:rPr lang="zh-TW" altLang="zh-TW" sz="2400" dirty="0"/>
              <a:t> </a:t>
            </a:r>
            <a:r>
              <a:rPr lang="en-US" altLang="zh-TW" sz="2400" dirty="0" smtClean="0"/>
              <a:t>2</a:t>
            </a:r>
            <a:r>
              <a:rPr lang="zh-TW" altLang="zh-TW" sz="2400" dirty="0" smtClean="0"/>
              <a:t>.</a:t>
            </a:r>
            <a:r>
              <a:rPr lang="zh-TW" altLang="en-US" sz="2400" dirty="0" smtClean="0">
                <a:solidFill>
                  <a:srgbClr val="002060"/>
                </a:solidFill>
                <a:ea typeface="文鼎新藝體" panose="02010609010101010101" pitchFamily="49" charset="-120"/>
              </a:rPr>
              <a:t>口腔衛生</a:t>
            </a:r>
            <a:r>
              <a:rPr lang="zh-TW" altLang="zh-TW" sz="2400" dirty="0" smtClean="0"/>
              <a:t>-</a:t>
            </a:r>
            <a:endParaRPr lang="en-US" altLang="zh-TW" sz="2400"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zh-TW" sz="2200" b="1" dirty="0" smtClean="0">
                <a:latin typeface="BiauKai"/>
                <a:ea typeface="BiauKai"/>
                <a:cs typeface="BiauKai"/>
                <a:sym typeface="BiauKai"/>
              </a:rPr>
              <a:t>   </a:t>
            </a:r>
            <a:r>
              <a:rPr lang="zh-TW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zh-TW" sz="22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1)推行餐</a:t>
            </a:r>
            <a:r>
              <a:rPr lang="zh-TW" sz="2200" b="1" dirty="0">
                <a:solidFill>
                  <a:srgbClr val="1704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後</a:t>
            </a:r>
            <a:r>
              <a:rPr lang="zh-TW" sz="2200" b="1" dirty="0">
                <a:solidFill>
                  <a:srgbClr val="FF00FF"/>
                </a:solidFill>
                <a:latin typeface="Times New Roman"/>
                <a:ea typeface="文鼎新藝體" panose="02010609010101010101" pitchFamily="49" charset="-120"/>
                <a:cs typeface="Times New Roman"/>
                <a:sym typeface="Times New Roman"/>
              </a:rPr>
              <a:t>潔牙、漱口</a:t>
            </a:r>
            <a:r>
              <a:rPr lang="zh-TW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。</a:t>
            </a:r>
            <a:r>
              <a:rPr lang="zh-TW" altLang="en-US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altLang="zh-TW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zh-TW" altLang="en-US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疫情期間鼓勵督導式潔牙</a:t>
            </a:r>
            <a:r>
              <a:rPr lang="en-US" altLang="zh-TW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  <a:p>
            <a:pPr marL="0" lvl="0" indent="0">
              <a:buSzPts val="2000"/>
              <a:buNone/>
            </a:pPr>
            <a:r>
              <a:rPr lang="zh-TW" altLang="en-US" sz="22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zh-TW" altLang="en-US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altLang="zh-TW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altLang="zh-TW" sz="22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2)</a:t>
            </a:r>
            <a:r>
              <a:rPr lang="zh-TW" altLang="en-US" sz="22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毎週四在校進行</a:t>
            </a:r>
            <a:r>
              <a:rPr lang="zh-TW" altLang="en-US" sz="2200" b="1" dirty="0">
                <a:solidFill>
                  <a:srgbClr val="FF00FF"/>
                </a:solidFill>
                <a:latin typeface="Times New Roman"/>
                <a:ea typeface="文鼎新藝體" panose="02010609010101010101" pitchFamily="49" charset="-120"/>
                <a:cs typeface="Times New Roman"/>
                <a:sym typeface="Times New Roman"/>
              </a:rPr>
              <a:t>含氟漱口水</a:t>
            </a:r>
            <a:r>
              <a:rPr lang="zh-TW" altLang="en-US" sz="22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。</a:t>
            </a:r>
          </a:p>
          <a:p>
            <a:pPr marL="0" lvl="0" indent="0">
              <a:buSzPts val="2000"/>
              <a:buNone/>
            </a:pPr>
            <a:r>
              <a:rPr lang="zh-TW" altLang="en-US" sz="22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zh-TW" altLang="en-US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altLang="zh-TW" sz="22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(3)</a:t>
            </a:r>
            <a:r>
              <a:rPr lang="zh-TW" altLang="en-US" sz="22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結合健康課程，教導學生</a:t>
            </a:r>
            <a:r>
              <a:rPr lang="zh-TW" altLang="en-US" sz="2200" b="1" dirty="0">
                <a:solidFill>
                  <a:srgbClr val="FF00FF"/>
                </a:solidFill>
                <a:latin typeface="Times New Roman"/>
                <a:ea typeface="文鼎新藝體" panose="02010609010101010101" pitchFamily="49" charset="-120"/>
                <a:cs typeface="Times New Roman"/>
                <a:sym typeface="Times New Roman"/>
              </a:rPr>
              <a:t>使用牙線</a:t>
            </a:r>
            <a:r>
              <a:rPr lang="zh-TW" altLang="en-US" sz="2200" b="1" dirty="0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。</a:t>
            </a:r>
            <a:endParaRPr lang="en-US" altLang="zh-TW" sz="2200" b="1" dirty="0">
              <a:solidFill>
                <a:srgbClr val="0000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buSzPts val="2000"/>
              <a:buNone/>
            </a:pPr>
            <a:r>
              <a:rPr lang="zh-TW" altLang="en-US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因應</a:t>
            </a:r>
            <a:r>
              <a:rPr lang="zh-TW" altLang="en-US" sz="22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疫情變化，目前牙醫師公會</a:t>
            </a:r>
            <a:r>
              <a:rPr lang="zh-TW" altLang="en-US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推行</a:t>
            </a:r>
            <a:r>
              <a:rPr lang="en-US" altLang="zh-TW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‘’</a:t>
            </a:r>
            <a:r>
              <a:rPr lang="zh-TW" altLang="en-US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督導</a:t>
            </a:r>
            <a:r>
              <a:rPr lang="zh-TW" altLang="en-US" sz="22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式潔</a:t>
            </a:r>
            <a:r>
              <a:rPr lang="zh-TW" altLang="en-US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牙</a:t>
            </a:r>
            <a:r>
              <a:rPr lang="en-US" altLang="zh-TW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‘’</a:t>
            </a:r>
            <a:r>
              <a:rPr lang="zh-TW" altLang="en-US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，</a:t>
            </a:r>
            <a:endParaRPr lang="en-US" altLang="zh-TW" sz="2200" b="1" dirty="0" smtClean="0">
              <a:solidFill>
                <a:srgbClr val="0000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buSzPts val="2000"/>
              <a:buNone/>
            </a:pPr>
            <a:r>
              <a:rPr lang="zh-TW" altLang="en-US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en-US" altLang="zh-TW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</a:t>
            </a:r>
            <a:r>
              <a:rPr lang="en-US" altLang="zh-TW" sz="22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://</a:t>
            </a:r>
            <a:r>
              <a:rPr lang="en-US" altLang="zh-TW" sz="2200" b="1" dirty="0" err="1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www.cda.org.tw</a:t>
            </a:r>
            <a:r>
              <a:rPr lang="en-US" altLang="zh-TW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/</a:t>
            </a:r>
            <a:r>
              <a:rPr lang="en-US" altLang="zh-TW" sz="2200" b="1" dirty="0" err="1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cda</a:t>
            </a:r>
            <a:r>
              <a:rPr lang="en-US" altLang="zh-TW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/</a:t>
            </a:r>
            <a:r>
              <a:rPr lang="en-US" altLang="zh-TW" sz="2200" b="1" dirty="0" err="1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multimedia_detail.jsp?mdid</a:t>
            </a:r>
            <a:r>
              <a:rPr lang="en-US" altLang="zh-TW" sz="22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=53</a:t>
            </a:r>
            <a:endParaRPr lang="en-US" altLang="zh-TW" sz="2200" b="1" dirty="0" smtClean="0">
              <a:solidFill>
                <a:srgbClr val="0000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buSzPts val="2000"/>
              <a:buNone/>
            </a:pPr>
            <a:r>
              <a:rPr lang="zh-TW" altLang="en-US" sz="2200" b="1" i="1" dirty="0">
                <a:solidFill>
                  <a:srgbClr val="0000CC"/>
                </a:solidFill>
                <a:latin typeface="+mj-ea"/>
                <a:ea typeface="+mj-ea"/>
                <a:cs typeface="Times New Roman"/>
                <a:sym typeface="Times New Roman"/>
              </a:rPr>
              <a:t> </a:t>
            </a:r>
            <a:r>
              <a:rPr lang="zh-TW" altLang="en-US" sz="2200" b="1" i="1" dirty="0" smtClean="0">
                <a:solidFill>
                  <a:srgbClr val="0000CC"/>
                </a:solidFill>
                <a:latin typeface="+mj-ea"/>
                <a:ea typeface="+mj-ea"/>
                <a:cs typeface="Times New Roman"/>
                <a:sym typeface="Times New Roman"/>
              </a:rPr>
              <a:t>     </a:t>
            </a:r>
            <a:r>
              <a:rPr lang="zh-TW" altLang="en-US" sz="2200" b="1" i="1" dirty="0" smtClean="0">
                <a:solidFill>
                  <a:srgbClr val="002060"/>
                </a:solidFill>
                <a:latin typeface="+mj-ea"/>
                <a:ea typeface="+mj-ea"/>
                <a:cs typeface="Times New Roman"/>
                <a:sym typeface="Times New Roman"/>
              </a:rPr>
              <a:t>校園</a:t>
            </a:r>
            <a:r>
              <a:rPr lang="zh-TW" altLang="en-US" sz="2200" b="1" i="1" dirty="0">
                <a:solidFill>
                  <a:srgbClr val="002060"/>
                </a:solidFill>
                <a:latin typeface="+mj-ea"/>
                <a:ea typeface="+mj-ea"/>
                <a:cs typeface="Times New Roman"/>
                <a:sym typeface="Times New Roman"/>
              </a:rPr>
              <a:t>內仍鼓勵餐後潔牙，期望學童能維持良好的衛生</a:t>
            </a:r>
            <a:r>
              <a:rPr lang="zh-TW" altLang="en-US" sz="2200" b="1" i="1" dirty="0" smtClean="0">
                <a:solidFill>
                  <a:srgbClr val="002060"/>
                </a:solidFill>
                <a:latin typeface="+mj-ea"/>
                <a:ea typeface="+mj-ea"/>
                <a:cs typeface="Times New Roman"/>
                <a:sym typeface="Times New Roman"/>
              </a:rPr>
              <a:t>習</a:t>
            </a:r>
            <a:endParaRPr lang="en-US" altLang="zh-TW" sz="2200" b="1" i="1" dirty="0" smtClean="0">
              <a:solidFill>
                <a:srgbClr val="002060"/>
              </a:solidFill>
              <a:latin typeface="+mj-ea"/>
              <a:ea typeface="+mj-ea"/>
              <a:cs typeface="Times New Roman"/>
              <a:sym typeface="Times New Roman"/>
            </a:endParaRPr>
          </a:p>
          <a:p>
            <a:pPr marL="0" lvl="0" indent="0">
              <a:buSzPts val="2000"/>
              <a:buNone/>
            </a:pPr>
            <a:r>
              <a:rPr lang="zh-TW" altLang="en-US" sz="2200" b="1" i="1" dirty="0">
                <a:solidFill>
                  <a:srgbClr val="002060"/>
                </a:solidFill>
                <a:latin typeface="+mj-ea"/>
                <a:ea typeface="+mj-ea"/>
                <a:cs typeface="Times New Roman"/>
                <a:sym typeface="Times New Roman"/>
              </a:rPr>
              <a:t> </a:t>
            </a:r>
            <a:r>
              <a:rPr lang="zh-TW" altLang="en-US" sz="2200" b="1" i="1" dirty="0" smtClean="0">
                <a:solidFill>
                  <a:srgbClr val="002060"/>
                </a:solidFill>
                <a:latin typeface="+mj-ea"/>
                <a:ea typeface="+mj-ea"/>
                <a:cs typeface="Times New Roman"/>
                <a:sym typeface="Times New Roman"/>
              </a:rPr>
              <a:t>      慣。</a:t>
            </a:r>
            <a:endParaRPr sz="2200" b="1" i="1" dirty="0">
              <a:solidFill>
                <a:srgbClr val="002060"/>
              </a:solidFill>
              <a:latin typeface="+mj-ea"/>
              <a:ea typeface="+mj-ea"/>
              <a:cs typeface="Times New Roman"/>
              <a:sym typeface="Times New Roman"/>
            </a:endParaRPr>
          </a:p>
        </p:txBody>
      </p:sp>
      <p:sp>
        <p:nvSpPr>
          <p:cNvPr id="187" name="Google Shape;187;p9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8684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title"/>
          </p:nvPr>
        </p:nvSpPr>
        <p:spPr>
          <a:xfrm>
            <a:off x="332175" y="1770150"/>
            <a:ext cx="2514900" cy="27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zh-TW" altLang="en-US" dirty="0" smtClean="0"/>
              <a:t>學</a:t>
            </a:r>
            <a:r>
              <a:rPr lang="zh-TW" altLang="en-US" dirty="0"/>
              <a:t>務</a:t>
            </a:r>
            <a:r>
              <a:rPr lang="zh-TW" dirty="0" smtClean="0"/>
              <a:t>處</a:t>
            </a:r>
            <a:r>
              <a:rPr lang="zh-TW" altLang="en-US" dirty="0" smtClean="0"/>
              <a:t>工作</a:t>
            </a:r>
            <a:r>
              <a:rPr lang="zh-TW" dirty="0" smtClean="0"/>
              <a:t>重點</a:t>
            </a:r>
            <a:r>
              <a:rPr lang="zh-TW" altLang="en-US" dirty="0" smtClean="0"/>
              <a:t>項目</a:t>
            </a:r>
            <a:endParaRPr dirty="0"/>
          </a:p>
        </p:txBody>
      </p:sp>
      <p:grpSp>
        <p:nvGrpSpPr>
          <p:cNvPr id="101" name="Google Shape;101;p2"/>
          <p:cNvGrpSpPr/>
          <p:nvPr/>
        </p:nvGrpSpPr>
        <p:grpSpPr>
          <a:xfrm>
            <a:off x="3454687" y="-805"/>
            <a:ext cx="8739688" cy="6857957"/>
            <a:chOff x="2737729" y="-395302"/>
            <a:chExt cx="8292711" cy="8722917"/>
          </a:xfrm>
        </p:grpSpPr>
        <p:grpSp>
          <p:nvGrpSpPr>
            <p:cNvPr id="102" name="Google Shape;102;p2"/>
            <p:cNvGrpSpPr/>
            <p:nvPr/>
          </p:nvGrpSpPr>
          <p:grpSpPr>
            <a:xfrm>
              <a:off x="2737729" y="-395302"/>
              <a:ext cx="8292711" cy="8722917"/>
              <a:chOff x="2287224" y="-31695"/>
              <a:chExt cx="4827799" cy="5016342"/>
            </a:xfrm>
          </p:grpSpPr>
          <p:grpSp>
            <p:nvGrpSpPr>
              <p:cNvPr id="103" name="Google Shape;103;p2"/>
              <p:cNvGrpSpPr/>
              <p:nvPr/>
            </p:nvGrpSpPr>
            <p:grpSpPr>
              <a:xfrm>
                <a:off x="2287224" y="-31695"/>
                <a:ext cx="4827799" cy="5016342"/>
                <a:chOff x="1824944" y="-67255"/>
                <a:chExt cx="4827799" cy="5016342"/>
              </a:xfrm>
            </p:grpSpPr>
            <p:sp>
              <p:nvSpPr>
                <p:cNvPr id="104" name="Google Shape;104;p2"/>
                <p:cNvSpPr/>
                <p:nvPr/>
              </p:nvSpPr>
              <p:spPr>
                <a:xfrm>
                  <a:off x="2223208" y="309246"/>
                  <a:ext cx="4171269" cy="4171269"/>
                </a:xfrm>
                <a:prstGeom prst="pie">
                  <a:avLst>
                    <a:gd name="adj1" fmla="val 16200000"/>
                    <a:gd name="adj2" fmla="val 0"/>
                  </a:avLst>
                </a:prstGeom>
                <a:solidFill>
                  <a:schemeClr val="accent2"/>
                </a:solidFill>
                <a:ln w="1077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5;p2"/>
                <p:cNvSpPr txBox="1"/>
                <p:nvPr/>
              </p:nvSpPr>
              <p:spPr>
                <a:xfrm>
                  <a:off x="4437511" y="1224695"/>
                  <a:ext cx="1816800" cy="1142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27925" tIns="27925" rIns="27925" bIns="2792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200"/>
                    <a:buFont typeface="Arial"/>
                    <a:buNone/>
                  </a:pPr>
                  <a:r>
                    <a:rPr lang="zh-TW" sz="22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人文</a:t>
                  </a:r>
                  <a:r>
                    <a:rPr lang="zh-TW" altLang="en-US" sz="22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涵養</a:t>
                  </a:r>
                  <a:r>
                    <a:rPr lang="zh-TW" sz="22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校園</a:t>
                  </a:r>
                  <a:r>
                    <a:rPr lang="en-US" altLang="zh-TW" sz="22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(</a:t>
                  </a:r>
                  <a:r>
                    <a:rPr lang="zh-TW" sz="22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訓育組</a:t>
                  </a:r>
                  <a:r>
                    <a:rPr lang="en-US" altLang="zh-TW" sz="22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)</a:t>
                  </a:r>
                  <a:endParaRPr sz="2200" b="0" i="0" u="none" strike="noStrike" cap="none" dirty="0">
                    <a:solidFill>
                      <a:schemeClr val="lt1"/>
                    </a:solidFill>
                    <a:latin typeface="BiauKai"/>
                    <a:ea typeface="BiauKai"/>
                    <a:cs typeface="BiauKai"/>
                    <a:sym typeface="BiauKai"/>
                  </a:endParaRPr>
                </a:p>
              </p:txBody>
            </p:sp>
            <p:sp>
              <p:nvSpPr>
                <p:cNvPr id="106" name="Google Shape;106;p2"/>
                <p:cNvSpPr/>
                <p:nvPr/>
              </p:nvSpPr>
              <p:spPr>
                <a:xfrm>
                  <a:off x="2223208" y="449281"/>
                  <a:ext cx="4171269" cy="4171269"/>
                </a:xfrm>
                <a:prstGeom prst="pie">
                  <a:avLst>
                    <a:gd name="adj1" fmla="val 0"/>
                    <a:gd name="adj2" fmla="val 5400000"/>
                  </a:avLst>
                </a:prstGeom>
                <a:solidFill>
                  <a:srgbClr val="90BB20"/>
                </a:solidFill>
                <a:ln w="1077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7;p2"/>
                <p:cNvSpPr txBox="1"/>
                <p:nvPr/>
              </p:nvSpPr>
              <p:spPr>
                <a:xfrm>
                  <a:off x="4437455" y="2613871"/>
                  <a:ext cx="1684800" cy="1142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20300" tIns="20300" rIns="20300" bIns="203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endParaRPr sz="1600" b="0" i="0" u="none" strike="noStrike" cap="none" dirty="0">
                    <a:solidFill>
                      <a:schemeClr val="lt1"/>
                    </a:solidFill>
                    <a:latin typeface="BiauKai"/>
                    <a:ea typeface="BiauKai"/>
                    <a:cs typeface="BiauKai"/>
                    <a:sym typeface="BiauKai"/>
                  </a:endParaRPr>
                </a:p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56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000"/>
                    <a:buFont typeface="Arial"/>
                    <a:buNone/>
                  </a:pPr>
                  <a:r>
                    <a:rPr lang="zh-TW" sz="20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健康</a:t>
                  </a:r>
                  <a:r>
                    <a:rPr lang="zh-TW" altLang="en-US" sz="2000" dirty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促</a:t>
                  </a:r>
                  <a:r>
                    <a:rPr lang="zh-TW" altLang="en-US" sz="2000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進</a:t>
                  </a:r>
                  <a:r>
                    <a:rPr lang="zh-TW" sz="20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校園</a:t>
                  </a:r>
                  <a:r>
                    <a:rPr lang="en-US" altLang="zh-TW" sz="20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(</a:t>
                  </a:r>
                  <a:r>
                    <a:rPr lang="zh-TW" sz="20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衛生</a:t>
                  </a:r>
                  <a:r>
                    <a:rPr lang="zh-TW" sz="2000" b="0" i="0" u="none" strike="noStrike" cap="none" dirty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組、健康</a:t>
                  </a:r>
                  <a:r>
                    <a:rPr lang="zh-TW" sz="20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中心</a:t>
                  </a:r>
                  <a:r>
                    <a:rPr lang="en-US" altLang="zh-TW" sz="20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)</a:t>
                  </a:r>
                  <a:endParaRPr sz="2000" b="0" i="0" u="none" strike="noStrike" cap="none" dirty="0">
                    <a:solidFill>
                      <a:schemeClr val="lt1"/>
                    </a:solidFill>
                    <a:latin typeface="BiauKai"/>
                    <a:ea typeface="BiauKai"/>
                    <a:cs typeface="BiauKai"/>
                    <a:sym typeface="BiauKai"/>
                  </a:endParaRPr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2083173" y="449281"/>
                  <a:ext cx="4171269" cy="4171269"/>
                </a:xfrm>
                <a:prstGeom prst="pie">
                  <a:avLst>
                    <a:gd name="adj1" fmla="val 5400000"/>
                    <a:gd name="adj2" fmla="val 10800000"/>
                  </a:avLst>
                </a:prstGeom>
                <a:solidFill>
                  <a:srgbClr val="EE6E05"/>
                </a:solidFill>
                <a:ln w="1077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2"/>
                <p:cNvSpPr txBox="1"/>
                <p:nvPr/>
              </p:nvSpPr>
              <p:spPr>
                <a:xfrm>
                  <a:off x="2282504" y="2613871"/>
                  <a:ext cx="1757700" cy="1142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26650" tIns="26650" rIns="26650" bIns="2665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100"/>
                    <a:buFont typeface="Arial"/>
                    <a:buNone/>
                  </a:pPr>
                  <a:endParaRPr sz="2100" b="0" i="0" u="none" strike="noStrike" cap="none" dirty="0">
                    <a:solidFill>
                      <a:schemeClr val="lt1"/>
                    </a:solidFill>
                    <a:latin typeface="BiauKai"/>
                    <a:ea typeface="BiauKai"/>
                    <a:cs typeface="BiauKai"/>
                    <a:sym typeface="BiauKai"/>
                  </a:endParaRPr>
                </a:p>
                <a:p>
                  <a:pPr lvl="0" algn="ctr">
                    <a:lnSpc>
                      <a:spcPct val="90000"/>
                    </a:lnSpc>
                    <a:spcBef>
                      <a:spcPts val="735"/>
                    </a:spcBef>
                    <a:buSzPts val="2200"/>
                  </a:pPr>
                  <a:r>
                    <a:rPr lang="zh-TW" sz="22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安全</a:t>
                  </a:r>
                  <a:r>
                    <a:rPr lang="zh-TW" altLang="zh-TW" sz="2200" dirty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友善</a:t>
                  </a:r>
                  <a:r>
                    <a:rPr lang="zh-TW" sz="22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校園</a:t>
                  </a:r>
                  <a:r>
                    <a:rPr lang="en-US" altLang="zh-TW" sz="22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(</a:t>
                  </a:r>
                  <a:r>
                    <a:rPr lang="zh-TW" sz="22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生</a:t>
                  </a:r>
                  <a:r>
                    <a:rPr lang="zh-TW" sz="2200" b="0" i="0" u="none" strike="noStrike" cap="none" dirty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教</a:t>
                  </a:r>
                  <a:r>
                    <a:rPr lang="zh-TW" sz="22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組</a:t>
                  </a:r>
                  <a:r>
                    <a:rPr lang="en-US" altLang="zh-TW" sz="22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)</a:t>
                  </a:r>
                  <a:endParaRPr sz="2200" b="0" i="0" u="none" strike="noStrike" cap="none" dirty="0">
                    <a:solidFill>
                      <a:schemeClr val="lt1"/>
                    </a:solidFill>
                    <a:latin typeface="BiauKai"/>
                    <a:ea typeface="BiauKai"/>
                    <a:cs typeface="BiauKai"/>
                    <a:sym typeface="BiauKai"/>
                  </a:endParaRPr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2083173" y="309246"/>
                  <a:ext cx="4171269" cy="4171269"/>
                </a:xfrm>
                <a:prstGeom prst="pie">
                  <a:avLst>
                    <a:gd name="adj1" fmla="val 10800000"/>
                    <a:gd name="adj2" fmla="val 16200000"/>
                  </a:avLst>
                </a:prstGeom>
                <a:solidFill>
                  <a:srgbClr val="17B39E"/>
                </a:solidFill>
                <a:ln w="1077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111;p2"/>
                <p:cNvSpPr txBox="1"/>
                <p:nvPr/>
              </p:nvSpPr>
              <p:spPr>
                <a:xfrm>
                  <a:off x="2391643" y="1228133"/>
                  <a:ext cx="1757700" cy="1142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27925" tIns="27925" rIns="27925" bIns="2792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200"/>
                    <a:buFont typeface="Arial"/>
                    <a:buNone/>
                  </a:pPr>
                  <a:r>
                    <a:rPr lang="zh-TW" sz="2200" b="0" i="0" u="none" strike="noStrike" cap="none" dirty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多元展能</a:t>
                  </a:r>
                  <a:r>
                    <a:rPr lang="zh-TW" sz="22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校園</a:t>
                  </a:r>
                  <a:r>
                    <a:rPr lang="en-US" altLang="zh-TW" sz="22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(</a:t>
                  </a:r>
                  <a:r>
                    <a:rPr lang="zh-TW" sz="22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體育組</a:t>
                  </a:r>
                  <a:r>
                    <a:rPr lang="en-US" altLang="zh-TW" sz="2200" b="0" i="0" u="none" strike="noStrike" cap="none" dirty="0" smtClean="0">
                      <a:solidFill>
                        <a:schemeClr val="lt1"/>
                      </a:solidFill>
                      <a:latin typeface="BiauKai"/>
                      <a:ea typeface="BiauKai"/>
                      <a:cs typeface="BiauKai"/>
                      <a:sym typeface="BiauKai"/>
                    </a:rPr>
                    <a:t>)</a:t>
                  </a:r>
                  <a:endParaRPr sz="2200" b="0" i="0" u="none" strike="noStrike" cap="none" dirty="0">
                    <a:solidFill>
                      <a:schemeClr val="lt1"/>
                    </a:solidFill>
                    <a:latin typeface="BiauKai"/>
                    <a:ea typeface="BiauKai"/>
                    <a:cs typeface="BiauKai"/>
                    <a:sym typeface="BiauKai"/>
                  </a:endParaRPr>
                </a:p>
              </p:txBody>
            </p:sp>
            <p:sp>
              <p:nvSpPr>
                <p:cNvPr id="112" name="Google Shape;112;p2"/>
                <p:cNvSpPr/>
                <p:nvPr/>
              </p:nvSpPr>
              <p:spPr>
                <a:xfrm>
                  <a:off x="1964943" y="-67255"/>
                  <a:ext cx="4687800" cy="468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60000" y="4067"/>
                      </a:moveTo>
                      <a:lnTo>
                        <a:pt x="60000" y="4067"/>
                      </a:lnTo>
                      <a:cubicBezTo>
                        <a:pt x="88941" y="4067"/>
                        <a:pt x="113103" y="26145"/>
                        <a:pt x="115706" y="54969"/>
                      </a:cubicBezTo>
                      <a:lnTo>
                        <a:pt x="119760" y="54969"/>
                      </a:lnTo>
                      <a:lnTo>
                        <a:pt x="112882" y="60000"/>
                      </a:lnTo>
                      <a:lnTo>
                        <a:pt x="105523" y="54969"/>
                      </a:lnTo>
                      <a:lnTo>
                        <a:pt x="109576" y="54969"/>
                      </a:lnTo>
                      <a:lnTo>
                        <a:pt x="109576" y="54969"/>
                      </a:lnTo>
                      <a:cubicBezTo>
                        <a:pt x="106994" y="29527"/>
                        <a:pt x="85573" y="10169"/>
                        <a:pt x="60000" y="1016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113;p2"/>
                <p:cNvSpPr/>
                <p:nvPr/>
              </p:nvSpPr>
              <p:spPr>
                <a:xfrm>
                  <a:off x="1964987" y="261375"/>
                  <a:ext cx="4687712" cy="4687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115933" y="60000"/>
                      </a:moveTo>
                      <a:lnTo>
                        <a:pt x="115933" y="60000"/>
                      </a:lnTo>
                      <a:cubicBezTo>
                        <a:pt x="115933" y="88941"/>
                        <a:pt x="93855" y="113103"/>
                        <a:pt x="65031" y="115706"/>
                      </a:cubicBezTo>
                      <a:lnTo>
                        <a:pt x="65031" y="119760"/>
                      </a:lnTo>
                      <a:lnTo>
                        <a:pt x="60000" y="112882"/>
                      </a:lnTo>
                      <a:lnTo>
                        <a:pt x="65031" y="105523"/>
                      </a:lnTo>
                      <a:lnTo>
                        <a:pt x="65031" y="109576"/>
                      </a:lnTo>
                      <a:cubicBezTo>
                        <a:pt x="90473" y="106994"/>
                        <a:pt x="109831" y="85573"/>
                        <a:pt x="109831" y="60000"/>
                      </a:cubicBezTo>
                      <a:close/>
                    </a:path>
                  </a:pathLst>
                </a:custGeom>
                <a:solidFill>
                  <a:srgbClr val="90BB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114;p2"/>
                <p:cNvSpPr/>
                <p:nvPr/>
              </p:nvSpPr>
              <p:spPr>
                <a:xfrm>
                  <a:off x="1824951" y="191060"/>
                  <a:ext cx="4687712" cy="4687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60000" y="115933"/>
                      </a:moveTo>
                      <a:cubicBezTo>
                        <a:pt x="31059" y="115933"/>
                        <a:pt x="6897" y="93855"/>
                        <a:pt x="4294" y="65031"/>
                      </a:cubicBezTo>
                      <a:lnTo>
                        <a:pt x="240" y="65031"/>
                      </a:lnTo>
                      <a:lnTo>
                        <a:pt x="7118" y="60000"/>
                      </a:lnTo>
                      <a:lnTo>
                        <a:pt x="14477" y="65031"/>
                      </a:lnTo>
                      <a:lnTo>
                        <a:pt x="10424" y="65031"/>
                      </a:lnTo>
                      <a:lnTo>
                        <a:pt x="10424" y="65031"/>
                      </a:lnTo>
                      <a:cubicBezTo>
                        <a:pt x="13006" y="90473"/>
                        <a:pt x="34427" y="109831"/>
                        <a:pt x="60000" y="109831"/>
                      </a:cubicBezTo>
                      <a:close/>
                    </a:path>
                  </a:pathLst>
                </a:custGeom>
                <a:solidFill>
                  <a:srgbClr val="EE6E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115;p2"/>
                <p:cNvSpPr/>
                <p:nvPr/>
              </p:nvSpPr>
              <p:spPr>
                <a:xfrm>
                  <a:off x="1824944" y="51024"/>
                  <a:ext cx="4687800" cy="468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4067" y="60000"/>
                      </a:moveTo>
                      <a:lnTo>
                        <a:pt x="4067" y="60000"/>
                      </a:lnTo>
                      <a:cubicBezTo>
                        <a:pt x="4067" y="31059"/>
                        <a:pt x="26145" y="6897"/>
                        <a:pt x="54969" y="4294"/>
                      </a:cubicBezTo>
                      <a:lnTo>
                        <a:pt x="54969" y="240"/>
                      </a:lnTo>
                      <a:lnTo>
                        <a:pt x="60000" y="7118"/>
                      </a:lnTo>
                      <a:lnTo>
                        <a:pt x="54969" y="14477"/>
                      </a:lnTo>
                      <a:lnTo>
                        <a:pt x="54969" y="10424"/>
                      </a:lnTo>
                      <a:lnTo>
                        <a:pt x="54969" y="10424"/>
                      </a:lnTo>
                      <a:cubicBezTo>
                        <a:pt x="29527" y="13006"/>
                        <a:pt x="10169" y="34427"/>
                        <a:pt x="10169" y="60000"/>
                      </a:cubicBezTo>
                      <a:close/>
                    </a:path>
                  </a:pathLst>
                </a:custGeom>
                <a:solidFill>
                  <a:srgbClr val="17B3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6" name="Google Shape;116;p2"/>
              <p:cNvSpPr/>
              <p:nvPr/>
            </p:nvSpPr>
            <p:spPr>
              <a:xfrm>
                <a:off x="2858964" y="3547631"/>
                <a:ext cx="1684800" cy="3099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rgbClr val="FF5F00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zh-TW" sz="2400" b="0" i="0" u="none" strike="noStrike" cap="none">
                    <a:solidFill>
                      <a:schemeClr val="lt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人權法治、交通安全</a:t>
                </a:r>
                <a:endParaRPr sz="2400" b="0" i="0" u="none" strike="noStrike" cap="none">
                  <a:solidFill>
                    <a:schemeClr val="lt1"/>
                  </a:solidFill>
                  <a:latin typeface="BiauKai"/>
                  <a:ea typeface="BiauKai"/>
                  <a:cs typeface="BiauKai"/>
                  <a:sym typeface="BiauKai"/>
                </a:endParaR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5466466" y="3597185"/>
                <a:ext cx="1143000" cy="3150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rgbClr val="C0D6A0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zh-TW" sz="2400" b="0" i="0" u="none" strike="noStrike" cap="none">
                    <a:solidFill>
                      <a:schemeClr val="dk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健康促進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5143192" y="3930546"/>
                <a:ext cx="1143000" cy="3150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rgbClr val="C0D6A0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zh-TW" sz="2400" b="0" i="0" u="none" strike="noStrike" cap="none">
                    <a:solidFill>
                      <a:schemeClr val="dk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環境教育</a:t>
                </a:r>
                <a:endParaRPr sz="2400" b="0" i="0" u="none" strike="noStrike" cap="none">
                  <a:solidFill>
                    <a:schemeClr val="dk1"/>
                  </a:solidFill>
                  <a:latin typeface="BiauKai"/>
                  <a:ea typeface="BiauKai"/>
                  <a:cs typeface="BiauKai"/>
                  <a:sym typeface="BiauKai"/>
                </a:endParaRPr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858964" y="3925487"/>
                <a:ext cx="1757700" cy="3099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rgbClr val="FF5F00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zh-TW" sz="2400" b="0" i="0" u="none" strike="noStrike" cap="none">
                    <a:solidFill>
                      <a:schemeClr val="lt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品格教育、心三美</a:t>
                </a:r>
                <a:endParaRPr sz="2400" b="0" i="0" u="none" strike="noStrike" cap="none">
                  <a:solidFill>
                    <a:schemeClr val="lt1"/>
                  </a:solidFill>
                  <a:latin typeface="BiauKai"/>
                  <a:ea typeface="BiauKai"/>
                  <a:cs typeface="BiauKai"/>
                  <a:sym typeface="BiauKai"/>
                </a:endParaRPr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3400685" y="601501"/>
                <a:ext cx="1143000" cy="3099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rgbClr val="00C3A8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zh-TW" sz="2400" b="0" i="0" u="none" strike="noStrike" cap="none">
                    <a:solidFill>
                      <a:schemeClr val="lt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多元學生社團</a:t>
                </a:r>
                <a:endParaRPr sz="2400" b="0" i="0" u="none" strike="noStrike" cap="none">
                  <a:solidFill>
                    <a:schemeClr val="lt1"/>
                  </a:solidFill>
                  <a:latin typeface="BiauKai"/>
                  <a:ea typeface="BiauKai"/>
                  <a:cs typeface="BiauKai"/>
                  <a:sym typeface="BiauKai"/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858950" y="930877"/>
                <a:ext cx="1757700" cy="3099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rgbClr val="00C3A8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zh-TW" sz="2400" b="0" i="0" u="none" strike="noStrike" cap="none">
                    <a:solidFill>
                      <a:schemeClr val="lt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體育發展、運動150</a:t>
                </a:r>
                <a:endParaRPr sz="2400" b="0" i="0" u="none" strike="noStrike" cap="none">
                  <a:solidFill>
                    <a:schemeClr val="lt1"/>
                  </a:solidFill>
                  <a:latin typeface="BiauKai"/>
                  <a:ea typeface="BiauKai"/>
                  <a:cs typeface="BiauKai"/>
                  <a:sym typeface="BiauKai"/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848271" y="484853"/>
                <a:ext cx="1143000" cy="3099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rgbClr val="FCD59E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zh-TW" sz="2400" b="0" i="0" u="none" strike="noStrike" cap="none">
                    <a:solidFill>
                      <a:schemeClr val="dk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典禮儀式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827037" y="872552"/>
                <a:ext cx="1684800" cy="3099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rgbClr val="FCD59E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zh-TW" sz="2400" b="0" i="0" u="none" strike="noStrike" cap="none">
                    <a:solidFill>
                      <a:schemeClr val="dk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學生自治、藝文活動</a:t>
                </a:r>
                <a:endParaRPr sz="2400" b="0" i="0" u="none" strike="noStrike" cap="none">
                  <a:solidFill>
                    <a:schemeClr val="dk1"/>
                  </a:solidFill>
                  <a:latin typeface="BiauKai"/>
                  <a:ea typeface="BiauKai"/>
                  <a:cs typeface="BiauKai"/>
                  <a:sym typeface="BiauKai"/>
                </a:endParaRPr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856020" y="4266476"/>
                <a:ext cx="1757700" cy="3099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rgbClr val="FF5F00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zh-TW" sz="2400" b="0" i="0" u="none" strike="noStrike" cap="none">
                    <a:solidFill>
                      <a:schemeClr val="lt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防災教育、志工隊</a:t>
                </a:r>
                <a:endParaRPr sz="2400" b="0" i="0" u="none" strike="noStrike" cap="none">
                  <a:solidFill>
                    <a:schemeClr val="lt1"/>
                  </a:solidFill>
                  <a:latin typeface="BiauKai"/>
                  <a:ea typeface="BiauKai"/>
                  <a:cs typeface="BiauKai"/>
                  <a:sym typeface="BiauKai"/>
                </a:endParaRPr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848272" y="1182454"/>
                <a:ext cx="1143000" cy="3099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rgbClr val="FCD59E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zh-TW" sz="2400" b="0" i="0" u="none" strike="noStrike" cap="none">
                    <a:solidFill>
                      <a:schemeClr val="dk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校隊榮譽</a:t>
                </a:r>
                <a:endParaRPr sz="2400" b="0" i="0" u="none" strike="noStrike" cap="none">
                  <a:solidFill>
                    <a:schemeClr val="dk1"/>
                  </a:solidFill>
                  <a:latin typeface="BiauKai"/>
                  <a:ea typeface="BiauKai"/>
                  <a:cs typeface="BiauKai"/>
                  <a:sym typeface="BiauKai"/>
                </a:endParaRPr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792968" y="1229342"/>
                <a:ext cx="1816800" cy="3099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rgbClr val="00C3A8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zh-TW" sz="2400" b="0" i="0" u="none" strike="noStrike" cap="none">
                    <a:solidFill>
                      <a:schemeClr val="lt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體育設施器材管理</a:t>
                </a:r>
                <a:endParaRPr sz="2400" b="0" i="0" u="none" strike="noStrike" cap="none">
                  <a:solidFill>
                    <a:schemeClr val="lt1"/>
                  </a:solidFill>
                  <a:latin typeface="BiauKai"/>
                  <a:ea typeface="BiauKai"/>
                  <a:cs typeface="BiauKai"/>
                  <a:sym typeface="BiauKai"/>
                </a:endParaRPr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899790" y="4263903"/>
                <a:ext cx="1143000" cy="3150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rgbClr val="C0D6A0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zh-TW" sz="2400" b="0" i="0" u="none" strike="noStrike" cap="none">
                    <a:solidFill>
                      <a:schemeClr val="dk1"/>
                    </a:solidFill>
                    <a:latin typeface="BiauKai"/>
                    <a:ea typeface="BiauKai"/>
                    <a:cs typeface="BiauKai"/>
                    <a:sym typeface="BiauKai"/>
                  </a:rPr>
                  <a:t>衛生整潔</a:t>
                </a:r>
                <a:endParaRPr sz="2400" b="0" i="0" u="none" strike="noStrike" cap="none">
                  <a:solidFill>
                    <a:schemeClr val="dk1"/>
                  </a:solidFill>
                  <a:latin typeface="BiauKai"/>
                  <a:ea typeface="BiauKai"/>
                  <a:cs typeface="BiauKai"/>
                  <a:sym typeface="BiauKai"/>
                </a:endParaRPr>
              </a:p>
            </p:txBody>
          </p:sp>
        </p:grpSp>
        <p:sp>
          <p:nvSpPr>
            <p:cNvPr id="128" name="Google Shape;128;p2"/>
            <p:cNvSpPr/>
            <p:nvPr/>
          </p:nvSpPr>
          <p:spPr>
            <a:xfrm>
              <a:off x="5961025" y="3223075"/>
              <a:ext cx="1756500" cy="1719000"/>
            </a:xfrm>
            <a:prstGeom prst="ellipse">
              <a:avLst/>
            </a:prstGeom>
            <a:solidFill>
              <a:srgbClr val="00B0F0"/>
            </a:solidFill>
            <a:ln w="10775" cap="flat" cmpd="sng">
              <a:solidFill>
                <a:srgbClr val="2E87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zh-TW" sz="2400" i="0" u="none" strike="noStrike" cap="none" dirty="0">
                  <a:solidFill>
                    <a:srgbClr val="485D11"/>
                  </a:solidFill>
                  <a:latin typeface="DFKai-SB"/>
                  <a:ea typeface="DFKai-SB"/>
                  <a:cs typeface="DFKai-SB"/>
                  <a:sym typeface="DFKai-SB"/>
                </a:rPr>
                <a:t>學</a:t>
              </a:r>
              <a:r>
                <a:rPr lang="zh-TW" sz="2400" dirty="0">
                  <a:solidFill>
                    <a:srgbClr val="485D11"/>
                  </a:solidFill>
                  <a:latin typeface="DFKai-SB"/>
                  <a:ea typeface="DFKai-SB"/>
                  <a:cs typeface="DFKai-SB"/>
                  <a:sym typeface="DFKai-SB"/>
                </a:rPr>
                <a:t>生事</a:t>
              </a:r>
              <a:r>
                <a:rPr lang="zh-TW" sz="2400" i="0" u="none" strike="noStrike" cap="none" dirty="0">
                  <a:solidFill>
                    <a:srgbClr val="485D11"/>
                  </a:solidFill>
                  <a:latin typeface="DFKai-SB"/>
                  <a:ea typeface="DFKai-SB"/>
                  <a:cs typeface="DFKai-SB"/>
                  <a:sym typeface="DFKai-SB"/>
                </a:rPr>
                <a:t>務工作</a:t>
              </a:r>
              <a:endParaRPr sz="2400" i="0" u="none" strike="noStrike" cap="none" dirty="0">
                <a:solidFill>
                  <a:srgbClr val="485D1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sp>
        <p:nvSpPr>
          <p:cNvPr id="129" name="Google Shape;129;p2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2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zh-TW" altLang="en-US" dirty="0" smtClean="0"/>
              <a:t>疫情防治工作</a:t>
            </a:r>
            <a:endParaRPr dirty="0"/>
          </a:p>
        </p:txBody>
      </p:sp>
      <p:sp>
        <p:nvSpPr>
          <p:cNvPr id="215" name="Google Shape;215;p12"/>
          <p:cNvSpPr txBox="1">
            <a:spLocks noGrp="1"/>
          </p:cNvSpPr>
          <p:nvPr>
            <p:ph type="body" idx="1"/>
          </p:nvPr>
        </p:nvSpPr>
        <p:spPr>
          <a:xfrm>
            <a:off x="3572094" y="735107"/>
            <a:ext cx="7967633" cy="5459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latin typeface="BiauKai"/>
              <a:ea typeface="BiauKai"/>
              <a:cs typeface="BiauKai"/>
              <a:sym typeface="BiauKa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zh-TW" sz="3200" dirty="0">
                <a:solidFill>
                  <a:schemeClr val="tx1"/>
                </a:solidFill>
                <a:latin typeface="Arial Rounded MT Bold" panose="020F0704030504030204" pitchFamily="34" charset="0"/>
                <a:ea typeface="BiauKai"/>
                <a:cs typeface="BiauKai"/>
                <a:sym typeface="BiauKai"/>
              </a:rPr>
              <a:t>Covid-</a:t>
            </a:r>
            <a:r>
              <a:rPr lang="zh-TW" sz="3200" dirty="0" smtClean="0">
                <a:solidFill>
                  <a:schemeClr val="tx1"/>
                </a:solidFill>
                <a:latin typeface="Arial Rounded MT Bold" panose="020F0704030504030204" pitchFamily="34" charset="0"/>
                <a:ea typeface="BiauKai"/>
                <a:cs typeface="BiauKai"/>
                <a:sym typeface="BiauKai"/>
              </a:rPr>
              <a:t>19</a:t>
            </a:r>
            <a:r>
              <a:rPr lang="zh-TW" altLang="en-US" sz="3200" dirty="0" smtClean="0">
                <a:solidFill>
                  <a:schemeClr val="tx1"/>
                </a:solidFill>
                <a:latin typeface="Arial Rounded MT Bold" panose="020F0704030504030204" pitchFamily="34" charset="0"/>
                <a:ea typeface="BiauKai"/>
                <a:cs typeface="BiauKai"/>
                <a:sym typeface="BiauKai"/>
              </a:rPr>
              <a:t>  </a:t>
            </a:r>
            <a:r>
              <a:rPr lang="zh-TW" sz="2600" dirty="0" smtClean="0">
                <a:solidFill>
                  <a:schemeClr val="tx1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疫</a:t>
            </a:r>
            <a:r>
              <a:rPr lang="zh-TW" sz="2600" dirty="0">
                <a:solidFill>
                  <a:schemeClr val="tx1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情防治</a:t>
            </a:r>
            <a:r>
              <a:rPr lang="zh-TW" sz="2600" dirty="0" smtClean="0">
                <a:solidFill>
                  <a:schemeClr val="tx1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工作</a:t>
            </a:r>
            <a:r>
              <a:rPr lang="en-US" altLang="zh-TW" dirty="0" smtClean="0"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—</a:t>
            </a:r>
          </a:p>
          <a:p>
            <a:pPr marL="342900">
              <a:buSzPts val="2000"/>
            </a:pPr>
            <a:r>
              <a:rPr lang="zh-TW" altLang="en-US" sz="2200" b="1" dirty="0" smtClean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各班備用防疫物資已備妥</a:t>
            </a:r>
            <a:r>
              <a:rPr lang="en-US" altLang="zh-TW" sz="2200" b="1" dirty="0" smtClean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(</a:t>
            </a:r>
            <a:r>
              <a:rPr lang="zh-TW" altLang="en-US" sz="2200" b="1" dirty="0" smtClean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口罩</a:t>
            </a:r>
            <a:r>
              <a:rPr lang="en-US" altLang="zh-TW" sz="2200" b="1" dirty="0" smtClean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.</a:t>
            </a:r>
            <a:r>
              <a:rPr lang="zh-TW" altLang="en-US" sz="2200" b="1" dirty="0" smtClean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酒精</a:t>
            </a:r>
            <a:r>
              <a:rPr lang="en-US" altLang="zh-TW" sz="2200" b="1" dirty="0" smtClean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.</a:t>
            </a:r>
            <a:r>
              <a:rPr lang="zh-TW" altLang="en-US" sz="2200" b="1" dirty="0" smtClean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漂白水</a:t>
            </a:r>
            <a:r>
              <a:rPr lang="en-US" altLang="zh-TW" sz="2200" b="1" dirty="0" smtClean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.</a:t>
            </a:r>
            <a:r>
              <a:rPr lang="zh-TW" altLang="en-US" sz="2200" b="1" dirty="0" smtClean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用餐防疫隔板</a:t>
            </a:r>
            <a:r>
              <a:rPr lang="en-US" altLang="zh-TW" sz="2200" b="1" dirty="0" smtClean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)</a:t>
            </a:r>
          </a:p>
          <a:p>
            <a:pPr marL="342900">
              <a:buSzPts val="2000"/>
            </a:pPr>
            <a:r>
              <a:rPr lang="zh-TW" altLang="en-US" sz="2200" b="1" dirty="0" smtClean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學生入校及下午上課前確實量測體溫。</a:t>
            </a:r>
            <a:endParaRPr lang="en-US" altLang="zh-TW" sz="2200" b="1" dirty="0" smtClean="0">
              <a:solidFill>
                <a:schemeClr val="tx1"/>
              </a:solidFill>
              <a:latin typeface="+mj-ea"/>
              <a:ea typeface="+mj-ea"/>
              <a:cs typeface="BiauKai"/>
              <a:sym typeface="BiauKai"/>
            </a:endParaRPr>
          </a:p>
          <a:p>
            <a:pPr marL="342900">
              <a:buSzPts val="2000"/>
            </a:pPr>
            <a:r>
              <a:rPr lang="zh-TW" altLang="en-US" sz="2200" b="1" dirty="0" smtClean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教室</a:t>
            </a:r>
            <a:r>
              <a:rPr lang="en-US" altLang="zh-TW" sz="2200" b="1" dirty="0" smtClean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.</a:t>
            </a:r>
            <a:r>
              <a:rPr lang="zh-TW" altLang="en-US" sz="2200" b="1" dirty="0" smtClean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公共區域環境每日消毒。</a:t>
            </a:r>
            <a:endParaRPr lang="en-US" altLang="zh-TW" sz="2200" b="1" dirty="0" smtClean="0">
              <a:solidFill>
                <a:schemeClr val="tx1"/>
              </a:solidFill>
              <a:latin typeface="+mj-ea"/>
              <a:ea typeface="+mj-ea"/>
              <a:cs typeface="BiauKai"/>
              <a:sym typeface="BiauKai"/>
            </a:endParaRPr>
          </a:p>
          <a:p>
            <a:pPr marL="342900">
              <a:buSzPts val="2000"/>
            </a:pPr>
            <a:r>
              <a:rPr lang="zh-TW" altLang="en-US" sz="2200" b="1" dirty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教職員</a:t>
            </a:r>
            <a:r>
              <a:rPr lang="zh-TW" altLang="en-US" sz="2200" b="1" dirty="0" smtClean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工、學校</a:t>
            </a:r>
            <a:r>
              <a:rPr lang="zh-TW" altLang="en-US" sz="2200" b="1" dirty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送餐</a:t>
            </a:r>
            <a:r>
              <a:rPr lang="zh-TW" altLang="en-US" sz="2200" b="1" dirty="0" smtClean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人員、社團</a:t>
            </a:r>
            <a:r>
              <a:rPr lang="zh-TW" altLang="en-US" sz="2200" b="1" dirty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老師已</a:t>
            </a:r>
            <a:r>
              <a:rPr lang="zh-TW" altLang="en-US" sz="2200" b="1" dirty="0" smtClean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完成第一劑疫苗施打。</a:t>
            </a:r>
            <a:endParaRPr lang="en-US" altLang="zh-TW" sz="2200" b="1" dirty="0" smtClean="0">
              <a:solidFill>
                <a:schemeClr val="tx1"/>
              </a:solidFill>
              <a:latin typeface="+mj-ea"/>
              <a:ea typeface="+mj-ea"/>
              <a:cs typeface="BiauKai"/>
              <a:sym typeface="BiauKai"/>
            </a:endParaRPr>
          </a:p>
          <a:p>
            <a:pPr marL="342900">
              <a:buSzPts val="2000"/>
            </a:pPr>
            <a:r>
              <a:rPr lang="zh-TW" altLang="en-US" sz="2200" b="1" dirty="0" smtClean="0">
                <a:solidFill>
                  <a:schemeClr val="tx1"/>
                </a:solidFill>
                <a:latin typeface="+mj-ea"/>
                <a:ea typeface="+mj-ea"/>
                <a:cs typeface="BiauKai"/>
                <a:sym typeface="BiauKai"/>
              </a:rPr>
              <a:t>入校志工須有疫苗接種證明並配合量體溫才能入校服務。</a:t>
            </a:r>
            <a:endParaRPr lang="en-US" altLang="zh-TW" sz="2200" b="1" dirty="0" smtClean="0">
              <a:solidFill>
                <a:schemeClr val="tx1"/>
              </a:solidFill>
              <a:latin typeface="+mj-ea"/>
              <a:ea typeface="+mj-ea"/>
              <a:cs typeface="BiauKai"/>
              <a:sym typeface="BiauKai"/>
            </a:endParaRPr>
          </a:p>
          <a:p>
            <a:pPr marL="342900">
              <a:buSzPts val="2000"/>
            </a:pPr>
            <a:r>
              <a:rPr lang="zh-TW" altLang="en-US" sz="2400" dirty="0" smtClean="0">
                <a:solidFill>
                  <a:schemeClr val="tx1"/>
                </a:solidFill>
              </a:rPr>
              <a:t>加強宣導並落實</a:t>
            </a:r>
            <a:r>
              <a:rPr lang="zh-TW" altLang="en-US" sz="2400" dirty="0">
                <a:solidFill>
                  <a:schemeClr val="tx1"/>
                </a:solidFill>
              </a:rPr>
              <a:t>個人衛生</a:t>
            </a:r>
            <a:r>
              <a:rPr lang="zh-TW" altLang="en-US" sz="2400" dirty="0" smtClean="0">
                <a:solidFill>
                  <a:schemeClr val="tx1"/>
                </a:solidFill>
              </a:rPr>
              <a:t>習慣 </a:t>
            </a:r>
            <a:r>
              <a:rPr lang="en-US" altLang="zh-TW" sz="2400" dirty="0" smtClean="0">
                <a:solidFill>
                  <a:schemeClr val="tx1"/>
                </a:solidFill>
              </a:rPr>
              <a:t>:</a:t>
            </a:r>
            <a:r>
              <a:rPr lang="zh-TW" altLang="en-US" sz="2400" dirty="0" smtClean="0">
                <a:solidFill>
                  <a:schemeClr val="tx1"/>
                </a:solidFill>
              </a:rPr>
              <a:t> 師生全程配戴口罩、量</a:t>
            </a:r>
            <a:r>
              <a:rPr lang="zh-TW" altLang="en-US" sz="2400" dirty="0">
                <a:solidFill>
                  <a:schemeClr val="tx1"/>
                </a:solidFill>
              </a:rPr>
              <a:t>測體溫</a:t>
            </a:r>
            <a:r>
              <a:rPr lang="zh-TW" altLang="en-US" sz="2400" dirty="0" smtClean="0">
                <a:solidFill>
                  <a:schemeClr val="tx1"/>
                </a:solidFill>
              </a:rPr>
              <a:t>、手部消毒勤洗手、維持社交距離</a:t>
            </a:r>
            <a:r>
              <a:rPr lang="en-US" altLang="zh-TW" sz="2400" dirty="0" smtClean="0">
                <a:solidFill>
                  <a:schemeClr val="tx1"/>
                </a:solidFill>
              </a:rPr>
              <a:t>)</a:t>
            </a:r>
            <a:r>
              <a:rPr lang="zh-TW" altLang="en-US" sz="2400" dirty="0" smtClean="0">
                <a:solidFill>
                  <a:schemeClr val="tx1"/>
                </a:solidFill>
              </a:rPr>
              <a:t>。</a:t>
            </a:r>
            <a:endParaRPr lang="en-US" altLang="zh-TW" sz="2400" dirty="0" smtClean="0">
              <a:solidFill>
                <a:schemeClr val="tx1"/>
              </a:solidFill>
            </a:endParaRPr>
          </a:p>
          <a:p>
            <a:pPr marL="342900">
              <a:buSzPts val="2000"/>
            </a:pPr>
            <a:r>
              <a:rPr lang="zh-TW" altLang="en-US" sz="2400" dirty="0">
                <a:solidFill>
                  <a:schemeClr val="accent6"/>
                </a:solidFill>
              </a:rPr>
              <a:t>家中</a:t>
            </a:r>
            <a:r>
              <a:rPr lang="zh-TW" altLang="en-US" sz="2400" dirty="0" smtClean="0">
                <a:solidFill>
                  <a:schemeClr val="accent6"/>
                </a:solidFill>
              </a:rPr>
              <a:t>成員若有發燒情形，請務必聯絡簿告知導師，並留意學童身體狀況，若有不適，請就醫在家休息，勿進入校園。</a:t>
            </a:r>
            <a:endParaRPr lang="en-US" altLang="zh-TW" sz="2200" b="1" dirty="0" smtClean="0">
              <a:solidFill>
                <a:srgbClr val="0070C0"/>
              </a:solidFill>
              <a:latin typeface="+mj-ea"/>
              <a:ea typeface="+mj-ea"/>
              <a:cs typeface="BiauKai"/>
              <a:sym typeface="BiauKai"/>
            </a:endParaRPr>
          </a:p>
          <a:p>
            <a:pPr marL="0" lvl="0" indent="0">
              <a:buSzPts val="2000"/>
              <a:buNone/>
            </a:pPr>
            <a:endParaRPr lang="en-US" altLang="zh-TW" dirty="0" smtClean="0">
              <a:solidFill>
                <a:srgbClr val="0070C0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lvl="0" indent="0">
              <a:buSzPts val="2000"/>
              <a:buNone/>
            </a:pPr>
            <a:endParaRPr lang="en-US" altLang="zh-TW" dirty="0" smtClean="0">
              <a:solidFill>
                <a:srgbClr val="0070C0"/>
              </a:solidFill>
              <a:latin typeface="BiauKai"/>
              <a:ea typeface="BiauKai"/>
              <a:cs typeface="BiauKai"/>
              <a:sym typeface="BiauKai"/>
            </a:endParaRPr>
          </a:p>
        </p:txBody>
      </p:sp>
      <p:sp>
        <p:nvSpPr>
          <p:cNvPr id="216" name="Google Shape;216;p12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2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zh-TW" dirty="0"/>
              <a:t>健康</a:t>
            </a:r>
            <a:r>
              <a:rPr lang="zh-TW" dirty="0" smtClean="0"/>
              <a:t>中心報告</a:t>
            </a:r>
            <a:endParaRPr dirty="0"/>
          </a:p>
        </p:txBody>
      </p:sp>
      <p:sp>
        <p:nvSpPr>
          <p:cNvPr id="215" name="Google Shape;215;p12"/>
          <p:cNvSpPr txBox="1">
            <a:spLocks noGrp="1"/>
          </p:cNvSpPr>
          <p:nvPr>
            <p:ph type="body" idx="1"/>
          </p:nvPr>
        </p:nvSpPr>
        <p:spPr>
          <a:xfrm>
            <a:off x="3644910" y="822960"/>
            <a:ext cx="7145010" cy="455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endParaRPr lang="en-US" altLang="zh-TW" dirty="0" smtClean="0">
              <a:latin typeface="BiauKai"/>
              <a:ea typeface="BiauKai"/>
              <a:cs typeface="BiauKai"/>
              <a:sym typeface="BiauKai"/>
            </a:endParaRPr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endParaRPr lang="en-US" sz="2000" dirty="0">
              <a:latin typeface="BiauKai"/>
              <a:ea typeface="BiauKai"/>
              <a:cs typeface="BiauKai"/>
              <a:sym typeface="BiauKai"/>
            </a:endParaRPr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endParaRPr sz="2000" dirty="0">
              <a:latin typeface="BiauKai"/>
              <a:ea typeface="BiauKai"/>
              <a:cs typeface="BiauKai"/>
              <a:sym typeface="BiauKai"/>
            </a:endParaRPr>
          </a:p>
        </p:txBody>
      </p:sp>
      <p:sp>
        <p:nvSpPr>
          <p:cNvPr id="216" name="Google Shape;216;p12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21</a:t>
            </a:fld>
            <a:endParaRPr/>
          </a:p>
        </p:txBody>
      </p:sp>
      <p:pic>
        <p:nvPicPr>
          <p:cNvPr id="217" name="Google Shape;217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5130" y="3343835"/>
            <a:ext cx="6230470" cy="26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5;p12"/>
          <p:cNvSpPr txBox="1">
            <a:spLocks/>
          </p:cNvSpPr>
          <p:nvPr/>
        </p:nvSpPr>
        <p:spPr>
          <a:xfrm>
            <a:off x="3788346" y="-188259"/>
            <a:ext cx="7145010" cy="5208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182880" indent="-182880">
              <a:spcBef>
                <a:spcPts val="0"/>
              </a:spcBef>
              <a:buSzPts val="2000"/>
            </a:pPr>
            <a:r>
              <a:rPr lang="zh-TW" altLang="en-US" dirty="0" smtClean="0">
                <a:solidFill>
                  <a:srgbClr val="000000"/>
                </a:solidFill>
                <a:latin typeface="BIZ UDPMincho Medium" panose="02020500000000000000" pitchFamily="18" charset="-128"/>
                <a:ea typeface="BIZ UDPMincho Medium" panose="02020500000000000000" pitchFamily="18" charset="-128"/>
                <a:cs typeface="BiauKai"/>
                <a:sym typeface="BiauKai"/>
              </a:rPr>
              <a:t>學童身體不適及</a:t>
            </a:r>
            <a:r>
              <a:rPr lang="zh-TW" altLang="en-US" dirty="0" smtClean="0">
                <a:solidFill>
                  <a:srgbClr val="FF0000"/>
                </a:solidFill>
                <a:latin typeface="BIZ UDPMincho Medium" panose="02020500000000000000" pitchFamily="18" charset="-128"/>
                <a:ea typeface="BIZ UDPMincho Medium" panose="02020500000000000000" pitchFamily="18" charset="-128"/>
                <a:cs typeface="BiauKai"/>
                <a:sym typeface="BiauKai"/>
              </a:rPr>
              <a:t>緊急意外傷害處理</a:t>
            </a:r>
            <a:r>
              <a:rPr lang="zh-TW" altLang="en-US" dirty="0" smtClean="0">
                <a:solidFill>
                  <a:srgbClr val="FF0000"/>
                </a:solidFill>
                <a:latin typeface="BiauKai"/>
                <a:ea typeface="BiauKai"/>
                <a:cs typeface="BiauKai"/>
                <a:sym typeface="BiauKai"/>
              </a:rPr>
              <a:t>：</a:t>
            </a:r>
            <a:r>
              <a:rPr lang="zh-TW" altLang="en-US" dirty="0" smtClean="0">
                <a:solidFill>
                  <a:schemeClr val="tx1"/>
                </a:solidFill>
                <a:latin typeface="BiauKai"/>
                <a:ea typeface="BiauKai"/>
                <a:cs typeface="BiauKai"/>
                <a:sym typeface="BiauKai"/>
              </a:rPr>
              <a:t>請家長</a:t>
            </a:r>
            <a:r>
              <a:rPr lang="zh-TW" altLang="en-US" dirty="0" smtClean="0">
                <a:solidFill>
                  <a:srgbClr val="FF0000"/>
                </a:solidFill>
                <a:latin typeface="BiauKai"/>
                <a:ea typeface="BiauKai"/>
                <a:cs typeface="BiauKai"/>
                <a:sym typeface="BiauKai"/>
              </a:rPr>
              <a:t>緊急電話多留幾支給導師，</a:t>
            </a:r>
            <a:r>
              <a:rPr lang="zh-TW" altLang="en-US" dirty="0" smtClean="0">
                <a:solidFill>
                  <a:schemeClr val="tx1"/>
                </a:solidFill>
                <a:latin typeface="BiauKai"/>
                <a:ea typeface="BiauKai"/>
                <a:cs typeface="BiauKai"/>
                <a:sym typeface="BiauKai"/>
              </a:rPr>
              <a:t>若發生緊急意外事件，方便聯繫。</a:t>
            </a:r>
          </a:p>
          <a:p>
            <a:pPr marL="182880" indent="-182880">
              <a:buSzPts val="2000"/>
            </a:pPr>
            <a:r>
              <a:rPr lang="zh-TW" altLang="en-US" dirty="0" smtClean="0">
                <a:latin typeface="BiauKai"/>
                <a:ea typeface="BiauKai"/>
                <a:cs typeface="BiauKai"/>
                <a:sym typeface="BiauKai"/>
              </a:rPr>
              <a:t>學童定期視力檢查：</a:t>
            </a:r>
            <a:r>
              <a:rPr lang="en-US" altLang="zh-TW" dirty="0" smtClean="0">
                <a:latin typeface="BiauKai"/>
                <a:ea typeface="BiauKai"/>
                <a:cs typeface="BiauKai"/>
                <a:sym typeface="BiauKai"/>
              </a:rPr>
              <a:t>109</a:t>
            </a:r>
            <a:r>
              <a:rPr lang="zh-TW" altLang="en-US" dirty="0" smtClean="0">
                <a:latin typeface="BiauKai"/>
                <a:ea typeface="BiauKai"/>
                <a:cs typeface="BiauKai"/>
                <a:sym typeface="BiauKai"/>
              </a:rPr>
              <a:t>學年度第二學期本校身高體重</a:t>
            </a:r>
            <a:r>
              <a:rPr lang="zh-TW" altLang="en-US" dirty="0" smtClean="0">
                <a:solidFill>
                  <a:schemeClr val="tx1"/>
                </a:solidFill>
                <a:latin typeface="BIZ UDPMincho Medium" panose="02020500000000000000" pitchFamily="18" charset="-128"/>
                <a:ea typeface="BIZ UDPMincho Medium" panose="02020500000000000000" pitchFamily="18" charset="-128"/>
                <a:cs typeface="BiauKai"/>
                <a:sym typeface="BiauKai"/>
              </a:rPr>
              <a:t>視力篩檢矯治率</a:t>
            </a:r>
            <a:r>
              <a:rPr lang="en-US" altLang="zh-TW" dirty="0" smtClean="0">
                <a:solidFill>
                  <a:schemeClr val="tx1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84.6%</a:t>
            </a:r>
            <a:r>
              <a:rPr lang="zh-TW" altLang="en-US" dirty="0" smtClean="0">
                <a:latin typeface="BiauKai"/>
                <a:ea typeface="BiauKai"/>
                <a:cs typeface="BiauKai"/>
                <a:sym typeface="BiauKai"/>
              </a:rPr>
              <a:t>，</a:t>
            </a:r>
            <a:r>
              <a:rPr lang="zh-TW" altLang="en-US" dirty="0" smtClean="0">
                <a:solidFill>
                  <a:srgbClr val="FF0000"/>
                </a:solidFill>
                <a:latin typeface="BiauKai"/>
                <a:ea typeface="BiauKai"/>
                <a:cs typeface="BiauKai"/>
                <a:sym typeface="BiauKai"/>
              </a:rPr>
              <a:t>經歷</a:t>
            </a:r>
            <a:r>
              <a:rPr lang="en-US" altLang="zh-TW" dirty="0" smtClean="0">
                <a:solidFill>
                  <a:srgbClr val="FF0000"/>
                </a:solidFill>
                <a:latin typeface="BiauKai"/>
                <a:ea typeface="BiauKai"/>
                <a:cs typeface="BiauKai"/>
                <a:sym typeface="BiauKai"/>
              </a:rPr>
              <a:t>4</a:t>
            </a:r>
            <a:r>
              <a:rPr lang="zh-TW" altLang="en-US" dirty="0" smtClean="0">
                <a:solidFill>
                  <a:srgbClr val="FF0000"/>
                </a:solidFill>
                <a:latin typeface="BiauKai"/>
                <a:ea typeface="BiauKai"/>
                <a:cs typeface="BiauKai"/>
                <a:sym typeface="BiauKai"/>
              </a:rPr>
              <a:t>個月的居家線上上課，預期本學期學童視力將會惡化，</a:t>
            </a:r>
            <a:r>
              <a:rPr lang="zh-TW" altLang="en-US" dirty="0" smtClean="0">
                <a:latin typeface="BiauKai"/>
                <a:ea typeface="BiauKai"/>
                <a:cs typeface="BiauKai"/>
                <a:sym typeface="BiauKai"/>
              </a:rPr>
              <a:t>請家長若收到視力不良通知單，務必帶孩子前往診所追蹤，以把握治療時機。</a:t>
            </a:r>
          </a:p>
          <a:p>
            <a:pPr marL="182880" indent="-182880">
              <a:buSzPts val="2000"/>
            </a:pPr>
            <a:r>
              <a:rPr lang="zh-TW" altLang="en-US" dirty="0" smtClean="0">
                <a:latin typeface="BiauKai"/>
                <a:ea typeface="BiauKai"/>
                <a:cs typeface="BiauKai"/>
                <a:sym typeface="BiauKai"/>
              </a:rPr>
              <a:t>協助衛生組推展各項健康促進議題。</a:t>
            </a:r>
          </a:p>
          <a:p>
            <a:pPr marL="0" indent="0">
              <a:buSzPts val="2000"/>
              <a:buFont typeface="Noto Sans Symbols"/>
              <a:buNone/>
            </a:pPr>
            <a:endParaRPr lang="zh-TW" altLang="en-US" dirty="0" smtClean="0">
              <a:solidFill>
                <a:srgbClr val="FF0000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182880" indent="-182880">
              <a:buSzPts val="2000"/>
            </a:pPr>
            <a:endParaRPr lang="zh-TW" altLang="en-US" dirty="0">
              <a:latin typeface="BiauKai"/>
              <a:ea typeface="BiauKai"/>
              <a:cs typeface="BiauKai"/>
              <a:sym typeface="BiauKai"/>
            </a:endParaRPr>
          </a:p>
        </p:txBody>
      </p:sp>
    </p:spTree>
    <p:extLst>
      <p:ext uri="{BB962C8B-B14F-4D97-AF65-F5344CB8AC3E}">
        <p14:creationId xmlns:p14="http://schemas.microsoft.com/office/powerpoint/2010/main" val="261570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zh-TW" dirty="0"/>
              <a:t>衛生</a:t>
            </a:r>
            <a:r>
              <a:rPr lang="zh-TW" dirty="0" smtClean="0"/>
              <a:t>組報告</a:t>
            </a:r>
            <a:r>
              <a:rPr lang="en-US" altLang="zh-TW" dirty="0" smtClean="0"/>
              <a:t>1</a:t>
            </a:r>
            <a:endParaRPr dirty="0"/>
          </a:p>
        </p:txBody>
      </p:sp>
      <p:sp>
        <p:nvSpPr>
          <p:cNvPr id="176" name="Google Shape;176;p8"/>
          <p:cNvSpPr/>
          <p:nvPr/>
        </p:nvSpPr>
        <p:spPr>
          <a:xfrm>
            <a:off x="3703075" y="823701"/>
            <a:ext cx="7505700" cy="467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400"/>
            </a:pPr>
            <a:r>
              <a:rPr lang="zh-TW" sz="4400" b="1" dirty="0" smtClean="0">
                <a:solidFill>
                  <a:schemeClr val="tx1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垃圾</a:t>
            </a:r>
            <a:r>
              <a:rPr lang="zh-TW" sz="4400" b="1" i="0" u="none" strike="noStrike" cap="none" dirty="0">
                <a:solidFill>
                  <a:schemeClr val="tx1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園環境整潔工作</a:t>
            </a:r>
            <a:endParaRPr sz="4400" b="1" i="0" u="none" strike="noStrike" cap="none" dirty="0">
              <a:solidFill>
                <a:schemeClr val="tx1"/>
              </a:solidFill>
              <a:latin typeface="BiauKai"/>
              <a:ea typeface="文鼎新藝體" panose="02010609010101010101" pitchFamily="49" charset="-120"/>
              <a:cs typeface="BiauKai"/>
              <a:sym typeface="BiauKa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altLang="zh-TW" sz="1800" b="0" i="0" u="none" strike="noStrike" cap="none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1</a:t>
            </a:r>
            <a:r>
              <a:rPr lang="zh-TW" sz="1800" b="0" i="0" u="none" strike="noStrike" cap="none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.</a:t>
            </a:r>
            <a:r>
              <a:rPr lang="zh-TW" sz="1800" b="0" i="0" u="none" strike="noStrike" cap="none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資源回收：毎周三早上</a:t>
            </a:r>
            <a:endParaRPr sz="1800" b="0" i="0" u="none" strike="noStrike" cap="none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altLang="zh-TW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2</a:t>
            </a:r>
            <a:r>
              <a:rPr lang="zh-TW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.</a:t>
            </a:r>
            <a:r>
              <a:rPr lang="zh-TW" altLang="en-US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目前</a:t>
            </a:r>
            <a:r>
              <a:rPr lang="zh-TW" altLang="en-US" sz="3600" dirty="0" smtClean="0">
                <a:solidFill>
                  <a:srgbClr val="FF0000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環保志工</a:t>
            </a:r>
            <a:r>
              <a:rPr lang="zh-TW" altLang="en-US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不足，</a:t>
            </a:r>
            <a:endParaRPr lang="en-US" altLang="zh-TW" sz="1800" dirty="0" smtClean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altLang="en-US" sz="18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</a:t>
            </a:r>
            <a:r>
              <a:rPr lang="zh-TW" altLang="en-US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 為了協助孩子做好資源回收，減少孩子負擔，</a:t>
            </a:r>
            <a:endParaRPr lang="en-US" altLang="zh-TW" sz="1800" dirty="0" smtClean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altLang="en-US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  </a:t>
            </a:r>
            <a:r>
              <a:rPr lang="zh-TW" altLang="en-US" sz="4000" dirty="0" smtClean="0">
                <a:solidFill>
                  <a:srgbClr val="FF0000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歡迎</a:t>
            </a:r>
            <a:r>
              <a:rPr lang="zh-TW" altLang="en-US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有</a:t>
            </a:r>
            <a:r>
              <a:rPr lang="zh-TW" altLang="en-US" sz="4000" dirty="0" smtClean="0">
                <a:solidFill>
                  <a:srgbClr val="FF0000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意願</a:t>
            </a:r>
            <a:r>
              <a:rPr lang="zh-TW" altLang="en-US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且</a:t>
            </a:r>
            <a:r>
              <a:rPr lang="zh-TW" altLang="en-US" sz="4000" dirty="0" smtClean="0">
                <a:solidFill>
                  <a:srgbClr val="FF0000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施打過疫苗的家長</a:t>
            </a:r>
            <a:r>
              <a:rPr lang="zh-TW" altLang="en-US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來擔 </a:t>
            </a:r>
            <a:endParaRPr lang="en-US" altLang="zh-TW" sz="1800" dirty="0" smtClean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altLang="en-US" sz="18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</a:t>
            </a:r>
            <a:r>
              <a:rPr lang="zh-TW" altLang="en-US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 任環保志工。</a:t>
            </a:r>
            <a:endParaRPr lang="en-US" altLang="zh-TW" sz="1800" dirty="0" smtClean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altLang="en-US" sz="18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</a:t>
            </a:r>
            <a:r>
              <a:rPr lang="zh-TW" altLang="en-US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</a:t>
            </a:r>
            <a:r>
              <a:rPr lang="zh-TW" altLang="en-US" sz="3600" dirty="0" smtClean="0">
                <a:solidFill>
                  <a:srgbClr val="7030A0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報名方式</a:t>
            </a:r>
            <a:r>
              <a:rPr lang="en-US" altLang="zh-TW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:</a:t>
            </a:r>
            <a:r>
              <a:rPr lang="zh-TW" altLang="en-US" sz="2800" dirty="0" smtClean="0">
                <a:solidFill>
                  <a:srgbClr val="7030A0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洽學務處衛生組蔡老師</a:t>
            </a:r>
            <a:endParaRPr lang="en-US" altLang="zh-TW" sz="2800" dirty="0">
              <a:solidFill>
                <a:srgbClr val="7030A0"/>
              </a:solidFill>
              <a:latin typeface="BiauKai"/>
              <a:ea typeface="文鼎新藝體" panose="02010609010101010101" pitchFamily="49" charset="-120"/>
              <a:cs typeface="BiauKai"/>
              <a:sym typeface="BiauKa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en-US" altLang="zh-TW" sz="1800" dirty="0" smtClean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</p:txBody>
      </p:sp>
      <p:sp>
        <p:nvSpPr>
          <p:cNvPr id="178" name="Google Shape;178;p8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8395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6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3065316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algn="ctr">
              <a:buSzPts val="3600"/>
            </a:pPr>
            <a:r>
              <a:rPr lang="en-US" altLang="zh-TW" dirty="0" smtClean="0">
                <a:solidFill>
                  <a:schemeClr val="bg1"/>
                </a:solidFill>
              </a:rPr>
              <a:t/>
            </a:r>
            <a:br>
              <a:rPr lang="en-US" altLang="zh-TW" dirty="0" smtClean="0">
                <a:solidFill>
                  <a:schemeClr val="bg1"/>
                </a:solidFill>
              </a:rPr>
            </a:br>
            <a:r>
              <a:rPr lang="en-US" altLang="zh-TW" dirty="0">
                <a:solidFill>
                  <a:schemeClr val="bg1"/>
                </a:solidFill>
              </a:rPr>
              <a:t/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en-US" altLang="zh-TW" dirty="0" smtClean="0">
                <a:solidFill>
                  <a:schemeClr val="bg1"/>
                </a:solidFill>
              </a:rPr>
              <a:t/>
            </a:r>
            <a:br>
              <a:rPr lang="en-US" altLang="zh-TW" dirty="0" smtClean="0">
                <a:solidFill>
                  <a:schemeClr val="bg1"/>
                </a:solidFill>
              </a:rPr>
            </a:br>
            <a:r>
              <a:rPr lang="en-US" altLang="zh-TW" dirty="0" smtClean="0">
                <a:solidFill>
                  <a:schemeClr val="bg1"/>
                </a:solidFill>
              </a:rPr>
              <a:t/>
            </a:r>
            <a:br>
              <a:rPr lang="en-US" altLang="zh-TW" dirty="0" smtClean="0">
                <a:solidFill>
                  <a:schemeClr val="bg1"/>
                </a:solidFill>
              </a:rPr>
            </a:br>
            <a:r>
              <a:rPr lang="en-US" altLang="zh-TW" dirty="0" smtClean="0">
                <a:solidFill>
                  <a:schemeClr val="bg1"/>
                </a:solidFill>
              </a:rPr>
              <a:t/>
            </a:r>
            <a:br>
              <a:rPr lang="en-US" altLang="zh-TW" dirty="0" smtClean="0">
                <a:solidFill>
                  <a:schemeClr val="bg1"/>
                </a:solidFill>
              </a:rPr>
            </a:br>
            <a:r>
              <a:rPr lang="en-US" altLang="zh-TW" dirty="0">
                <a:solidFill>
                  <a:schemeClr val="bg1"/>
                </a:solidFill>
              </a:rPr>
              <a:t/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 smtClean="0">
                <a:solidFill>
                  <a:schemeClr val="bg1"/>
                </a:solidFill>
              </a:rPr>
              <a:t>請</a:t>
            </a:r>
            <a:r>
              <a:rPr lang="zh-TW" altLang="en-US" dirty="0">
                <a:solidFill>
                  <a:schemeClr val="bg1"/>
                </a:solidFill>
              </a:rPr>
              <a:t>各位家長踴躍加入志工的</a:t>
            </a:r>
            <a:r>
              <a:rPr lang="zh-TW" altLang="en-US" dirty="0" smtClean="0">
                <a:solidFill>
                  <a:schemeClr val="bg1"/>
                </a:solidFill>
              </a:rPr>
              <a:t>行列</a:t>
            </a:r>
            <a:r>
              <a:rPr lang="en-US" altLang="zh-TW" dirty="0" smtClean="0">
                <a:solidFill>
                  <a:schemeClr val="bg1"/>
                </a:solidFill>
              </a:rPr>
              <a:t/>
            </a:r>
            <a:br>
              <a:rPr lang="en-US" altLang="zh-TW" dirty="0" smtClean="0">
                <a:solidFill>
                  <a:schemeClr val="bg1"/>
                </a:solidFill>
              </a:rPr>
            </a:br>
            <a:r>
              <a:rPr lang="en-US" altLang="zh-TW" dirty="0" smtClean="0">
                <a:solidFill>
                  <a:schemeClr val="bg1"/>
                </a:solidFill>
              </a:rPr>
              <a:t/>
            </a:r>
            <a:br>
              <a:rPr lang="en-US" altLang="zh-TW" dirty="0" smtClean="0">
                <a:solidFill>
                  <a:schemeClr val="bg1"/>
                </a:solidFill>
              </a:rPr>
            </a:br>
            <a:r>
              <a:rPr lang="zh-TW" altLang="en-US" sz="2200" b="1" dirty="0">
                <a:solidFill>
                  <a:schemeClr val="tx1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報名方式</a:t>
            </a:r>
            <a:r>
              <a:rPr lang="en-US" altLang="zh-TW" sz="2200" b="1" dirty="0">
                <a:solidFill>
                  <a:schemeClr val="tx1"/>
                </a:solidFill>
                <a:latin typeface="BiauKai"/>
                <a:ea typeface="BiauKai"/>
                <a:cs typeface="BiauKai"/>
                <a:sym typeface="BiauKai"/>
              </a:rPr>
              <a:t>:</a:t>
            </a:r>
            <a:r>
              <a:rPr lang="zh-TW" altLang="en-US" sz="2200" b="1" dirty="0">
                <a:solidFill>
                  <a:schemeClr val="tx1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洽學務處蔡老師</a:t>
            </a:r>
            <a:r>
              <a:rPr lang="zh-TW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/>
            </a:r>
            <a:br>
              <a:rPr lang="zh-TW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</a:br>
            <a:r>
              <a:rPr lang="zh-TW" dirty="0">
                <a:solidFill>
                  <a:schemeClr val="bg1"/>
                </a:solidFill>
              </a:rPr>
              <a:t/>
            </a:r>
            <a:br>
              <a:rPr lang="zh-TW" dirty="0">
                <a:solidFill>
                  <a:schemeClr val="bg1"/>
                </a:solidFill>
              </a:rPr>
            </a:br>
            <a:endParaRPr dirty="0">
              <a:solidFill>
                <a:schemeClr val="bg1"/>
              </a:solidFill>
            </a:endParaRPr>
          </a:p>
        </p:txBody>
      </p:sp>
      <p:sp>
        <p:nvSpPr>
          <p:cNvPr id="259" name="Google Shape;259;p16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23</a:t>
            </a:fld>
            <a:endParaRPr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860" y="1157040"/>
            <a:ext cx="1640784" cy="1644513"/>
          </a:xfrm>
          <a:prstGeom prst="rect">
            <a:avLst/>
          </a:prstGeom>
        </p:spPr>
      </p:pic>
      <p:sp>
        <p:nvSpPr>
          <p:cNvPr id="7" name="Google Shape;176;p8"/>
          <p:cNvSpPr/>
          <p:nvPr/>
        </p:nvSpPr>
        <p:spPr>
          <a:xfrm>
            <a:off x="4120214" y="777570"/>
            <a:ext cx="6513921" cy="5355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400"/>
            </a:pPr>
            <a:r>
              <a:rPr lang="zh-TW" sz="4400" b="1" dirty="0" smtClean="0">
                <a:solidFill>
                  <a:schemeClr val="tx1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垃圾</a:t>
            </a:r>
            <a:r>
              <a:rPr lang="zh-TW" sz="4400" b="1" i="0" u="none" strike="noStrike" cap="none" dirty="0">
                <a:solidFill>
                  <a:schemeClr val="tx1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園環境整潔工作</a:t>
            </a:r>
            <a:endParaRPr sz="4400" b="1" i="0" u="none" strike="noStrike" cap="none" dirty="0">
              <a:solidFill>
                <a:schemeClr val="tx1"/>
              </a:solidFill>
              <a:latin typeface="BiauKai"/>
              <a:ea typeface="文鼎新藝體" panose="02010609010101010101" pitchFamily="49" charset="-120"/>
              <a:cs typeface="BiauKai"/>
              <a:sym typeface="BiauKa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altLang="zh-TW" sz="1800" b="0" i="0" u="none" strike="noStrike" cap="none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1</a:t>
            </a:r>
            <a:r>
              <a:rPr lang="zh-TW" sz="1800" b="0" i="0" u="none" strike="noStrike" cap="none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.</a:t>
            </a:r>
            <a:r>
              <a:rPr lang="zh-TW" sz="1800" b="0" i="0" u="none" strike="noStrike" cap="none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資源回收：毎周三早上</a:t>
            </a:r>
            <a:endParaRPr sz="1800" b="0" i="0" u="none" strike="noStrike" cap="none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altLang="en-US" sz="18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</a:t>
            </a:r>
            <a:r>
              <a:rPr lang="zh-TW" altLang="en-US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 目前</a:t>
            </a:r>
            <a:r>
              <a:rPr lang="zh-TW" altLang="en-US" sz="3600" dirty="0" smtClean="0">
                <a:solidFill>
                  <a:srgbClr val="FF0000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環保志工</a:t>
            </a:r>
            <a:r>
              <a:rPr lang="zh-TW" altLang="en-US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不足，</a:t>
            </a:r>
            <a:endParaRPr lang="en-US" altLang="zh-TW" sz="1800" dirty="0" smtClean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altLang="en-US" sz="18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</a:t>
            </a:r>
            <a:r>
              <a:rPr lang="zh-TW" altLang="en-US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 為了協助孩子做好資源回收，減少孩子負擔，</a:t>
            </a:r>
            <a:endParaRPr lang="en-US" altLang="zh-TW" sz="1800" dirty="0" smtClean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altLang="en-US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  </a:t>
            </a:r>
            <a:r>
              <a:rPr lang="zh-TW" altLang="en-US" sz="4000" dirty="0" smtClean="0">
                <a:solidFill>
                  <a:srgbClr val="FF0000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歡迎</a:t>
            </a:r>
            <a:r>
              <a:rPr lang="zh-TW" altLang="en-US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有</a:t>
            </a:r>
            <a:r>
              <a:rPr lang="zh-TW" altLang="en-US" sz="4000" dirty="0" smtClean="0">
                <a:solidFill>
                  <a:srgbClr val="FF0000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意願</a:t>
            </a:r>
            <a:r>
              <a:rPr lang="zh-TW" altLang="en-US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且</a:t>
            </a:r>
            <a:r>
              <a:rPr lang="zh-TW" altLang="en-US" sz="4000" dirty="0" smtClean="0">
                <a:solidFill>
                  <a:srgbClr val="FF0000"/>
                </a:solidFill>
                <a:latin typeface="BiauKai"/>
                <a:ea typeface="文鼎新藝體" panose="02010609010101010101" pitchFamily="49" charset="-120"/>
                <a:cs typeface="BiauKai"/>
                <a:sym typeface="BiauKai"/>
              </a:rPr>
              <a:t>施打過疫苗的家長</a:t>
            </a:r>
            <a:r>
              <a:rPr lang="zh-TW" altLang="en-US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來擔任環保志工。</a:t>
            </a:r>
            <a:endParaRPr lang="en-US" altLang="zh-TW" sz="1800" dirty="0" smtClean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altLang="zh-TW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2.</a:t>
            </a:r>
            <a:r>
              <a:rPr lang="zh-TW" altLang="en-US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徵募</a:t>
            </a:r>
            <a:r>
              <a:rPr lang="zh-TW" altLang="en-US" sz="4000" dirty="0" smtClean="0">
                <a:solidFill>
                  <a:srgbClr val="FF0000"/>
                </a:solidFill>
                <a:latin typeface="BiauKai"/>
                <a:ea typeface="BiauKai"/>
                <a:cs typeface="BiauKai"/>
                <a:sym typeface="BiauKai"/>
              </a:rPr>
              <a:t>導護志工</a:t>
            </a:r>
            <a:r>
              <a:rPr lang="zh-TW" altLang="en-US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，共同維護學童上學放學的安全。</a:t>
            </a:r>
            <a:endParaRPr lang="en-US" altLang="zh-TW" sz="1800" dirty="0" smtClean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altLang="en-US" sz="18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</a:t>
            </a:r>
            <a:r>
              <a:rPr lang="zh-TW" altLang="en-US" sz="18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</a:t>
            </a:r>
            <a:endParaRPr lang="en-US" altLang="zh-TW" sz="2800" dirty="0">
              <a:solidFill>
                <a:srgbClr val="7030A0"/>
              </a:solidFill>
              <a:latin typeface="BiauKai"/>
              <a:ea typeface="文鼎新藝體" panose="02010609010101010101" pitchFamily="49" charset="-120"/>
              <a:cs typeface="BiauKai"/>
              <a:sym typeface="BiauKa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en-US" altLang="zh-TW" sz="1800" dirty="0" smtClean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 txBox="1"/>
          <p:nvPr/>
        </p:nvSpPr>
        <p:spPr>
          <a:xfrm>
            <a:off x="369870" y="1123837"/>
            <a:ext cx="2496620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zh-TW" sz="3600" dirty="0" smtClea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1</a:t>
            </a:r>
            <a:r>
              <a:rPr lang="en-US" altLang="zh-TW" sz="3600" dirty="0" smtClea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10</a:t>
            </a:r>
            <a:r>
              <a:rPr lang="zh-TW" sz="3600" b="0" i="0" u="none" strike="noStrike" cap="none" dirty="0" smtClea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學年</a:t>
            </a:r>
            <a:r>
              <a:rPr lang="zh-TW" sz="3600" b="0" i="0" u="none" strike="noStrike" cap="none" dirty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度</a:t>
            </a:r>
            <a:endParaRPr sz="3600" b="0" i="0" u="none" strike="noStrike" cap="none" dirty="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zh-TW" sz="3600" b="0" i="0" u="none" strike="noStrike" cap="none" dirty="0" smtClea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第</a:t>
            </a:r>
            <a:r>
              <a:rPr lang="zh-TW" altLang="en-US" sz="3600" b="0" i="0" u="none" strike="noStrike" cap="none" dirty="0" smtClea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一</a:t>
            </a:r>
            <a:r>
              <a:rPr lang="zh-TW" sz="3600" b="0" i="0" u="none" strike="noStrike" cap="none" dirty="0" smtClea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學期</a:t>
            </a:r>
            <a:endParaRPr sz="3600" b="0" i="0" u="none" strike="noStrike" cap="none" dirty="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zh-TW" sz="3600" b="0" i="0" u="none" strike="noStrike" cap="none" dirty="0" smtClea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學</a:t>
            </a:r>
            <a:r>
              <a:rPr lang="zh-TW" altLang="en-US" sz="3600" b="0" i="0" u="none" strike="noStrike" cap="none" dirty="0" smtClea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生相關</a:t>
            </a:r>
            <a:endParaRPr lang="en-US" altLang="zh-TW" sz="3600" b="0" i="0" u="none" strike="noStrike" cap="none" dirty="0" smtClean="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zh-TW" sz="3600" b="0" i="0" u="none" strike="noStrike" cap="none" dirty="0" smtClea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重要行事曆</a:t>
            </a:r>
            <a:endParaRPr sz="3600" b="0" i="0" u="none" strike="noStrike" cap="none" dirty="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3597916" y="977604"/>
            <a:ext cx="7983020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Clr>
                <a:schemeClr val="dk1"/>
              </a:buClr>
              <a:buSzPts val="2400"/>
              <a:buFont typeface="Noto Sans Symbols"/>
              <a:buChar char="●"/>
            </a:pPr>
            <a:r>
              <a:rPr lang="en-US" altLang="zh-TW" sz="280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9</a:t>
            </a:r>
            <a:r>
              <a:rPr lang="zh-TW" sz="2800" b="0" i="0" u="none" strike="noStrike" cap="none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月</a:t>
            </a:r>
            <a:r>
              <a:rPr lang="zh-TW" sz="28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份</a:t>
            </a:r>
            <a:r>
              <a:rPr lang="zh-TW" sz="2800" b="0" i="0" u="none" strike="noStrike" cap="none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：</a:t>
            </a:r>
            <a:r>
              <a:rPr lang="en-US" altLang="zh-TW" sz="2800" b="0" i="0" u="none" strike="noStrike" cap="none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9/15</a:t>
            </a:r>
            <a:r>
              <a:rPr lang="zh-TW" altLang="en-US" sz="2800" b="0" i="0" u="none" strike="noStrike" cap="none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廣達游於藝</a:t>
            </a:r>
            <a:r>
              <a:rPr lang="en-US" altLang="zh-TW" sz="2800" b="0" i="0" u="none" strike="noStrike" cap="none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&lt;</a:t>
            </a:r>
            <a:r>
              <a:rPr lang="zh-TW" altLang="en-US" sz="2800" b="0" i="0" u="none" strike="noStrike" cap="none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梵谷展</a:t>
            </a:r>
            <a:r>
              <a:rPr lang="en-US" altLang="zh-TW" sz="2800" b="0" i="0" u="none" strike="noStrike" cap="none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&gt;</a:t>
            </a:r>
            <a:r>
              <a:rPr lang="zh-TW" altLang="en-US" sz="2800" b="0" i="0" u="none" strike="noStrike" cap="none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開幕式暨藝術教育相關計畫績優學校頒獎典禮、</a:t>
            </a:r>
            <a:r>
              <a:rPr lang="en-US" altLang="zh-TW" sz="2800" b="0" i="0" u="none" strike="noStrike" cap="none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9/12</a:t>
            </a:r>
            <a:r>
              <a:rPr lang="zh-TW" altLang="en-US" sz="2800" b="0" i="0" u="none" strike="noStrike" cap="none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桃園區語文競賽複賽、</a:t>
            </a:r>
            <a:r>
              <a:rPr lang="en-US" altLang="zh-TW" sz="280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9/17</a:t>
            </a:r>
            <a:r>
              <a:rPr lang="zh-TW" altLang="en-US" sz="28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全國防災地震避難</a:t>
            </a:r>
            <a:r>
              <a:rPr lang="zh-TW" altLang="en-US" sz="280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演練。</a:t>
            </a:r>
            <a:endParaRPr sz="28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357188" indent="-357188">
              <a:buClr>
                <a:schemeClr val="dk1"/>
              </a:buClr>
              <a:buSzPts val="2400"/>
              <a:buFont typeface="Noto Sans Symbols"/>
              <a:buChar char="●"/>
            </a:pPr>
            <a:r>
              <a:rPr lang="en-US" altLang="zh-TW" sz="280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10</a:t>
            </a:r>
            <a:r>
              <a:rPr lang="zh-TW" sz="2800" b="0" i="0" u="none" strike="noStrike" cap="none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月</a:t>
            </a:r>
            <a:r>
              <a:rPr lang="zh-TW" sz="28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份</a:t>
            </a:r>
            <a:r>
              <a:rPr lang="zh-TW" sz="2800" b="0" i="0" u="none" strike="noStrike" cap="none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：</a:t>
            </a:r>
            <a:r>
              <a:rPr lang="zh-TW" altLang="en-US" sz="2800" dirty="0" smtClean="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施</a:t>
            </a:r>
            <a:r>
              <a:rPr lang="zh-TW" altLang="en-US" sz="2800" dirty="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打流感</a:t>
            </a:r>
            <a:r>
              <a:rPr lang="zh-TW" altLang="en-US" sz="2800" dirty="0" smtClean="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疫苗</a:t>
            </a:r>
            <a:r>
              <a:rPr lang="en-US" altLang="zh-TW" sz="2800" dirty="0" smtClean="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(</a:t>
            </a:r>
            <a:r>
              <a:rPr lang="zh-TW" altLang="en-US" sz="2800" dirty="0" smtClean="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目前與醫院接洽中</a:t>
            </a:r>
            <a:r>
              <a:rPr lang="en-US" altLang="zh-TW" sz="2800" dirty="0" smtClean="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)</a:t>
            </a:r>
            <a:r>
              <a:rPr lang="zh-TW" altLang="en-US" sz="2800" dirty="0" smtClean="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、</a:t>
            </a:r>
            <a:r>
              <a:rPr lang="en-US" altLang="zh-TW" sz="2800" dirty="0" smtClean="0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10/28</a:t>
            </a:r>
            <a:r>
              <a:rPr lang="zh-TW" altLang="en-US" sz="2800" dirty="0" smtClean="0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下午一年級心電圖</a:t>
            </a:r>
            <a:endParaRPr lang="en-US" altLang="zh-TW" sz="2800" dirty="0" smtClean="0">
              <a:solidFill>
                <a:schemeClr val="tx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357188" indent="-357188">
              <a:buClr>
                <a:schemeClr val="dk1"/>
              </a:buClr>
              <a:buSzPts val="2400"/>
              <a:buFont typeface="Noto Sans Symbols"/>
              <a:buChar char="●"/>
            </a:pPr>
            <a:r>
              <a:rPr lang="en-US" altLang="zh-TW" sz="2800" b="0" i="0" u="none" strike="noStrike" cap="none" dirty="0" smtClean="0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11</a:t>
            </a:r>
            <a:r>
              <a:rPr lang="zh-TW" altLang="en-US" sz="2800" b="0" i="0" u="none" strike="noStrike" cap="none" dirty="0" smtClean="0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月份：</a:t>
            </a:r>
            <a:r>
              <a:rPr lang="en-US" altLang="zh-TW" sz="2800" b="0" i="0" u="none" strike="noStrike" cap="none" dirty="0" smtClean="0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11/19(</a:t>
            </a:r>
            <a:r>
              <a:rPr lang="zh-TW" altLang="en-US" sz="2800" dirty="0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五</a:t>
            </a:r>
            <a:r>
              <a:rPr lang="en-US" altLang="zh-TW" sz="2800" b="0" i="0" u="none" strike="noStrike" cap="none" dirty="0" smtClean="0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)</a:t>
            </a:r>
            <a:r>
              <a:rPr lang="zh-TW" altLang="en-US" sz="2800" b="0" i="0" u="none" strike="noStrike" cap="none" dirty="0" smtClean="0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 五年級代表班級法院參訪。</a:t>
            </a:r>
            <a:endParaRPr lang="en-US" altLang="zh-TW" sz="2800" b="0" i="0" u="none" strike="noStrike" cap="none" dirty="0" smtClean="0">
              <a:solidFill>
                <a:schemeClr val="tx1"/>
              </a:solidFill>
              <a:latin typeface="Corbel"/>
              <a:ea typeface="Corbel"/>
              <a:cs typeface="Corbel"/>
              <a:sym typeface="Corbel"/>
            </a:endParaRPr>
          </a:p>
          <a:p>
            <a:pPr>
              <a:buClr>
                <a:schemeClr val="dk1"/>
              </a:buClr>
              <a:buSzPts val="2400"/>
            </a:pPr>
            <a:r>
              <a:rPr lang="zh-TW" altLang="en-US" sz="2800" dirty="0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zh-TW" altLang="en-US" sz="2800" dirty="0" smtClean="0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                       </a:t>
            </a:r>
            <a:r>
              <a:rPr lang="en-US" altLang="zh-TW" sz="2800" dirty="0" smtClean="0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11/1(</a:t>
            </a:r>
            <a:r>
              <a:rPr lang="zh-TW" altLang="en-US" sz="2800" dirty="0" smtClean="0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一</a:t>
            </a:r>
            <a:r>
              <a:rPr lang="en-US" altLang="zh-TW" sz="2800" dirty="0" smtClean="0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)</a:t>
            </a:r>
            <a:r>
              <a:rPr lang="zh-TW" altLang="en-US" sz="2800" dirty="0" smtClean="0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一、四年級健康檢查</a:t>
            </a:r>
            <a:endParaRPr lang="en-US" altLang="zh-TW" sz="2800" dirty="0" smtClean="0">
              <a:solidFill>
                <a:schemeClr val="tx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357188" indent="-357188">
              <a:buClr>
                <a:schemeClr val="dk1"/>
              </a:buClr>
              <a:buSzPts val="2400"/>
              <a:buFont typeface="Noto Sans Symbols"/>
              <a:buChar char="●"/>
            </a:pPr>
            <a:r>
              <a:rPr lang="en-US" altLang="zh-TW" sz="280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110</a:t>
            </a:r>
            <a:r>
              <a:rPr lang="zh-TW" altLang="en-US" sz="280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年</a:t>
            </a:r>
            <a:r>
              <a:rPr lang="en-US" altLang="zh-TW" sz="280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</a:t>
            </a:r>
            <a:r>
              <a:rPr lang="zh-TW" sz="2800" b="0" i="0" u="none" strike="noStrike" cap="none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月</a:t>
            </a:r>
            <a:r>
              <a:rPr lang="zh-TW" sz="28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份</a:t>
            </a:r>
            <a:r>
              <a:rPr lang="zh-TW" sz="2800" b="0" i="0" u="none" strike="noStrike" cap="none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：</a:t>
            </a:r>
            <a:r>
              <a:rPr lang="en-US" altLang="zh-TW" sz="2800" b="0" i="0" u="none" strike="noStrike" cap="none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1/13-14</a:t>
            </a:r>
            <a:r>
              <a:rPr lang="zh-TW" altLang="en-US" sz="280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六年級畢業旅行、</a:t>
            </a:r>
            <a:r>
              <a:rPr lang="en-US" altLang="zh-TW" sz="280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1/21</a:t>
            </a:r>
            <a:r>
              <a:rPr lang="zh-TW" altLang="en-US" sz="280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寒假。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/>
            </a:r>
            <a:br>
              <a:rPr lang="zh-TW" sz="2800" b="1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endParaRPr sz="2800" b="1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6" name="Google Shape;136;p3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4666268" y="4581427"/>
            <a:ext cx="3337089" cy="68815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1" name="Google Shape;141;p4"/>
          <p:cNvSpPr txBox="1">
            <a:spLocks noGrp="1"/>
          </p:cNvSpPr>
          <p:nvPr>
            <p:ph type="title"/>
          </p:nvPr>
        </p:nvSpPr>
        <p:spPr>
          <a:xfrm>
            <a:off x="360369" y="1128412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zh-TW" dirty="0"/>
              <a:t>生教</a:t>
            </a:r>
            <a:r>
              <a:rPr lang="zh-TW" dirty="0" smtClean="0"/>
              <a:t>組報告</a:t>
            </a:r>
            <a:r>
              <a:rPr lang="en-US" altLang="zh-TW" dirty="0" smtClean="0"/>
              <a:t>2</a:t>
            </a:r>
            <a:endParaRPr dirty="0"/>
          </a:p>
        </p:txBody>
      </p:sp>
      <p:sp>
        <p:nvSpPr>
          <p:cNvPr id="142" name="Google Shape;142;p4"/>
          <p:cNvSpPr txBox="1">
            <a:spLocks noGrp="1"/>
          </p:cNvSpPr>
          <p:nvPr>
            <p:ph type="body" idx="1"/>
          </p:nvPr>
        </p:nvSpPr>
        <p:spPr>
          <a:xfrm>
            <a:off x="3881010" y="150828"/>
            <a:ext cx="8668200" cy="547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2563" lvl="0" indent="-20796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zh-TW" sz="3600" dirty="0" smtClean="0">
                <a:solidFill>
                  <a:srgbClr val="FF0000"/>
                </a:solidFill>
              </a:rPr>
              <a:t>校園安全</a:t>
            </a:r>
            <a:r>
              <a:rPr lang="zh-TW" sz="3600" dirty="0">
                <a:solidFill>
                  <a:srgbClr val="FF0000"/>
                </a:solidFill>
              </a:rPr>
              <a:t/>
            </a:r>
            <a:br>
              <a:rPr lang="zh-TW" sz="3600" dirty="0">
                <a:solidFill>
                  <a:srgbClr val="FF0000"/>
                </a:solidFill>
              </a:rPr>
            </a:br>
            <a:r>
              <a:rPr lang="zh-TW" sz="3600" dirty="0"/>
              <a:t>(1</a:t>
            </a:r>
            <a:r>
              <a:rPr lang="zh-TW" sz="3600" dirty="0" smtClean="0"/>
              <a:t>)</a:t>
            </a:r>
            <a:r>
              <a:rPr lang="zh-TW" altLang="en-US" sz="3600" dirty="0" smtClean="0">
                <a:solidFill>
                  <a:srgbClr val="FF0000"/>
                </a:solidFill>
              </a:rPr>
              <a:t>走廊、樓梯不奔跑</a:t>
            </a:r>
            <a:r>
              <a:rPr lang="zh-TW" sz="3600" dirty="0" smtClean="0"/>
              <a:t>。</a:t>
            </a:r>
            <a:endParaRPr lang="en-US" altLang="zh-TW" sz="3600" dirty="0" smtClean="0"/>
          </a:p>
          <a:p>
            <a:pPr marL="0" lvl="0" indent="0">
              <a:lnSpc>
                <a:spcPct val="100000"/>
              </a:lnSpc>
              <a:buSzPts val="2400"/>
              <a:buNone/>
            </a:pPr>
            <a:r>
              <a:rPr lang="en-US" altLang="zh-TW" sz="3600" dirty="0" smtClean="0"/>
              <a:t>  </a:t>
            </a:r>
            <a:r>
              <a:rPr lang="zh-TW" sz="3600" dirty="0" smtClean="0"/>
              <a:t>(</a:t>
            </a:r>
            <a:r>
              <a:rPr lang="zh-TW" sz="3600" dirty="0"/>
              <a:t>2</a:t>
            </a:r>
            <a:r>
              <a:rPr lang="zh-TW" sz="3600" dirty="0" smtClean="0"/>
              <a:t>)</a:t>
            </a:r>
            <a:r>
              <a:rPr lang="zh-TW" altLang="en-US" sz="3600" dirty="0" smtClean="0"/>
              <a:t> 鐘聲響後不拖延、上課</a:t>
            </a:r>
            <a:r>
              <a:rPr lang="zh-TW" altLang="en-US" sz="3600" dirty="0"/>
              <a:t>不</a:t>
            </a:r>
            <a:r>
              <a:rPr lang="zh-TW" altLang="en-US" sz="3600" dirty="0" smtClean="0"/>
              <a:t>亂跑。</a:t>
            </a:r>
            <a:endParaRPr lang="en-US" altLang="zh-TW" sz="3600" dirty="0" smtClean="0"/>
          </a:p>
          <a:p>
            <a:pPr marL="0" lvl="0" indent="0" algn="l" rtl="0">
              <a:lnSpc>
                <a:spcPct val="100000"/>
              </a:lnSpc>
              <a:spcAft>
                <a:spcPts val="0"/>
              </a:spcAft>
              <a:buSzPts val="2400"/>
              <a:buNone/>
            </a:pPr>
            <a:r>
              <a:rPr lang="en-US" altLang="zh-TW" sz="3600" dirty="0" smtClean="0"/>
              <a:t>  (3)</a:t>
            </a:r>
            <a:r>
              <a:rPr lang="zh-TW" altLang="en-US" sz="3600" dirty="0" smtClean="0"/>
              <a:t>校園有禮少爭吵。</a:t>
            </a:r>
            <a:endParaRPr lang="en-US" altLang="zh-TW" sz="3600" dirty="0" smtClean="0"/>
          </a:p>
          <a:p>
            <a:pPr marL="0" lvl="0" indent="0" algn="l" rtl="0">
              <a:lnSpc>
                <a:spcPct val="100000"/>
              </a:lnSpc>
              <a:spcAft>
                <a:spcPts val="0"/>
              </a:spcAft>
              <a:buSzPts val="2400"/>
              <a:buNone/>
            </a:pPr>
            <a:r>
              <a:rPr lang="zh-TW" altLang="en-US" sz="3600" dirty="0"/>
              <a:t> </a:t>
            </a:r>
            <a:r>
              <a:rPr lang="zh-TW" altLang="en-US" sz="3600" dirty="0" smtClean="0"/>
              <a:t> </a:t>
            </a:r>
            <a:r>
              <a:rPr lang="en-US" altLang="zh-TW" sz="3600" dirty="0" smtClean="0"/>
              <a:t>(4)</a:t>
            </a:r>
            <a:r>
              <a:rPr lang="zh-TW" altLang="en-US" sz="3600" dirty="0" smtClean="0"/>
              <a:t>危險情況速回報。</a:t>
            </a:r>
            <a:endParaRPr lang="en-US" altLang="zh-TW" sz="3600" dirty="0" smtClean="0"/>
          </a:p>
          <a:p>
            <a:pPr marL="0" lvl="0" indent="0" algn="l" rtl="0">
              <a:lnSpc>
                <a:spcPct val="100000"/>
              </a:lnSpc>
              <a:spcAft>
                <a:spcPts val="0"/>
              </a:spcAft>
              <a:buSzPts val="2400"/>
              <a:buNone/>
            </a:pPr>
            <a:r>
              <a:rPr lang="zh-TW" altLang="en-US" sz="3600" dirty="0"/>
              <a:t> </a:t>
            </a:r>
            <a:r>
              <a:rPr lang="zh-TW" altLang="en-US" sz="3600" dirty="0" smtClean="0"/>
              <a:t> </a:t>
            </a:r>
            <a:r>
              <a:rPr lang="en-US" altLang="zh-TW" sz="3600" dirty="0" smtClean="0"/>
              <a:t>(5)</a:t>
            </a:r>
            <a:r>
              <a:rPr lang="zh-TW" altLang="en-US" sz="3600" dirty="0" smtClean="0"/>
              <a:t>門禁森嚴，校園安全。</a:t>
            </a:r>
            <a:endParaRPr lang="en-US" altLang="zh-TW" sz="3600" dirty="0" smtClean="0"/>
          </a:p>
          <a:p>
            <a:pPr marL="0" lvl="0" indent="0" algn="l" rtl="0">
              <a:lnSpc>
                <a:spcPct val="100000"/>
              </a:lnSpc>
              <a:spcAft>
                <a:spcPts val="0"/>
              </a:spcAft>
              <a:buSzPts val="2400"/>
              <a:buNone/>
            </a:pPr>
            <a:r>
              <a:rPr lang="en-US" altLang="zh-TW" sz="3600" dirty="0" smtClean="0"/>
              <a:t>  (6)</a:t>
            </a:r>
            <a:r>
              <a:rPr lang="zh-TW" altLang="en-US" sz="3600" dirty="0" smtClean="0">
                <a:solidFill>
                  <a:srgbClr val="FF0000"/>
                </a:solidFill>
              </a:rPr>
              <a:t>備用雨具放教室</a:t>
            </a:r>
            <a:r>
              <a:rPr lang="zh-TW" altLang="en-US" sz="3600" dirty="0" smtClean="0">
                <a:solidFill>
                  <a:schemeClr val="tx1"/>
                </a:solidFill>
              </a:rPr>
              <a:t>、</a:t>
            </a:r>
            <a:r>
              <a:rPr lang="zh-TW" altLang="en-US" sz="3600" dirty="0" smtClean="0"/>
              <a:t>天氣突變心不慌。</a:t>
            </a:r>
            <a:endParaRPr lang="en-US" altLang="zh-TW" sz="3600" dirty="0" smtClean="0"/>
          </a:p>
        </p:txBody>
      </p:sp>
      <p:sp>
        <p:nvSpPr>
          <p:cNvPr id="143" name="Google Shape;143;p4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807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zh-TW" dirty="0"/>
              <a:t>生教</a:t>
            </a:r>
            <a:r>
              <a:rPr lang="zh-TW" dirty="0" smtClean="0"/>
              <a:t>組報告</a:t>
            </a:r>
            <a:r>
              <a:rPr lang="en-US" altLang="zh-TW" dirty="0" smtClean="0"/>
              <a:t>3</a:t>
            </a:r>
            <a:endParaRPr dirty="0"/>
          </a:p>
        </p:txBody>
      </p:sp>
      <p:sp>
        <p:nvSpPr>
          <p:cNvPr id="149" name="Google Shape;149;p5"/>
          <p:cNvSpPr txBox="1">
            <a:spLocks noGrp="1"/>
          </p:cNvSpPr>
          <p:nvPr>
            <p:ph type="body" idx="1"/>
          </p:nvPr>
        </p:nvSpPr>
        <p:spPr>
          <a:xfrm>
            <a:off x="3477294" y="377165"/>
            <a:ext cx="8127101" cy="588239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2880" lvl="0" indent="-214630">
              <a:lnSpc>
                <a:spcPct val="100000"/>
              </a:lnSpc>
              <a:buSzPts val="2500"/>
            </a:pPr>
            <a:r>
              <a:rPr lang="zh-TW" sz="3200" dirty="0" smtClean="0">
                <a:solidFill>
                  <a:srgbClr val="FF0000"/>
                </a:solidFill>
              </a:rPr>
              <a:t>實施</a:t>
            </a:r>
            <a:r>
              <a:rPr lang="zh-TW" sz="3200" dirty="0">
                <a:solidFill>
                  <a:srgbClr val="FF0000"/>
                </a:solidFill>
              </a:rPr>
              <a:t>戒菸防治</a:t>
            </a:r>
            <a:r>
              <a:rPr lang="zh-TW" sz="3200" dirty="0" smtClean="0">
                <a:solidFill>
                  <a:srgbClr val="FF0000"/>
                </a:solidFill>
              </a:rPr>
              <a:t>教育</a:t>
            </a:r>
            <a:r>
              <a:rPr lang="zh-TW" altLang="en-US" sz="3200" dirty="0" smtClean="0">
                <a:solidFill>
                  <a:srgbClr val="FF0000"/>
                </a:solidFill>
              </a:rPr>
              <a:t>：反菸拒檳、健康促進。</a:t>
            </a:r>
            <a:endParaRPr lang="en-US" altLang="zh-TW" sz="3200" dirty="0" smtClean="0">
              <a:solidFill>
                <a:srgbClr val="FF0000"/>
              </a:solidFill>
            </a:endParaRPr>
          </a:p>
          <a:p>
            <a:pPr marL="182880" lvl="0" indent="-21463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500"/>
              <a:buChar char="●"/>
            </a:pPr>
            <a:r>
              <a:rPr lang="zh-TW" sz="3200" dirty="0" smtClean="0">
                <a:solidFill>
                  <a:srgbClr val="FF0000"/>
                </a:solidFill>
              </a:rPr>
              <a:t>教育部</a:t>
            </a:r>
            <a:r>
              <a:rPr lang="zh-TW" sz="3200" dirty="0">
                <a:solidFill>
                  <a:srgbClr val="FF0000"/>
                </a:solidFill>
              </a:rPr>
              <a:t>校園安全事件通報</a:t>
            </a:r>
            <a:endParaRPr sz="3200" dirty="0">
              <a:solidFill>
                <a:srgbClr val="FF0000"/>
              </a:solidFill>
            </a:endParaRPr>
          </a:p>
          <a:p>
            <a:pPr marL="444500" lvl="0" indent="-26511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zh-TW" sz="3200" dirty="0" smtClean="0"/>
              <a:t>    </a:t>
            </a:r>
            <a:r>
              <a:rPr lang="zh-TW" altLang="en-US" sz="3200" dirty="0" smtClean="0"/>
              <a:t>重大校園安全事件依法規進行通報與處置</a:t>
            </a:r>
            <a:r>
              <a:rPr lang="zh-TW" sz="3200" dirty="0" smtClean="0"/>
              <a:t>(</a:t>
            </a:r>
            <a:r>
              <a:rPr lang="zh-TW" altLang="en-US" sz="3200" dirty="0" smtClean="0"/>
              <a:t>含傳染</a:t>
            </a:r>
            <a:r>
              <a:rPr lang="zh-TW" sz="3200" dirty="0" smtClean="0"/>
              <a:t>疾病/</a:t>
            </a:r>
            <a:r>
              <a:rPr lang="zh-TW" altLang="en-US" sz="3200" dirty="0" smtClean="0"/>
              <a:t>嚴重</a:t>
            </a:r>
            <a:r>
              <a:rPr lang="zh-TW" sz="3200" dirty="0" smtClean="0"/>
              <a:t>偏差行為/</a:t>
            </a:r>
            <a:r>
              <a:rPr lang="zh-TW" altLang="en-US" sz="3200" dirty="0" smtClean="0"/>
              <a:t>師生</a:t>
            </a:r>
            <a:r>
              <a:rPr lang="zh-TW" sz="3200" dirty="0" smtClean="0"/>
              <a:t>衝突/</a:t>
            </a:r>
            <a:r>
              <a:rPr lang="zh-TW" altLang="en-US" sz="3200" dirty="0" smtClean="0"/>
              <a:t>嚴重校園</a:t>
            </a:r>
            <a:r>
              <a:rPr lang="zh-TW" sz="3200" dirty="0" smtClean="0"/>
              <a:t>傷害/性平</a:t>
            </a:r>
            <a:r>
              <a:rPr lang="zh-TW" altLang="en-US" sz="3200" dirty="0" smtClean="0"/>
              <a:t>案件</a:t>
            </a:r>
            <a:r>
              <a:rPr lang="zh-TW" sz="3200" dirty="0" smtClean="0"/>
              <a:t>/</a:t>
            </a:r>
            <a:r>
              <a:rPr lang="zh-TW" altLang="en-US" sz="3200" dirty="0" smtClean="0"/>
              <a:t>知悉</a:t>
            </a:r>
            <a:r>
              <a:rPr lang="zh-TW" sz="3200" dirty="0" smtClean="0"/>
              <a:t>家暴</a:t>
            </a:r>
            <a:r>
              <a:rPr lang="zh-TW" altLang="en-US" sz="3200" dirty="0" smtClean="0"/>
              <a:t>、兒少保護事件等</a:t>
            </a:r>
            <a:r>
              <a:rPr lang="zh-TW" sz="3200" dirty="0" smtClean="0"/>
              <a:t>)</a:t>
            </a:r>
            <a:r>
              <a:rPr lang="en-US" altLang="zh-TW" sz="3200" dirty="0" smtClean="0"/>
              <a:t> </a:t>
            </a:r>
            <a:r>
              <a:rPr lang="zh-TW" altLang="en-US" sz="3200" dirty="0" smtClean="0">
                <a:solidFill>
                  <a:srgbClr val="FF0000"/>
                </a:solidFill>
              </a:rPr>
              <a:t>遵守法令規定通報</a:t>
            </a:r>
            <a:endParaRPr lang="en-US" altLang="zh-TW" sz="3200" dirty="0" smtClean="0">
              <a:solidFill>
                <a:srgbClr val="FF0000"/>
              </a:solidFill>
            </a:endParaRPr>
          </a:p>
          <a:p>
            <a:pPr marL="263525" indent="-263525">
              <a:lnSpc>
                <a:spcPct val="100000"/>
              </a:lnSpc>
              <a:buSzPct val="100000"/>
            </a:pPr>
            <a:endParaRPr sz="3200" dirty="0"/>
          </a:p>
        </p:txBody>
      </p:sp>
      <p:sp>
        <p:nvSpPr>
          <p:cNvPr id="150" name="Google Shape;150;p5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706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355943" y="876693"/>
            <a:ext cx="8041063" cy="4034671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4800"/>
              </a:spcBef>
            </a:pPr>
            <a:r>
              <a:rPr lang="zh-TW" altLang="en-US" sz="3200" dirty="0" smtClean="0">
                <a:solidFill>
                  <a:srgbClr val="FF0000"/>
                </a:solidFill>
              </a:rPr>
              <a:t>學生安全 </a:t>
            </a:r>
            <a:endParaRPr lang="en-US" altLang="zh-TW" sz="3200" dirty="0" smtClean="0">
              <a:solidFill>
                <a:srgbClr val="FF0000"/>
              </a:solidFill>
            </a:endParaRPr>
          </a:p>
          <a:p>
            <a:pPr marL="536575" lvl="0" indent="-422275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TW" sz="3200" dirty="0" smtClean="0"/>
              <a:t>(</a:t>
            </a:r>
            <a:r>
              <a:rPr lang="en-US" altLang="zh-TW" sz="3200" dirty="0"/>
              <a:t>1)</a:t>
            </a:r>
            <a:r>
              <a:rPr lang="zh-TW" altLang="en-US" sz="3200" dirty="0"/>
              <a:t>學生上下學時間，有多位愛心志工、導護老師、學生服務隊、及學務處多位同仁辛苦執勤，學生安全</a:t>
            </a:r>
            <a:r>
              <a:rPr lang="zh-TW" altLang="en-US" sz="32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需親師生共同努力</a:t>
            </a:r>
            <a:r>
              <a:rPr lang="zh-TW" altLang="en-US" sz="3200" dirty="0" smtClean="0"/>
              <a:t>。</a:t>
            </a:r>
            <a:endParaRPr lang="en-US" altLang="zh-TW" sz="3200" dirty="0" smtClean="0"/>
          </a:p>
          <a:p>
            <a:pPr marL="536575" lvl="0" indent="-422275">
              <a:lnSpc>
                <a:spcPct val="120000"/>
              </a:lnSpc>
              <a:buNone/>
            </a:pPr>
            <a:r>
              <a:rPr lang="en-US" altLang="zh-TW" sz="3200" dirty="0" smtClean="0"/>
              <a:t>(</a:t>
            </a:r>
            <a:r>
              <a:rPr lang="en-US" altLang="zh-TW" sz="3200" dirty="0"/>
              <a:t>2)</a:t>
            </a:r>
            <a:r>
              <a:rPr lang="zh-TW" altLang="en-US" sz="3200" dirty="0"/>
              <a:t>遵守</a:t>
            </a:r>
            <a:r>
              <a:rPr lang="zh-TW" altLang="en-US" sz="3200" dirty="0" smtClean="0"/>
              <a:t>交通規則，學童優先、禮讓行人，</a:t>
            </a:r>
            <a:r>
              <a:rPr lang="zh-TW" altLang="en-US" sz="3200" u="sng" dirty="0" smtClean="0">
                <a:solidFill>
                  <a:srgbClr val="FF0000"/>
                </a:solidFill>
              </a:rPr>
              <a:t>勿占用人行道</a:t>
            </a:r>
            <a:r>
              <a:rPr lang="zh-TW" altLang="en-US" sz="3200" dirty="0" smtClean="0">
                <a:solidFill>
                  <a:srgbClr val="FF0000"/>
                </a:solidFill>
              </a:rPr>
              <a:t>、</a:t>
            </a:r>
            <a:r>
              <a:rPr lang="zh-TW" altLang="en-US" sz="3200" u="sng" dirty="0">
                <a:solidFill>
                  <a:srgbClr val="FF0000"/>
                </a:solidFill>
              </a:rPr>
              <a:t>勿</a:t>
            </a:r>
            <a:r>
              <a:rPr lang="zh-TW" altLang="en-US" sz="3200" u="sng" dirty="0" smtClean="0">
                <a:solidFill>
                  <a:srgbClr val="FF0000"/>
                </a:solidFill>
              </a:rPr>
              <a:t>占用單車專用道</a:t>
            </a:r>
            <a:r>
              <a:rPr lang="zh-TW" altLang="en-US" sz="3200" dirty="0" smtClean="0"/>
              <a:t>。</a:t>
            </a:r>
            <a:endParaRPr lang="en-US" altLang="zh-TW" sz="3200" dirty="0" smtClean="0"/>
          </a:p>
          <a:p>
            <a:pPr marL="536575" lvl="0" indent="-422275">
              <a:lnSpc>
                <a:spcPct val="120000"/>
              </a:lnSpc>
              <a:buNone/>
            </a:pPr>
            <a:r>
              <a:rPr lang="en-US" altLang="zh-TW" sz="3200" dirty="0" smtClean="0"/>
              <a:t>(3)</a:t>
            </a:r>
            <a:r>
              <a:rPr lang="zh-TW" altLang="en-US" sz="3200" dirty="0" smtClean="0"/>
              <a:t>接送</a:t>
            </a:r>
            <a:r>
              <a:rPr lang="zh-TW" altLang="en-US" sz="3200" u="sng" dirty="0" smtClean="0"/>
              <a:t>分流</a:t>
            </a:r>
            <a:r>
              <a:rPr lang="zh-TW" altLang="en-US" sz="3200" dirty="0" smtClean="0"/>
              <a:t>請遵守，</a:t>
            </a:r>
            <a:r>
              <a:rPr lang="zh-TW" altLang="en-US" sz="3200" u="sng" dirty="0" smtClean="0">
                <a:solidFill>
                  <a:srgbClr val="FF0000"/>
                </a:solidFill>
              </a:rPr>
              <a:t>汽車、機車分區接送</a:t>
            </a:r>
            <a:r>
              <a:rPr lang="zh-TW" altLang="en-US" sz="3200" dirty="0" smtClean="0"/>
              <a:t>、</a:t>
            </a:r>
            <a:r>
              <a:rPr lang="zh-TW" altLang="en-US" sz="3200" u="sng" dirty="0" smtClean="0">
                <a:solidFill>
                  <a:srgbClr val="FF0000"/>
                </a:solidFill>
              </a:rPr>
              <a:t>家長不下車</a:t>
            </a:r>
            <a:r>
              <a:rPr lang="zh-TW" altLang="en-US" sz="3200" dirty="0" smtClean="0"/>
              <a:t>，</a:t>
            </a:r>
            <a:r>
              <a:rPr lang="zh-TW" altLang="en-US" sz="3200" u="sng" dirty="0" smtClean="0">
                <a:solidFill>
                  <a:srgbClr val="FF0000"/>
                </a:solidFill>
              </a:rPr>
              <a:t>車流順暢</a:t>
            </a:r>
            <a:r>
              <a:rPr lang="zh-TW" altLang="en-US" sz="3200" dirty="0" smtClean="0"/>
              <a:t>，上學安全免煩惱。</a:t>
            </a:r>
            <a:endParaRPr lang="en-US" altLang="zh-TW" sz="3200" dirty="0" smtClean="0"/>
          </a:p>
          <a:p>
            <a:pPr marL="442913" lvl="0" indent="-328613">
              <a:lnSpc>
                <a:spcPct val="120000"/>
              </a:lnSpc>
              <a:buNone/>
            </a:pPr>
            <a:r>
              <a:rPr lang="en-US" altLang="zh-TW" sz="3200" dirty="0" smtClean="0"/>
              <a:t>(4)</a:t>
            </a:r>
            <a:r>
              <a:rPr lang="zh-TW" altLang="en-US" sz="3200" dirty="0" smtClean="0"/>
              <a:t>汽車接送走側門</a:t>
            </a:r>
            <a:endParaRPr lang="zh-TW" altLang="en-US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6</a:t>
            </a:fld>
            <a:endParaRPr lang="zh-TW" altLang="en-US"/>
          </a:p>
        </p:txBody>
      </p:sp>
      <p:sp>
        <p:nvSpPr>
          <p:cNvPr id="6" name="Google Shape;141;p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zh-TW" dirty="0"/>
              <a:t>生教</a:t>
            </a:r>
            <a:r>
              <a:rPr lang="zh-TW" dirty="0" smtClean="0"/>
              <a:t>組報告</a:t>
            </a:r>
            <a:r>
              <a:rPr lang="en-US" altLang="zh-TW" dirty="0" smtClean="0"/>
              <a:t>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885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08" y="71486"/>
            <a:ext cx="1236516" cy="6467426"/>
          </a:xfrm>
        </p:spPr>
        <p:txBody>
          <a:bodyPr vert="eaVert">
            <a:normAutofit/>
          </a:bodyPr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下車快、交通流暢駛離快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zh-TW" dirty="0" smtClean="0"/>
              <a:t>生</a:t>
            </a:r>
            <a:r>
              <a:rPr lang="zh-TW" altLang="zh-TW" dirty="0"/>
              <a:t>教組</a:t>
            </a:r>
            <a:r>
              <a:rPr lang="zh-TW" altLang="zh-TW" dirty="0" smtClean="0"/>
              <a:t>報告</a:t>
            </a:r>
            <a:r>
              <a:rPr lang="zh-TW" altLang="en-US" dirty="0" smtClean="0"/>
              <a:t>  </a:t>
            </a:r>
            <a:r>
              <a:rPr lang="zh-TW" altLang="en-US" dirty="0" smtClean="0">
                <a:solidFill>
                  <a:srgbClr val="FFFF00"/>
                </a:solidFill>
              </a:rPr>
              <a:t>汽車</a:t>
            </a:r>
            <a:r>
              <a:rPr lang="zh-TW" altLang="en-US" dirty="0">
                <a:solidFill>
                  <a:srgbClr val="FFFF00"/>
                </a:solidFill>
              </a:rPr>
              <a:t>接送 </a:t>
            </a:r>
            <a:r>
              <a:rPr lang="zh-TW" altLang="en-US" dirty="0" smtClean="0">
                <a:solidFill>
                  <a:srgbClr val="FFFF00"/>
                </a:solidFill>
              </a:rPr>
              <a:t>區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7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8822" y="10610"/>
            <a:ext cx="5007102" cy="375532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022" y="10610"/>
            <a:ext cx="5256353" cy="3942265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5" y="2905125"/>
            <a:ext cx="1047750" cy="1047750"/>
          </a:xfrm>
          <a:prstGeom prst="rect">
            <a:avLst/>
          </a:prstGeom>
        </p:spPr>
      </p:pic>
      <p:grpSp>
        <p:nvGrpSpPr>
          <p:cNvPr id="21" name="群組 20"/>
          <p:cNvGrpSpPr/>
          <p:nvPr/>
        </p:nvGrpSpPr>
        <p:grpSpPr>
          <a:xfrm>
            <a:off x="3739438" y="3536708"/>
            <a:ext cx="6976089" cy="3496494"/>
            <a:chOff x="2690530" y="3224981"/>
            <a:chExt cx="6976089" cy="3496494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476" t="24153" r="19329" b="19814"/>
            <a:stretch/>
          </p:blipFill>
          <p:spPr>
            <a:xfrm>
              <a:off x="2690530" y="3224981"/>
              <a:ext cx="6976089" cy="3496494"/>
            </a:xfrm>
            <a:prstGeom prst="rect">
              <a:avLst/>
            </a:prstGeom>
          </p:spPr>
        </p:pic>
        <p:sp>
          <p:nvSpPr>
            <p:cNvPr id="20" name="圓角矩形 19"/>
            <p:cNvSpPr/>
            <p:nvPr/>
          </p:nvSpPr>
          <p:spPr>
            <a:xfrm>
              <a:off x="5230761" y="5024284"/>
              <a:ext cx="167149" cy="5899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2" name="向上箭號 21"/>
          <p:cNvSpPr/>
          <p:nvPr/>
        </p:nvSpPr>
        <p:spPr>
          <a:xfrm rot="1245381">
            <a:off x="2703322" y="1444886"/>
            <a:ext cx="449125" cy="546879"/>
          </a:xfrm>
          <a:prstGeom prst="upArrow">
            <a:avLst>
              <a:gd name="adj1" fmla="val 30860"/>
              <a:gd name="adj2" fmla="val 51019"/>
            </a:avLst>
          </a:prstGeom>
          <a:solidFill>
            <a:srgbClr val="FF00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向上箭號 22"/>
          <p:cNvSpPr/>
          <p:nvPr/>
        </p:nvSpPr>
        <p:spPr>
          <a:xfrm rot="1298015">
            <a:off x="2387218" y="2049273"/>
            <a:ext cx="530330" cy="600415"/>
          </a:xfrm>
          <a:prstGeom prst="upArrow">
            <a:avLst>
              <a:gd name="adj1" fmla="val 30860"/>
              <a:gd name="adj2" fmla="val 51019"/>
            </a:avLst>
          </a:prstGeom>
          <a:solidFill>
            <a:srgbClr val="FF00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向上箭號 23"/>
          <p:cNvSpPr/>
          <p:nvPr/>
        </p:nvSpPr>
        <p:spPr>
          <a:xfrm rot="1338903">
            <a:off x="2982717" y="1076445"/>
            <a:ext cx="280303" cy="344107"/>
          </a:xfrm>
          <a:prstGeom prst="upArrow">
            <a:avLst>
              <a:gd name="adj1" fmla="val 30860"/>
              <a:gd name="adj2" fmla="val 51019"/>
            </a:avLst>
          </a:prstGeom>
          <a:solidFill>
            <a:srgbClr val="FF00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/>
          <p:cNvSpPr txBox="1"/>
          <p:nvPr/>
        </p:nvSpPr>
        <p:spPr>
          <a:xfrm>
            <a:off x="10697767" y="414140"/>
            <a:ext cx="523220" cy="3351796"/>
          </a:xfrm>
          <a:prstGeom prst="rect">
            <a:avLst/>
          </a:prstGeom>
          <a:solidFill>
            <a:srgbClr val="FFFF00"/>
          </a:solidFill>
          <a:effectLst>
            <a:outerShdw blurRad="50800" dist="50800" dir="5400000" sx="101000" sy="101000" algn="ctr" rotWithShape="0">
              <a:schemeClr val="bg1"/>
            </a:outerShdw>
          </a:effectLst>
        </p:spPr>
        <p:txBody>
          <a:bodyPr vert="eaVert" wrap="square" rtlCol="0">
            <a:spAutoFit/>
          </a:bodyPr>
          <a:lstStyle/>
          <a:p>
            <a:r>
              <a:rPr lang="zh-TW" altLang="en-US" sz="2200" b="1" dirty="0" smtClean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家長接送汽車 請往前 </a:t>
            </a:r>
            <a:endParaRPr lang="zh-TW" altLang="en-US" sz="2200" b="1" dirty="0">
              <a:ln w="6600">
                <a:noFill/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157174" y="3179618"/>
            <a:ext cx="861774" cy="3678382"/>
          </a:xfrm>
          <a:prstGeom prst="rect">
            <a:avLst/>
          </a:prstGeom>
          <a:solidFill>
            <a:srgbClr val="66FFFF"/>
          </a:solidFill>
          <a:effectLst>
            <a:outerShdw blurRad="50800" dist="50800" dir="5400000" sx="101000" sy="101000" algn="ctr" rotWithShape="0">
              <a:schemeClr val="bg1"/>
            </a:outerShdw>
          </a:effectLst>
        </p:spPr>
        <p:txBody>
          <a:bodyPr vert="eaVert" wrap="square" rtlCol="0">
            <a:spAutoFit/>
          </a:bodyPr>
          <a:lstStyle/>
          <a:p>
            <a:r>
              <a:rPr lang="zh-TW" altLang="en-US" sz="2200" b="1" dirty="0" smtClean="0">
                <a:ln w="6600">
                  <a:noFill/>
                  <a:prstDash val="solid"/>
                </a:ln>
                <a:solidFill>
                  <a:srgbClr val="FF0000"/>
                </a:solidFill>
              </a:rPr>
              <a:t>汽車接送 家長不下車</a:t>
            </a:r>
            <a:endParaRPr lang="en-US" altLang="zh-TW" sz="2200" b="1" dirty="0" smtClean="0">
              <a:ln w="6600">
                <a:noFill/>
                <a:prstDash val="solid"/>
              </a:ln>
              <a:solidFill>
                <a:srgbClr val="FF0000"/>
              </a:solidFill>
            </a:endParaRPr>
          </a:p>
          <a:p>
            <a:r>
              <a:rPr lang="zh-TW" altLang="en-US" sz="2200" b="1" dirty="0" smtClean="0">
                <a:ln w="6600">
                  <a:noFill/>
                  <a:prstDash val="solid"/>
                </a:ln>
                <a:solidFill>
                  <a:srgbClr val="FF0000"/>
                </a:solidFill>
              </a:rPr>
              <a:t>學生下車快</a:t>
            </a:r>
            <a:r>
              <a:rPr lang="zh-TW" altLang="en-US" sz="2200" b="1" dirty="0">
                <a:ln w="6600">
                  <a:noFill/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zh-TW" altLang="en-US" sz="2200" b="1" dirty="0" smtClean="0">
                <a:ln w="6600">
                  <a:noFill/>
                  <a:prstDash val="solid"/>
                </a:ln>
                <a:solidFill>
                  <a:srgbClr val="FF0000"/>
                </a:solidFill>
              </a:rPr>
              <a:t>後方家長少等待</a:t>
            </a:r>
            <a:endParaRPr lang="zh-TW" altLang="en-US" sz="2200" b="1" dirty="0">
              <a:ln w="6600">
                <a:noFill/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1526218" y="295267"/>
            <a:ext cx="615553" cy="4463769"/>
          </a:xfrm>
          <a:prstGeom prst="rect">
            <a:avLst/>
          </a:prstGeom>
          <a:solidFill>
            <a:srgbClr val="FFFF00"/>
          </a:solidFill>
          <a:effectLst>
            <a:outerShdw blurRad="50800" dist="50800" dir="5400000" sx="101000" sy="101000" algn="ctr" rotWithShape="0">
              <a:schemeClr val="bg1"/>
            </a:outerShdw>
          </a:effectLst>
        </p:spPr>
        <p:txBody>
          <a:bodyPr vert="eaVert" wrap="square" rtlCol="0">
            <a:spAutoFit/>
          </a:bodyPr>
          <a:lstStyle/>
          <a:p>
            <a:r>
              <a:rPr lang="zh-TW" altLang="en-US" sz="2800" b="1" dirty="0" smtClean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家長接送汽車 請往前   往前</a:t>
            </a:r>
            <a:endParaRPr lang="zh-TW" altLang="en-US" sz="2800" b="1" dirty="0">
              <a:ln w="6600">
                <a:noFill/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524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8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3161" y="3465020"/>
            <a:ext cx="4540578" cy="340543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854" y="895546"/>
            <a:ext cx="5429839" cy="407237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3161" y="23566"/>
            <a:ext cx="4540578" cy="3405434"/>
          </a:xfrm>
          <a:prstGeom prst="rect">
            <a:avLst/>
          </a:prstGeom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100272" y="629896"/>
            <a:ext cx="1236516" cy="5551073"/>
          </a:xfrm>
          <a:prstGeom prst="rect">
            <a:avLst/>
          </a:prstGeom>
          <a:noFill/>
          <a:ln>
            <a:noFill/>
          </a:ln>
        </p:spPr>
        <p:txBody>
          <a:bodyPr spcFirstLastPara="1" vert="eaVert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rbel"/>
              <a:buNone/>
              <a:defRPr sz="3600" b="0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      禮讓行人優先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zh-TW" dirty="0" smtClean="0"/>
              <a:t>生教組報告</a:t>
            </a:r>
            <a:r>
              <a:rPr lang="zh-TW" altLang="en-US" dirty="0"/>
              <a:t> </a:t>
            </a:r>
            <a:r>
              <a:rPr lang="zh-TW" altLang="en-US" dirty="0" smtClean="0">
                <a:solidFill>
                  <a:srgbClr val="FFFF00"/>
                </a:solidFill>
              </a:rPr>
              <a:t>機車</a:t>
            </a:r>
            <a:r>
              <a:rPr lang="zh-TW" altLang="en-US" dirty="0">
                <a:solidFill>
                  <a:srgbClr val="FFFF00"/>
                </a:solidFill>
              </a:rPr>
              <a:t>接送區 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356742" y="154952"/>
            <a:ext cx="615553" cy="4519137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</a:rPr>
              <a:t>人行道淨空、禮讓行人優先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287025" y="2131047"/>
            <a:ext cx="615553" cy="4519137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</a:rPr>
              <a:t>單車</a:t>
            </a:r>
            <a:r>
              <a:rPr lang="zh-TW" altLang="en-US" sz="2800" dirty="0" smtClean="0">
                <a:solidFill>
                  <a:srgbClr val="FF0000"/>
                </a:solidFill>
              </a:rPr>
              <a:t>道淨空、禮讓單車通行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1021071" y="134250"/>
            <a:ext cx="615553" cy="6542366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</a:rPr>
              <a:t>機車排列有序、人車分流、學生安全通行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162463" y="3846136"/>
            <a:ext cx="400110" cy="13216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禁停機車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859381" y="3646324"/>
            <a:ext cx="400110" cy="13216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禁停機車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444956" y="4117664"/>
            <a:ext cx="400110" cy="13216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禁停機車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222296" y="2931735"/>
            <a:ext cx="400110" cy="13216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禁停機車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719003" y="3636896"/>
            <a:ext cx="400110" cy="13216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禁停機車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7585211" y="2524535"/>
            <a:ext cx="400110" cy="13216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禁停機車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7989691" y="1481614"/>
            <a:ext cx="400110" cy="13216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禁停機車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8872407" y="1610134"/>
            <a:ext cx="400110" cy="13216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禁停機車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9344537" y="2324723"/>
            <a:ext cx="400110" cy="13216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禁停機車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8522501" y="5045224"/>
            <a:ext cx="400110" cy="13216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禁停機車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9505381" y="5717335"/>
            <a:ext cx="400110" cy="13216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禁停機車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8426975" y="6015815"/>
            <a:ext cx="400110" cy="13216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禁停機車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7757568" y="4958497"/>
            <a:ext cx="400110" cy="13216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禁停機車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7348569" y="5431523"/>
            <a:ext cx="400110" cy="13216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禁停機車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3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398" y="5181338"/>
            <a:ext cx="2439590" cy="1307156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9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628561" y="1845090"/>
            <a:ext cx="3109439" cy="1566323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213" y="1922994"/>
            <a:ext cx="513051" cy="104629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701" y="1968797"/>
            <a:ext cx="1103477" cy="114761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635" y="2234398"/>
            <a:ext cx="1103477" cy="114761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023" y="2494970"/>
            <a:ext cx="1103477" cy="114761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194" y="2726281"/>
            <a:ext cx="1103477" cy="114761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867" y="1948549"/>
            <a:ext cx="1269301" cy="1269301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247" y="2102611"/>
            <a:ext cx="513051" cy="1046293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714" y="2341101"/>
            <a:ext cx="513051" cy="1046293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543" y="2573116"/>
            <a:ext cx="513051" cy="1046293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573" y="2704283"/>
            <a:ext cx="547476" cy="1116498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4830380" y="2187953"/>
            <a:ext cx="461665" cy="99262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800" dirty="0" smtClean="0"/>
              <a:t>前 穿 堂</a:t>
            </a:r>
            <a:endParaRPr lang="zh-TW" altLang="en-US" sz="18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7131501" y="2221093"/>
            <a:ext cx="461665" cy="99262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800" dirty="0" smtClean="0"/>
              <a:t>前 穿 堂</a:t>
            </a:r>
            <a:endParaRPr lang="zh-TW" altLang="en-US" sz="1800" dirty="0"/>
          </a:p>
        </p:txBody>
      </p:sp>
      <p:sp>
        <p:nvSpPr>
          <p:cNvPr id="20" name="上彎箭號 19"/>
          <p:cNvSpPr/>
          <p:nvPr/>
        </p:nvSpPr>
        <p:spPr>
          <a:xfrm rot="5400000">
            <a:off x="6748431" y="3944069"/>
            <a:ext cx="840918" cy="566738"/>
          </a:xfrm>
          <a:prstGeom prst="bent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1" name="向下箭號 20"/>
          <p:cNvSpPr/>
          <p:nvPr/>
        </p:nvSpPr>
        <p:spPr>
          <a:xfrm>
            <a:off x="5904633" y="3806979"/>
            <a:ext cx="554342" cy="2127812"/>
          </a:xfrm>
          <a:prstGeom prst="downArrow">
            <a:avLst/>
          </a:prstGeom>
          <a:solidFill>
            <a:srgbClr val="92D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6482544" y="3711339"/>
            <a:ext cx="461665" cy="152392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安親班路隊</a:t>
            </a:r>
            <a:endParaRPr lang="zh-TW" altLang="en-US" sz="1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5961031" y="3775648"/>
            <a:ext cx="461665" cy="180534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800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步行、機車接送</a:t>
            </a:r>
            <a:endParaRPr lang="zh-TW" altLang="en-US" sz="1800" dirty="0">
              <a:solidFill>
                <a:schemeClr val="accent3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738000" y="3497996"/>
            <a:ext cx="2131864" cy="322785"/>
          </a:xfrm>
          <a:prstGeom prst="rect">
            <a:avLst/>
          </a:prstGeom>
          <a:solidFill>
            <a:srgbClr val="FF0000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7327186" y="3615250"/>
            <a:ext cx="738664" cy="200029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1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安親班集合區</a:t>
            </a:r>
            <a:endParaRPr lang="en-US" altLang="zh-TW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767" y="2172803"/>
            <a:ext cx="1269301" cy="1269301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528" y="2352675"/>
            <a:ext cx="1269301" cy="1269301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268" y="2541609"/>
            <a:ext cx="1269301" cy="1269301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7738000" y="3947120"/>
            <a:ext cx="2131864" cy="322785"/>
          </a:xfrm>
          <a:prstGeom prst="rect">
            <a:avLst/>
          </a:prstGeom>
          <a:solidFill>
            <a:srgbClr val="FF0000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738000" y="4458164"/>
            <a:ext cx="2131864" cy="322785"/>
          </a:xfrm>
          <a:prstGeom prst="rect">
            <a:avLst/>
          </a:prstGeom>
          <a:solidFill>
            <a:srgbClr val="FF0000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738000" y="4969208"/>
            <a:ext cx="2131864" cy="322785"/>
          </a:xfrm>
          <a:prstGeom prst="rect">
            <a:avLst/>
          </a:prstGeom>
          <a:solidFill>
            <a:srgbClr val="FF0000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副標題 2"/>
          <p:cNvSpPr txBox="1">
            <a:spLocks/>
          </p:cNvSpPr>
          <p:nvPr/>
        </p:nvSpPr>
        <p:spPr>
          <a:xfrm>
            <a:off x="691600" y="287221"/>
            <a:ext cx="11173155" cy="1957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>
              <a:buClr>
                <a:srgbClr val="002060"/>
              </a:buClr>
            </a:pP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一、班級路隊區分為</a:t>
            </a:r>
            <a:r>
              <a:rPr lang="en-US" altLang="zh-TW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安親班路隊 </a:t>
            </a:r>
            <a:r>
              <a:rPr lang="en-US" altLang="zh-TW" sz="24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4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機車接送路隊 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汽車接送路隊 </a:t>
            </a:r>
            <a:endParaRPr lang="en-US" altLang="zh-TW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Clr>
                <a:srgbClr val="002060"/>
              </a:buClr>
            </a:pP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二、各班級在預備鐘響後，在走廊排好三路對帶往穿堂、在穿堂三路分流。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Clr>
                <a:srgbClr val="002060"/>
              </a:buClr>
            </a:pP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三、家長汽車接送由天橋下側門離校，請各班確實掌握汽車接送學生。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Clr>
                <a:srgbClr val="002060"/>
              </a:buClr>
            </a:pP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四、建議圖示如下</a:t>
            </a:r>
            <a:endParaRPr lang="zh-TW" altLang="en-US" sz="24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2" name="流程圖: 預設處理作業 31"/>
          <p:cNvSpPr/>
          <p:nvPr/>
        </p:nvSpPr>
        <p:spPr>
          <a:xfrm>
            <a:off x="1909980" y="5559323"/>
            <a:ext cx="1353671" cy="551186"/>
          </a:xfrm>
          <a:prstGeom prst="flowChartPredefined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文字方塊 36"/>
          <p:cNvSpPr txBox="1"/>
          <p:nvPr/>
        </p:nvSpPr>
        <p:spPr>
          <a:xfrm>
            <a:off x="2163454" y="5709064"/>
            <a:ext cx="738664" cy="3338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/>
              <a:t>門側 </a:t>
            </a:r>
            <a:endParaRPr lang="zh-TW" altLang="en-US" dirty="0"/>
          </a:p>
        </p:txBody>
      </p:sp>
      <p:sp>
        <p:nvSpPr>
          <p:cNvPr id="38" name="流程圖: 預設處理作業 37"/>
          <p:cNvSpPr/>
          <p:nvPr/>
        </p:nvSpPr>
        <p:spPr>
          <a:xfrm>
            <a:off x="5490276" y="5875990"/>
            <a:ext cx="1353671" cy="551186"/>
          </a:xfrm>
          <a:prstGeom prst="flowChartPredefinedProcess">
            <a:avLst/>
          </a:prstGeom>
          <a:solidFill>
            <a:srgbClr val="979797">
              <a:alpha val="21961"/>
            </a:srgbClr>
          </a:solidFill>
          <a:ln>
            <a:solidFill>
              <a:srgbClr val="9797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大   門</a:t>
            </a:r>
            <a:endParaRPr lang="zh-TW" altLang="en-US" dirty="0"/>
          </a:p>
        </p:txBody>
      </p:sp>
      <p:sp>
        <p:nvSpPr>
          <p:cNvPr id="2" name="圓角矩形 1"/>
          <p:cNvSpPr/>
          <p:nvPr/>
        </p:nvSpPr>
        <p:spPr>
          <a:xfrm>
            <a:off x="33515" y="3820781"/>
            <a:ext cx="2394130" cy="2209274"/>
          </a:xfrm>
          <a:prstGeom prst="roundRect">
            <a:avLst/>
          </a:prstGeom>
          <a:solidFill>
            <a:srgbClr val="FFFF00">
              <a:alpha val="27451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rgbClr val="FF0000"/>
                </a:solidFill>
              </a:rPr>
              <a:t>汽車接送走側門</a:t>
            </a:r>
            <a:r>
              <a:rPr lang="en-US" altLang="zh-TW" sz="3200" dirty="0" smtClean="0">
                <a:solidFill>
                  <a:srgbClr val="FF0000"/>
                </a:solidFill>
              </a:rPr>
              <a:t>(</a:t>
            </a:r>
            <a:r>
              <a:rPr lang="zh-TW" altLang="en-US" sz="3200" dirty="0" smtClean="0">
                <a:solidFill>
                  <a:srgbClr val="FF0000"/>
                </a:solidFill>
              </a:rPr>
              <a:t>天橋下</a:t>
            </a:r>
            <a:r>
              <a:rPr lang="en-US" altLang="zh-TW" sz="3200" dirty="0" smtClean="0">
                <a:solidFill>
                  <a:srgbClr val="FF0000"/>
                </a:solidFill>
              </a:rPr>
              <a:t>)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39" name="上彎箭號 38"/>
          <p:cNvSpPr/>
          <p:nvPr/>
        </p:nvSpPr>
        <p:spPr>
          <a:xfrm rot="10800000">
            <a:off x="2309567" y="3596880"/>
            <a:ext cx="3130485" cy="1504004"/>
          </a:xfrm>
          <a:prstGeom prst="bentUpArrow">
            <a:avLst>
              <a:gd name="adj1" fmla="val 25000"/>
              <a:gd name="adj2" fmla="val 25356"/>
              <a:gd name="adj3" fmla="val 2522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568853" y="3619409"/>
            <a:ext cx="1292662" cy="4531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汽車接送</a:t>
            </a:r>
            <a:endParaRPr lang="zh-TW" altLang="en-US" sz="18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3849149"/>
      </p:ext>
    </p:extLst>
  </p:cSld>
  <p:clrMapOvr>
    <a:masterClrMapping/>
  </p:clrMapOvr>
</p:sld>
</file>

<file path=ppt/theme/theme1.xml><?xml version="1.0" encoding="utf-8"?>
<a:theme xmlns:a="http://schemas.openxmlformats.org/drawingml/2006/main" name="框架">
  <a:themeElements>
    <a:clrScheme name="框架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1745</Words>
  <Application>Microsoft Office PowerPoint</Application>
  <PresentationFormat>寬螢幕</PresentationFormat>
  <Paragraphs>220</Paragraphs>
  <Slides>23</Slides>
  <Notes>16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38" baseType="lpstr">
      <vt:lpstr>Ebrima</vt:lpstr>
      <vt:lpstr>Cambria</vt:lpstr>
      <vt:lpstr>BiauKai</vt:lpstr>
      <vt:lpstr>Times New Roman</vt:lpstr>
      <vt:lpstr>Arial</vt:lpstr>
      <vt:lpstr>Corbel</vt:lpstr>
      <vt:lpstr>新細明體</vt:lpstr>
      <vt:lpstr>Noto Sans Symbols</vt:lpstr>
      <vt:lpstr>標楷體</vt:lpstr>
      <vt:lpstr>標楷體</vt:lpstr>
      <vt:lpstr>Arial Rounded MT Bold</vt:lpstr>
      <vt:lpstr>BIZ UDPMincho Medium</vt:lpstr>
      <vt:lpstr>文鼎新藝體</vt:lpstr>
      <vt:lpstr>Calibri</vt:lpstr>
      <vt:lpstr>框架</vt:lpstr>
      <vt:lpstr> 桃園市桃園區文山國民小學110學年度第一學期班親報告―學務處</vt:lpstr>
      <vt:lpstr>學務處工作重點項目</vt:lpstr>
      <vt:lpstr>PowerPoint 簡報</vt:lpstr>
      <vt:lpstr>生教組報告2</vt:lpstr>
      <vt:lpstr>生教組報告3</vt:lpstr>
      <vt:lpstr>生教組報告1</vt:lpstr>
      <vt:lpstr>下車快、交通流暢駛離快 生教組報告  汽車接送 區</vt:lpstr>
      <vt:lpstr>PowerPoint 簡報</vt:lpstr>
      <vt:lpstr>PowerPoint 簡報</vt:lpstr>
      <vt:lpstr>訓育組報告1</vt:lpstr>
      <vt:lpstr>訓育組報告2</vt:lpstr>
      <vt:lpstr>訓育組報告2</vt:lpstr>
      <vt:lpstr>體育組報告1</vt:lpstr>
      <vt:lpstr>體育組報告1</vt:lpstr>
      <vt:lpstr>體育組報告2</vt:lpstr>
      <vt:lpstr>衛生組報告1</vt:lpstr>
      <vt:lpstr>衛生組報告1</vt:lpstr>
      <vt:lpstr>衛生組報告2</vt:lpstr>
      <vt:lpstr>衛生組報告2</vt:lpstr>
      <vt:lpstr>疫情防治工作</vt:lpstr>
      <vt:lpstr>健康中心報告</vt:lpstr>
      <vt:lpstr>衛生組報告1</vt:lpstr>
      <vt:lpstr>      請各位家長踴躍加入志工的行列  報名方式:洽學務處蔡老師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桃園市桃園區文山國民小學108學年度第二學期期末校務會議    學務處報告</dc:title>
  <dc:creator>acer-17030302</dc:creator>
  <cp:lastModifiedBy>cou-1</cp:lastModifiedBy>
  <cp:revision>66</cp:revision>
  <dcterms:created xsi:type="dcterms:W3CDTF">2017-09-05T02:21:49Z</dcterms:created>
  <dcterms:modified xsi:type="dcterms:W3CDTF">2021-09-10T00:37:54Z</dcterms:modified>
</cp:coreProperties>
</file>