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jzXPLkkKFkngsckTAyzBg0BiMR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1" d="100"/>
          <a:sy n="21" d="100"/>
        </p:scale>
        <p:origin x="816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92197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5109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9181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9517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6187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9360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7921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4662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6450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8116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0658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100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99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1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2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553A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6427787" y="5391150"/>
            <a:ext cx="10831512" cy="3899021"/>
            <a:chOff x="0" y="371475"/>
            <a:chExt cx="14441430" cy="5198809"/>
          </a:xfrm>
        </p:grpSpPr>
        <p:sp>
          <p:nvSpPr>
            <p:cNvPr id="85" name="Google Shape;85;p1"/>
            <p:cNvSpPr txBox="1"/>
            <p:nvPr/>
          </p:nvSpPr>
          <p:spPr>
            <a:xfrm>
              <a:off x="0" y="371475"/>
              <a:ext cx="14441430" cy="41037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FE9DB"/>
                </a:buClr>
                <a:buSzPts val="20000"/>
                <a:buFont typeface="Microsoft JhengHei"/>
                <a:buNone/>
              </a:pPr>
              <a:r>
                <a:rPr lang="en-US" sz="20000" b="0" i="0" u="none" strike="noStrike" cap="none">
                  <a:solidFill>
                    <a:srgbClr val="EFE9DB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輔導室</a:t>
              </a:r>
              <a:endParaRPr/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0" y="4564684"/>
              <a:ext cx="14441400" cy="100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r" rtl="0">
                <a:lnSpc>
                  <a:spcPct val="112244"/>
                </a:lnSpc>
                <a:spcBef>
                  <a:spcPts val="0"/>
                </a:spcBef>
                <a:spcAft>
                  <a:spcPts val="0"/>
                </a:spcAft>
                <a:buClr>
                  <a:srgbClr val="D68162"/>
                </a:buClr>
                <a:buSzPts val="4900"/>
                <a:buFont typeface="Microsoft JhengHei"/>
                <a:buNone/>
              </a:pPr>
              <a:r>
                <a:rPr lang="en-US" sz="4900" b="0" i="0" u="none" strike="noStrike" cap="none">
                  <a:solidFill>
                    <a:srgbClr val="D68162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110學年度</a:t>
              </a:r>
              <a:r>
                <a:rPr lang="en-US" sz="4900">
                  <a:solidFill>
                    <a:srgbClr val="D68162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親師座談會</a:t>
              </a:r>
              <a:endParaRPr/>
            </a:p>
          </p:txBody>
        </p:sp>
      </p:grpSp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4860000">
            <a:off x="-5567362" y="1992312"/>
            <a:ext cx="9550400" cy="919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500000">
            <a:off x="13501687" y="-3403600"/>
            <a:ext cx="7070725" cy="680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62237" y="-3354387"/>
            <a:ext cx="7143750" cy="70405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2880000">
            <a:off x="15095538" y="-2425700"/>
            <a:ext cx="5478462" cy="5399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3463925"/>
            <a:ext cx="5548312" cy="85486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C9B7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" name="Google Shape;222;p10"/>
          <p:cNvGrpSpPr/>
          <p:nvPr/>
        </p:nvGrpSpPr>
        <p:grpSpPr>
          <a:xfrm>
            <a:off x="6849125" y="514344"/>
            <a:ext cx="11201400" cy="10041794"/>
            <a:chOff x="-3991210" y="-390474"/>
            <a:chExt cx="14935200" cy="13386992"/>
          </a:xfrm>
        </p:grpSpPr>
        <p:sp>
          <p:nvSpPr>
            <p:cNvPr id="223" name="Google Shape;223;p10"/>
            <p:cNvSpPr txBox="1"/>
            <p:nvPr/>
          </p:nvSpPr>
          <p:spPr>
            <a:xfrm>
              <a:off x="-3991210" y="-390474"/>
              <a:ext cx="14935200" cy="164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68162"/>
                </a:buClr>
                <a:buSzPts val="8000"/>
                <a:buFont typeface="Microsoft JhengHei"/>
                <a:buNone/>
              </a:pPr>
              <a:r>
                <a:rPr lang="en-US" sz="8000" b="0" i="0" u="none">
                  <a:solidFill>
                    <a:srgbClr val="D68162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輔導室重要活動訊息</a:t>
              </a:r>
              <a:endParaRPr/>
            </a:p>
          </p:txBody>
        </p:sp>
        <p:sp>
          <p:nvSpPr>
            <p:cNvPr id="224" name="Google Shape;224;p10"/>
            <p:cNvSpPr txBox="1"/>
            <p:nvPr/>
          </p:nvSpPr>
          <p:spPr>
            <a:xfrm>
              <a:off x="-2689910" y="1711718"/>
              <a:ext cx="13208100" cy="1128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9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Arial"/>
                <a:buNone/>
              </a:pPr>
              <a:r>
                <a:rPr lang="en-US" sz="4000" b="0" i="0" u="none">
                  <a:solidFill>
                    <a:srgbClr val="4B553A"/>
                  </a:solidFill>
                  <a:latin typeface="Arial"/>
                  <a:ea typeface="Arial"/>
                  <a:cs typeface="Arial"/>
                  <a:sym typeface="Arial"/>
                </a:rPr>
                <a:t>● 9/08 (三) 加利利課後陪讀班申請截止</a:t>
              </a:r>
              <a:endParaRPr/>
            </a:p>
            <a:p>
              <a:pPr marL="0" marR="0" lvl="0" indent="0" algn="l" rtl="0">
                <a:lnSpc>
                  <a:spcPct val="975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000"/>
                <a:buFont typeface="Calibri"/>
                <a:buNone/>
              </a:pPr>
              <a:endParaRPr sz="40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Arial"/>
                <a:buNone/>
              </a:pPr>
              <a:r>
                <a:rPr lang="en-US" sz="4000" b="0" i="0" u="none">
                  <a:solidFill>
                    <a:srgbClr val="4B553A"/>
                  </a:solidFill>
                  <a:latin typeface="Arial"/>
                  <a:ea typeface="Arial"/>
                  <a:cs typeface="Arial"/>
                  <a:sym typeface="Arial"/>
                </a:rPr>
                <a:t>● 9/08 (三) 校內3Q達人開始收件(10/8止)</a:t>
              </a:r>
              <a:endParaRPr/>
            </a:p>
            <a:p>
              <a:pPr marL="0" marR="0" lvl="0" indent="0" algn="l" rtl="0">
                <a:lnSpc>
                  <a:spcPct val="975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000"/>
                <a:buFont typeface="Calibri"/>
                <a:buNone/>
              </a:pPr>
              <a:endParaRPr sz="40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Arial"/>
                <a:buNone/>
              </a:pPr>
              <a:r>
                <a:rPr lang="en-US" sz="4000" b="0" i="0" u="none">
                  <a:solidFill>
                    <a:srgbClr val="4B553A"/>
                  </a:solidFill>
                  <a:latin typeface="Arial"/>
                  <a:ea typeface="Arial"/>
                  <a:cs typeface="Arial"/>
                  <a:sym typeface="Arial"/>
                </a:rPr>
                <a:t>● 9/10 (五) 19:00-20:00 班親會</a:t>
              </a:r>
              <a:endParaRPr/>
            </a:p>
            <a:p>
              <a:pPr marL="0" marR="0" lvl="0" indent="0" algn="l" rtl="0">
                <a:lnSpc>
                  <a:spcPct val="975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000"/>
                <a:buFont typeface="Calibri"/>
                <a:buNone/>
              </a:pPr>
              <a:endParaRPr sz="40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Arial"/>
                <a:buNone/>
              </a:pPr>
              <a:r>
                <a:rPr lang="en-US" sz="4000" b="0" i="0" u="none">
                  <a:solidFill>
                    <a:srgbClr val="4B553A"/>
                  </a:solidFill>
                  <a:latin typeface="Arial"/>
                  <a:ea typeface="Arial"/>
                  <a:cs typeface="Arial"/>
                  <a:sym typeface="Arial"/>
                </a:rPr>
                <a:t>● 9/10 (五) 教師節活動開始 (9/30止)</a:t>
              </a:r>
              <a:endParaRPr/>
            </a:p>
            <a:p>
              <a:pPr marL="0" marR="0" lvl="0" indent="0" algn="l" rtl="0">
                <a:lnSpc>
                  <a:spcPct val="975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000"/>
                <a:buFont typeface="Calibri"/>
                <a:buNone/>
              </a:pPr>
              <a:endParaRPr sz="40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Arial"/>
                <a:buNone/>
              </a:pPr>
              <a:r>
                <a:rPr lang="en-US" sz="4000" b="0" i="0" u="none">
                  <a:solidFill>
                    <a:srgbClr val="4B553A"/>
                  </a:solidFill>
                  <a:latin typeface="Arial"/>
                  <a:ea typeface="Arial"/>
                  <a:cs typeface="Arial"/>
                  <a:sym typeface="Arial"/>
                </a:rPr>
                <a:t>● 9/15 (三) 10:00-11:00 廣達線上聯合開幕</a:t>
              </a:r>
              <a:endParaRPr/>
            </a:p>
            <a:p>
              <a:pPr marL="0" marR="0" lvl="0" indent="0" algn="l" rtl="0">
                <a:lnSpc>
                  <a:spcPct val="975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000"/>
                <a:buFont typeface="Calibri"/>
                <a:buNone/>
              </a:pPr>
              <a:endParaRPr sz="40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Arial"/>
                <a:buNone/>
              </a:pPr>
              <a:r>
                <a:rPr lang="en-US" sz="4000" b="0" i="0" u="none">
                  <a:solidFill>
                    <a:srgbClr val="4B553A"/>
                  </a:solidFill>
                  <a:latin typeface="Arial"/>
                  <a:ea typeface="Arial"/>
                  <a:cs typeface="Arial"/>
                  <a:sym typeface="Arial"/>
                </a:rPr>
                <a:t>● 10/6 (三) 家庭教育優質化課程開始</a:t>
              </a:r>
              <a:endParaRPr sz="40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Arial"/>
                <a:buNone/>
              </a:pPr>
              <a:endParaRPr sz="4000">
                <a:solidFill>
                  <a:srgbClr val="4B553A"/>
                </a:solidFill>
              </a:endParaRPr>
            </a:p>
            <a:p>
              <a:pPr marL="0" lvl="0" indent="0" algn="l" rtl="0">
                <a:lnSpc>
                  <a:spcPct val="9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Arial"/>
                <a:buNone/>
              </a:pPr>
              <a:r>
                <a:rPr lang="en-US" sz="4300">
                  <a:solidFill>
                    <a:srgbClr val="4B553A"/>
                  </a:solidFill>
                </a:rPr>
                <a:t>● </a:t>
              </a:r>
              <a:r>
                <a:rPr lang="en-US" sz="3900">
                  <a:solidFill>
                    <a:srgbClr val="4B553A"/>
                  </a:solidFill>
                </a:rPr>
                <a:t>10/16 (六)親職教育講座</a:t>
              </a:r>
              <a:endParaRPr sz="4000">
                <a:solidFill>
                  <a:srgbClr val="4B553A"/>
                </a:solidFill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40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25" name="Google Shape;225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600000">
            <a:off x="-1630362" y="4713287"/>
            <a:ext cx="8351837" cy="804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160587" y="-2898775"/>
            <a:ext cx="9572625" cy="943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9600" y="1028700"/>
            <a:ext cx="6802437" cy="1044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9DB"/>
        </a:solid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1"/>
          <p:cNvSpPr txBox="1"/>
          <p:nvPr/>
        </p:nvSpPr>
        <p:spPr>
          <a:xfrm>
            <a:off x="1571625" y="661150"/>
            <a:ext cx="10645800" cy="10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83750"/>
              </a:lnSpc>
              <a:spcBef>
                <a:spcPts val="0"/>
              </a:spcBef>
              <a:spcAft>
                <a:spcPts val="0"/>
              </a:spcAft>
              <a:buClr>
                <a:srgbClr val="D68162"/>
              </a:buClr>
              <a:buSzPts val="8000"/>
              <a:buFont typeface="Microsoft JhengHei"/>
              <a:buNone/>
            </a:pPr>
            <a:r>
              <a:rPr lang="en-US" sz="8000" b="0" i="0" u="none">
                <a:solidFill>
                  <a:srgbClr val="D6816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輔導室重要活動訊息</a:t>
            </a:r>
            <a:endParaRPr/>
          </a:p>
        </p:txBody>
      </p:sp>
      <p:pic>
        <p:nvPicPr>
          <p:cNvPr id="233" name="Google Shape;23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4860000">
            <a:off x="12900818" y="-2655093"/>
            <a:ext cx="9548812" cy="919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220000">
            <a:off x="12486481" y="4380706"/>
            <a:ext cx="7145337" cy="704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860000">
            <a:off x="12915106" y="4398168"/>
            <a:ext cx="2362200" cy="2274887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11"/>
          <p:cNvSpPr txBox="1"/>
          <p:nvPr/>
        </p:nvSpPr>
        <p:spPr>
          <a:xfrm>
            <a:off x="1401525" y="1773900"/>
            <a:ext cx="10815900" cy="87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r>
              <a:rPr lang="en-US" sz="39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9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900">
                <a:solidFill>
                  <a:srgbClr val="4B553A"/>
                </a:solidFill>
              </a:rPr>
              <a:t>● 10/20(三)輔導知能暨家庭教育研習</a:t>
            </a:r>
            <a:endParaRPr sz="3900">
              <a:solidFill>
                <a:srgbClr val="4B553A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r>
              <a:rPr lang="en-US" sz="3900">
                <a:solidFill>
                  <a:srgbClr val="4B553A"/>
                </a:solidFill>
              </a:rPr>
              <a:t>    (</a:t>
            </a: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傾聽不一樣的聲音 ─ 談輕鬆協助情緒困擾的新世代孩子</a:t>
            </a:r>
            <a:r>
              <a:rPr lang="en-US" sz="3900">
                <a:solidFill>
                  <a:srgbClr val="4B553A"/>
                </a:solidFill>
              </a:rPr>
              <a:t>)</a:t>
            </a:r>
            <a:endParaRPr sz="3900">
              <a:solidFill>
                <a:srgbClr val="4B553A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endParaRPr sz="3900">
              <a:solidFill>
                <a:srgbClr val="4B553A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r>
              <a:rPr lang="en-US" sz="3900">
                <a:solidFill>
                  <a:srgbClr val="4B553A"/>
                </a:solidFill>
              </a:rPr>
              <a:t>● 11/3(三)性平研習：男女身心健腦操</a:t>
            </a:r>
            <a:endParaRPr sz="3900">
              <a:solidFill>
                <a:srgbClr val="4B553A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endParaRPr sz="3900">
              <a:solidFill>
                <a:srgbClr val="4B553A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r>
              <a:rPr lang="en-US" sz="39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rPr>
              <a:t>● 11/2</a:t>
            </a:r>
            <a:r>
              <a:rPr lang="en-US" sz="3900">
                <a:solidFill>
                  <a:srgbClr val="4B553A"/>
                </a:solidFill>
              </a:rPr>
              <a:t>6</a:t>
            </a:r>
            <a:r>
              <a:rPr lang="en-US" sz="39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rPr>
              <a:t> 生命鬥士講座</a:t>
            </a:r>
            <a:endParaRPr sz="3900" b="0" i="0" u="none">
              <a:solidFill>
                <a:srgbClr val="4B553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endParaRPr sz="3900">
              <a:solidFill>
                <a:srgbClr val="4B553A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r>
              <a:rPr lang="en-US" sz="39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rPr>
              <a:t>● 11月 生命教育及身心障礙教育宣導活動</a:t>
            </a:r>
            <a:endParaRPr sz="3900" b="0" i="0" u="none">
              <a:solidFill>
                <a:srgbClr val="4B553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endParaRPr sz="3900">
              <a:solidFill>
                <a:srgbClr val="4B553A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r>
              <a:rPr lang="en-US" sz="39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rPr>
              <a:t>● 11-12月性平教育宣導活動</a:t>
            </a:r>
            <a:endParaRPr sz="3900" b="0" i="0" u="none">
              <a:solidFill>
                <a:srgbClr val="4B553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endParaRPr sz="3900">
              <a:solidFill>
                <a:srgbClr val="4B553A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r>
              <a:rPr lang="en-US" sz="39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rPr>
              <a:t>● 11-12 四年級瑞文氏測驗(及二年級補測)</a:t>
            </a:r>
            <a:endParaRPr sz="3900" b="0" i="0" u="none">
              <a:solidFill>
                <a:srgbClr val="4B553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endParaRPr sz="3900">
              <a:solidFill>
                <a:srgbClr val="4B553A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r>
              <a:rPr lang="en-US" sz="39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rPr>
              <a:t>● 12月前家庭教育宣導劇場：小剛的秘密</a:t>
            </a:r>
            <a:endParaRPr sz="3900" b="0" i="0" u="none">
              <a:solidFill>
                <a:srgbClr val="4B553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endParaRPr sz="3900">
              <a:solidFill>
                <a:srgbClr val="4B553A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000"/>
              <a:buFont typeface="Arial"/>
              <a:buNone/>
            </a:pPr>
            <a:r>
              <a:rPr lang="en-US" sz="39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rPr>
              <a:t>● 12月前特殊教育評鑑</a:t>
            </a:r>
            <a:endParaRPr sz="13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>
              <a:solidFill>
                <a:srgbClr val="4B553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553A"/>
        </a:soli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" name="Google Shape;241;p12"/>
          <p:cNvGrpSpPr/>
          <p:nvPr/>
        </p:nvGrpSpPr>
        <p:grpSpPr>
          <a:xfrm>
            <a:off x="5230812" y="5106987"/>
            <a:ext cx="8035925" cy="2105025"/>
            <a:chOff x="-1828800" y="-9525"/>
            <a:chExt cx="10713760" cy="2806552"/>
          </a:xfrm>
        </p:grpSpPr>
        <p:sp>
          <p:nvSpPr>
            <p:cNvPr id="242" name="Google Shape;242;p12"/>
            <p:cNvSpPr txBox="1"/>
            <p:nvPr/>
          </p:nvSpPr>
          <p:spPr>
            <a:xfrm>
              <a:off x="-1828800" y="-9525"/>
              <a:ext cx="10713760" cy="14704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57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D68162"/>
                </a:buClr>
                <a:buSzPts val="15000"/>
                <a:buFont typeface="Microsoft JhengHei"/>
                <a:buNone/>
              </a:pPr>
              <a:r>
                <a:rPr lang="en-US" sz="15000" b="0" i="0" u="none">
                  <a:solidFill>
                    <a:srgbClr val="D68162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謝謝聆聽</a:t>
              </a:r>
              <a:endParaRPr/>
            </a:p>
          </p:txBody>
        </p:sp>
        <p:sp>
          <p:nvSpPr>
            <p:cNvPr id="243" name="Google Shape;243;p12"/>
            <p:cNvSpPr txBox="1"/>
            <p:nvPr/>
          </p:nvSpPr>
          <p:spPr>
            <a:xfrm>
              <a:off x="-138" y="2104913"/>
              <a:ext cx="6626784" cy="6921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6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FE9DB"/>
                </a:buClr>
                <a:buSzPts val="5000"/>
                <a:buFont typeface="Arial"/>
                <a:buNone/>
              </a:pPr>
              <a:r>
                <a:rPr lang="en-US" sz="5000" b="0" i="0" u="none">
                  <a:solidFill>
                    <a:srgbClr val="EFE9DB"/>
                  </a:solidFill>
                  <a:latin typeface="Arial"/>
                  <a:ea typeface="Arial"/>
                  <a:cs typeface="Arial"/>
                  <a:sym typeface="Arial"/>
                </a:rPr>
                <a:t>THANK YOU</a:t>
              </a:r>
              <a:endParaRPr/>
            </a:p>
          </p:txBody>
        </p:sp>
      </p:grpSp>
      <p:pic>
        <p:nvPicPr>
          <p:cNvPr id="244" name="Google Shape;244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4860000">
            <a:off x="13070680" y="6984206"/>
            <a:ext cx="9548812" cy="919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2160000">
            <a:off x="14997112" y="5567362"/>
            <a:ext cx="3579812" cy="790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1500000">
            <a:off x="3271837" y="-1863725"/>
            <a:ext cx="3871912" cy="372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2820000">
            <a:off x="-1443037" y="-3730625"/>
            <a:ext cx="7145337" cy="7040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816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230225" y="0"/>
            <a:ext cx="5360987" cy="82296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/>
          <p:nvPr/>
        </p:nvSpPr>
        <p:spPr>
          <a:xfrm>
            <a:off x="4459287" y="520700"/>
            <a:ext cx="6570662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Microsoft JhengHei"/>
              <a:buNone/>
            </a:pPr>
            <a:r>
              <a:rPr lang="en-US" sz="8000" b="1" i="0" u="none" strike="noStrike" cap="none">
                <a:solidFill>
                  <a:srgbClr val="FFFF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輔導室組織</a:t>
            </a:r>
            <a:endParaRPr/>
          </a:p>
        </p:txBody>
      </p:sp>
      <p:cxnSp>
        <p:nvCxnSpPr>
          <p:cNvPr id="98" name="Google Shape;98;p2"/>
          <p:cNvCxnSpPr/>
          <p:nvPr/>
        </p:nvCxnSpPr>
        <p:spPr>
          <a:xfrm rot="5400000">
            <a:off x="10662474" y="5755550"/>
            <a:ext cx="3129000" cy="126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99" name="Google Shape;99;p2"/>
          <p:cNvSpPr/>
          <p:nvPr/>
        </p:nvSpPr>
        <p:spPr>
          <a:xfrm>
            <a:off x="11277600" y="4610100"/>
            <a:ext cx="2238375" cy="18510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7CAAC"/>
              </a:buClr>
              <a:buSzPts val="3000"/>
              <a:buFont typeface="Microsoft JhengHei"/>
              <a:buNone/>
            </a:pPr>
            <a:r>
              <a:rPr lang="en-US" sz="3000" b="1" i="0" u="none" strike="noStrike" cap="none">
                <a:solidFill>
                  <a:srgbClr val="F7CAA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特教助理員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7CAAC"/>
              </a:buClr>
              <a:buSzPts val="3000"/>
              <a:buFont typeface="Microsoft JhengHei"/>
              <a:buNone/>
            </a:pPr>
            <a:r>
              <a:rPr lang="en-US" sz="3000" b="1" i="0" u="none" strike="noStrike" cap="none">
                <a:solidFill>
                  <a:srgbClr val="F7CAA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李玉鶯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7CAAC"/>
              </a:buClr>
              <a:buSzPts val="3000"/>
              <a:buFont typeface="Microsoft JhengHei"/>
              <a:buNone/>
            </a:pPr>
            <a:r>
              <a:rPr lang="en-US" sz="3000" b="1" i="0" u="none" strike="noStrike" cap="none">
                <a:solidFill>
                  <a:srgbClr val="F7CAA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吳美蘭</a:t>
            </a:r>
            <a:endParaRPr/>
          </a:p>
        </p:txBody>
      </p:sp>
      <p:cxnSp>
        <p:nvCxnSpPr>
          <p:cNvPr id="100" name="Google Shape;100;p2"/>
          <p:cNvCxnSpPr/>
          <p:nvPr/>
        </p:nvCxnSpPr>
        <p:spPr>
          <a:xfrm rot="-5400000" flipH="1">
            <a:off x="7468374" y="5752325"/>
            <a:ext cx="3065400" cy="126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01" name="Google Shape;101;p2"/>
          <p:cNvSpPr/>
          <p:nvPr/>
        </p:nvSpPr>
        <p:spPr>
          <a:xfrm>
            <a:off x="11180762" y="7037387"/>
            <a:ext cx="2430462" cy="1628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000"/>
              <a:buFont typeface="Microsoft JhengHei"/>
              <a:buNone/>
            </a:pPr>
            <a:r>
              <a:rPr lang="en-US" sz="3000" b="1" i="0" u="none" strike="noStrike" cap="none">
                <a:solidFill>
                  <a:srgbClr val="FFFF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協助照顧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000"/>
              <a:buFont typeface="Microsoft JhengHei"/>
              <a:buNone/>
            </a:pPr>
            <a:r>
              <a:rPr lang="en-US" sz="3000" b="1" i="0" u="none" strike="noStrike" cap="none">
                <a:solidFill>
                  <a:srgbClr val="FFFF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特教學生</a:t>
            </a:r>
            <a:endParaRPr/>
          </a:p>
        </p:txBody>
      </p:sp>
      <p:cxnSp>
        <p:nvCxnSpPr>
          <p:cNvPr id="102" name="Google Shape;102;p2"/>
          <p:cNvCxnSpPr/>
          <p:nvPr/>
        </p:nvCxnSpPr>
        <p:spPr>
          <a:xfrm>
            <a:off x="2392362" y="4206875"/>
            <a:ext cx="9823450" cy="4762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grpSp>
        <p:nvGrpSpPr>
          <p:cNvPr id="103" name="Google Shape;103;p2"/>
          <p:cNvGrpSpPr/>
          <p:nvPr/>
        </p:nvGrpSpPr>
        <p:grpSpPr>
          <a:xfrm>
            <a:off x="952500" y="2138362"/>
            <a:ext cx="9631362" cy="7367588"/>
            <a:chOff x="1687612" y="2033450"/>
            <a:chExt cx="3237219" cy="2069297"/>
          </a:xfrm>
        </p:grpSpPr>
        <p:cxnSp>
          <p:nvCxnSpPr>
            <p:cNvPr id="104" name="Google Shape;104;p2"/>
            <p:cNvCxnSpPr/>
            <p:nvPr/>
          </p:nvCxnSpPr>
          <p:spPr>
            <a:xfrm rot="10800000" flipH="1">
              <a:off x="3350007" y="2619984"/>
              <a:ext cx="750" cy="789492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05" name="Google Shape;105;p2"/>
            <p:cNvCxnSpPr/>
            <p:nvPr/>
          </p:nvCxnSpPr>
          <p:spPr>
            <a:xfrm rot="5400000" flipH="1">
              <a:off x="2061647" y="3275850"/>
              <a:ext cx="228600" cy="1500"/>
            </a:xfrm>
            <a:prstGeom prst="bentConnector3">
              <a:avLst>
                <a:gd name="adj1" fmla="val 460099"/>
              </a:avLst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06" name="Google Shape;106;p2"/>
            <p:cNvCxnSpPr/>
            <p:nvPr/>
          </p:nvCxnSpPr>
          <p:spPr>
            <a:xfrm rot="10800000" flipH="1">
              <a:off x="3864906" y="2408252"/>
              <a:ext cx="1500" cy="211732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107" name="Google Shape;107;p2"/>
            <p:cNvSpPr/>
            <p:nvPr/>
          </p:nvSpPr>
          <p:spPr>
            <a:xfrm>
              <a:off x="3179105" y="2033450"/>
              <a:ext cx="1371600" cy="4572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7CAAC"/>
                </a:buClr>
                <a:buSzPts val="4000"/>
                <a:buFont typeface="Microsoft JhengHei"/>
                <a:buNone/>
              </a:pPr>
              <a:r>
                <a:rPr lang="en-US" sz="4000" b="1" i="0" u="none" strike="noStrike" cap="none">
                  <a:solidFill>
                    <a:srgbClr val="F7CAAC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輔導主任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7CAAC"/>
                </a:buClr>
                <a:buSzPts val="4000"/>
                <a:buFont typeface="Microsoft JhengHei"/>
                <a:buNone/>
              </a:pPr>
              <a:r>
                <a:rPr lang="en-US" sz="4000" b="1" i="0" u="none" strike="noStrike" cap="none">
                  <a:solidFill>
                    <a:srgbClr val="F7CAAC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李亭</a:t>
              </a: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789428" y="2732538"/>
              <a:ext cx="796838" cy="52453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7CAAC"/>
                </a:buClr>
                <a:buSzPts val="3000"/>
                <a:buFont typeface="Microsoft JhengHei"/>
                <a:buNone/>
              </a:pPr>
              <a:r>
                <a:rPr lang="en-US" sz="3000" b="1" i="0" u="none" strike="noStrike" cap="none">
                  <a:solidFill>
                    <a:srgbClr val="F7CAAC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輔導組長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7CAAC"/>
                </a:buClr>
                <a:buSzPts val="3000"/>
                <a:buFont typeface="Microsoft JhengHei"/>
                <a:buNone/>
              </a:pPr>
              <a:r>
                <a:rPr lang="en-US" sz="3000" b="1" i="0" u="none" strike="noStrike" cap="none">
                  <a:solidFill>
                    <a:srgbClr val="F7CAAC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廖意稜老師</a:t>
              </a: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687612" y="3389480"/>
              <a:ext cx="1071360" cy="71326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300"/>
                <a:buFont typeface="Microsoft JhengHei"/>
                <a:buNone/>
              </a:pPr>
              <a:r>
                <a:rPr lang="en-US" sz="2300" b="1" i="0" u="none" strike="noStrike" cap="none">
                  <a:solidFill>
                    <a:srgbClr val="FFFF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親師座談、親職教育</a:t>
              </a:r>
              <a:endParaRPr sz="2300" b="0" i="0" u="none" strike="noStrike" cap="none">
                <a:solidFill>
                  <a:srgbClr val="FFFF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300"/>
                <a:buFont typeface="Microsoft JhengHei"/>
                <a:buNone/>
              </a:pPr>
              <a:r>
                <a:rPr lang="en-US" sz="2300" b="1" i="0" u="none" strike="noStrike" cap="none">
                  <a:solidFill>
                    <a:srgbClr val="FFFF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家庭教育、各項宣導</a:t>
              </a:r>
              <a:endParaRPr sz="2300" b="0" i="0" u="none" strike="noStrike" cap="none">
                <a:solidFill>
                  <a:srgbClr val="FFFF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300"/>
                <a:buFont typeface="Microsoft JhengHei"/>
                <a:buNone/>
              </a:pPr>
              <a:r>
                <a:rPr lang="en-US" sz="2300" b="1" i="0" u="none" strike="noStrike" cap="none">
                  <a:solidFill>
                    <a:srgbClr val="FFFF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教育優先區</a:t>
              </a:r>
              <a:endParaRPr sz="2300" b="0" i="0" u="none" strike="noStrike" cap="none">
                <a:solidFill>
                  <a:srgbClr val="FFFF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300"/>
                <a:buFont typeface="Microsoft JhengHei"/>
                <a:buNone/>
              </a:pPr>
              <a:r>
                <a:rPr lang="en-US" sz="2300" b="1" i="0" u="none" strike="noStrike" cap="none">
                  <a:solidFill>
                    <a:srgbClr val="FFFF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新住民子女計畫</a:t>
              </a:r>
              <a:endParaRPr sz="2300" b="0" i="0" u="none" strike="noStrike" cap="none">
                <a:solidFill>
                  <a:srgbClr val="FFFF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300"/>
                <a:buFont typeface="Microsoft JhengHei"/>
                <a:buNone/>
              </a:pPr>
              <a:r>
                <a:rPr lang="en-US" sz="2300" b="1" i="0" u="none" strike="noStrike" cap="none">
                  <a:solidFill>
                    <a:srgbClr val="FFFF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學生轉介、鑑定安置</a:t>
              </a:r>
              <a:endParaRPr sz="2300" b="0" i="0" u="none" strike="noStrike" cap="none">
                <a:solidFill>
                  <a:srgbClr val="FFFF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300"/>
                <a:buFont typeface="Microsoft JhengHei"/>
                <a:buNone/>
              </a:pPr>
              <a:r>
                <a:rPr lang="en-US" sz="2300" b="1" i="0" u="none" strike="noStrike" cap="none">
                  <a:solidFill>
                    <a:srgbClr val="FFFF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特教學生各項補助申請</a:t>
              </a: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2879526" y="3389480"/>
              <a:ext cx="942462" cy="51557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300"/>
                <a:buFont typeface="Microsoft JhengHei"/>
                <a:buNone/>
              </a:pPr>
              <a:r>
                <a:rPr lang="en-US" sz="2300" b="1" i="0" u="none" strike="noStrike" cap="none">
                  <a:solidFill>
                    <a:srgbClr val="FFFF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個案輔導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300"/>
                <a:buFont typeface="Microsoft JhengHei"/>
                <a:buNone/>
              </a:pPr>
              <a:r>
                <a:rPr lang="en-US" sz="2300" b="1" i="0" u="none" strike="noStrike" cap="none">
                  <a:solidFill>
                    <a:srgbClr val="FFFF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小團體輔導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300"/>
                <a:buFont typeface="Microsoft JhengHei"/>
                <a:buNone/>
              </a:pPr>
              <a:r>
                <a:rPr lang="en-US" sz="2300" b="1" i="0" u="none" strike="noStrike" cap="none">
                  <a:solidFill>
                    <a:srgbClr val="FFFF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一~六年級 班級輔導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300"/>
                <a:buFont typeface="Microsoft JhengHei"/>
                <a:buNone/>
              </a:pPr>
              <a:r>
                <a:rPr lang="en-US" sz="2300" b="1" i="0" u="none" strike="noStrike" cap="none">
                  <a:solidFill>
                    <a:srgbClr val="FFFF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愛心輔導志工</a:t>
              </a: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2896822" y="2727738"/>
              <a:ext cx="925166" cy="53980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7CAAC"/>
                </a:buClr>
                <a:buSzPts val="3000"/>
                <a:buFont typeface="Microsoft JhengHei"/>
                <a:buNone/>
              </a:pPr>
              <a:r>
                <a:rPr lang="en-US" sz="3000" b="1" i="0" u="none" strike="noStrike" cap="none">
                  <a:solidFill>
                    <a:srgbClr val="F7CAAC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輔導老師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7CAAC"/>
                </a:buClr>
                <a:buSzPts val="3000"/>
                <a:buFont typeface="Microsoft JhengHei"/>
                <a:buNone/>
              </a:pPr>
              <a:r>
                <a:rPr lang="en-US" sz="3000" b="1" i="0" u="none" strike="noStrike" cap="none">
                  <a:solidFill>
                    <a:srgbClr val="F7CAAC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李思慧老師</a:t>
              </a: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3998929" y="3389480"/>
              <a:ext cx="816962" cy="4572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3000"/>
                <a:buFont typeface="Microsoft JhengHei"/>
                <a:buNone/>
              </a:pPr>
              <a:r>
                <a:rPr lang="en-US" sz="3000" b="1" i="0" u="none" strike="noStrike" cap="none">
                  <a:solidFill>
                    <a:srgbClr val="FFFF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資源班教學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3000"/>
                <a:buFont typeface="Microsoft JhengHei"/>
                <a:buNone/>
              </a:pPr>
              <a:r>
                <a:rPr lang="en-US" sz="3000" b="1" i="0" u="none" strike="noStrike" cap="none">
                  <a:solidFill>
                    <a:srgbClr val="FFFF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IEP</a:t>
              </a: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3978931" y="2738101"/>
              <a:ext cx="945900" cy="5700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7CAAC"/>
                </a:buClr>
                <a:buSzPts val="3000"/>
                <a:buFont typeface="Microsoft JhengHei"/>
                <a:buNone/>
              </a:pPr>
              <a:r>
                <a:rPr lang="en-US" sz="3000" b="1" i="0" u="none" strike="noStrike" cap="none">
                  <a:solidFill>
                    <a:srgbClr val="F7CAAC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特教老師</a:t>
              </a:r>
              <a:endParaRPr sz="3000" b="0" i="0" u="none" strike="noStrike" cap="none">
                <a:solidFill>
                  <a:srgbClr val="F7CAAC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7CAAC"/>
                </a:buClr>
                <a:buSzPts val="3000"/>
                <a:buFont typeface="Microsoft JhengHei"/>
                <a:buNone/>
              </a:pPr>
              <a:r>
                <a:rPr lang="en-US" sz="3000" b="1" i="0" u="none" strike="noStrike" cap="none">
                  <a:solidFill>
                    <a:srgbClr val="F7CAAC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陳怡蒨老師</a:t>
              </a:r>
              <a:endParaRPr sz="3000" b="0" i="0" u="none" strike="noStrike" cap="none">
                <a:solidFill>
                  <a:srgbClr val="F7CAAC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7CAAC"/>
                </a:buClr>
                <a:buSzPts val="3000"/>
                <a:buFont typeface="Microsoft JhengHei"/>
                <a:buNone/>
              </a:pPr>
              <a:r>
                <a:rPr lang="en-US" sz="3000" b="1" i="0" u="none" strike="noStrike" cap="none">
                  <a:solidFill>
                    <a:srgbClr val="F7CAAC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杜美婷老師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9DB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"/>
          <p:cNvSpPr txBox="1"/>
          <p:nvPr/>
        </p:nvSpPr>
        <p:spPr>
          <a:xfrm>
            <a:off x="6181725" y="950912"/>
            <a:ext cx="7602537" cy="1122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>
                <a:srgbClr val="D68162"/>
              </a:buClr>
              <a:buSzPts val="10000"/>
              <a:buFont typeface="Microsoft JhengHei"/>
              <a:buNone/>
            </a:pPr>
            <a:r>
              <a:rPr lang="en-US" sz="10000" b="0" i="0" u="none" strike="noStrike" cap="none">
                <a:solidFill>
                  <a:srgbClr val="D6816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工作內容</a:t>
            </a:r>
            <a:endParaRPr/>
          </a:p>
        </p:txBody>
      </p:sp>
      <p:grpSp>
        <p:nvGrpSpPr>
          <p:cNvPr id="119" name="Google Shape;119;p3"/>
          <p:cNvGrpSpPr/>
          <p:nvPr/>
        </p:nvGrpSpPr>
        <p:grpSpPr>
          <a:xfrm>
            <a:off x="6651625" y="2482850"/>
            <a:ext cx="5072062" cy="6775450"/>
            <a:chOff x="285720" y="1782977"/>
            <a:chExt cx="2500200" cy="2089479"/>
          </a:xfrm>
        </p:grpSpPr>
        <p:sp>
          <p:nvSpPr>
            <p:cNvPr id="120" name="Google Shape;120;p3"/>
            <p:cNvSpPr/>
            <p:nvPr/>
          </p:nvSpPr>
          <p:spPr>
            <a:xfrm>
              <a:off x="285720" y="1928804"/>
              <a:ext cx="2500200" cy="1943652"/>
            </a:xfrm>
            <a:prstGeom prst="roundRect">
              <a:avLst>
                <a:gd name="adj" fmla="val 47"/>
              </a:avLst>
            </a:prstGeom>
            <a:noFill/>
            <a:ln w="5715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511873" y="1782977"/>
              <a:ext cx="2047894" cy="337313"/>
            </a:xfrm>
            <a:prstGeom prst="roundRect">
              <a:avLst>
                <a:gd name="adj" fmla="val 504"/>
              </a:avLst>
            </a:prstGeom>
            <a:gradFill>
              <a:gsLst>
                <a:gs pos="0">
                  <a:srgbClr val="763636"/>
                </a:gs>
                <a:gs pos="50000">
                  <a:schemeClr val="accent2"/>
                </a:gs>
                <a:gs pos="100000">
                  <a:srgbClr val="763636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3"/>
            <p:cNvSpPr txBox="1"/>
            <p:nvPr/>
          </p:nvSpPr>
          <p:spPr>
            <a:xfrm>
              <a:off x="1035718" y="1818749"/>
              <a:ext cx="10002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6000"/>
                <a:buFont typeface="Microsoft JhengHei"/>
                <a:buNone/>
              </a:pPr>
              <a:r>
                <a:rPr lang="en-US" sz="6000" b="0" i="0" u="none">
                  <a:solidFill>
                    <a:srgbClr val="FFFFFF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特教</a:t>
              </a:r>
              <a:endParaRPr/>
            </a:p>
          </p:txBody>
        </p:sp>
        <p:sp>
          <p:nvSpPr>
            <p:cNvPr id="123" name="Google Shape;123;p3"/>
            <p:cNvSpPr txBox="1"/>
            <p:nvPr/>
          </p:nvSpPr>
          <p:spPr>
            <a:xfrm>
              <a:off x="447525" y="2156260"/>
              <a:ext cx="2232248" cy="16691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BiauKai"/>
                <a:buNone/>
              </a:pPr>
              <a:r>
                <a:rPr lang="en-US" sz="3200" b="1" i="0" u="none">
                  <a:solidFill>
                    <a:srgbClr val="000000"/>
                  </a:solidFill>
                  <a:latin typeface="BiauKai"/>
                  <a:ea typeface="BiauKai"/>
                  <a:cs typeface="BiauKai"/>
                  <a:sym typeface="BiauKai"/>
                </a:rPr>
                <a:t>特推會</a:t>
              </a:r>
              <a:endParaRPr sz="3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BiauKai"/>
                <a:buNone/>
              </a:pPr>
              <a:r>
                <a:rPr lang="en-US" sz="3200" b="1" i="0" u="none">
                  <a:solidFill>
                    <a:srgbClr val="000000"/>
                  </a:solidFill>
                  <a:latin typeface="BiauKai"/>
                  <a:ea typeface="BiauKai"/>
                  <a:cs typeface="BiauKai"/>
                  <a:sym typeface="BiauKai"/>
                </a:rPr>
                <a:t>個別化教育計畫(IEP)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BiauKai"/>
                <a:buNone/>
              </a:pPr>
              <a:r>
                <a:rPr lang="en-US" sz="3200" b="1" i="0" u="none">
                  <a:solidFill>
                    <a:srgbClr val="000000"/>
                  </a:solidFill>
                  <a:latin typeface="BiauKai"/>
                  <a:ea typeface="BiauKai"/>
                  <a:cs typeface="BiauKai"/>
                  <a:sym typeface="BiauKai"/>
                </a:rPr>
                <a:t>鑑定安置</a:t>
              </a:r>
              <a:endParaRPr sz="3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BiauKai"/>
                <a:buNone/>
              </a:pPr>
              <a:r>
                <a:rPr lang="en-US" sz="3200" b="1" i="0" u="none">
                  <a:solidFill>
                    <a:srgbClr val="000000"/>
                  </a:solidFill>
                  <a:latin typeface="BiauKai"/>
                  <a:ea typeface="BiauKai"/>
                  <a:cs typeface="BiauKai"/>
                  <a:sym typeface="BiauKai"/>
                </a:rPr>
                <a:t>各項補助</a:t>
              </a:r>
              <a:endParaRPr sz="3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BiauKai"/>
                <a:buNone/>
              </a:pPr>
              <a:r>
                <a:rPr lang="en-US" sz="3200" b="1" i="0" u="none">
                  <a:solidFill>
                    <a:srgbClr val="000000"/>
                  </a:solidFill>
                  <a:latin typeface="BiauKai"/>
                  <a:ea typeface="BiauKai"/>
                  <a:cs typeface="BiauKai"/>
                  <a:sym typeface="BiauKai"/>
                </a:rPr>
                <a:t>專業團隊</a:t>
              </a:r>
              <a:endParaRPr sz="3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BiauKai"/>
                <a:buNone/>
              </a:pPr>
              <a:r>
                <a:rPr lang="en-US" sz="3200" b="1" i="0" u="none">
                  <a:solidFill>
                    <a:srgbClr val="000000"/>
                  </a:solidFill>
                  <a:latin typeface="BiauKai"/>
                  <a:ea typeface="BiauKai"/>
                  <a:cs typeface="BiauKai"/>
                  <a:sym typeface="BiauKai"/>
                </a:rPr>
                <a:t>管理特通網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BiauKai"/>
                <a:buNone/>
              </a:pPr>
              <a:r>
                <a:rPr lang="en-US" sz="3200" b="1" i="0" u="none">
                  <a:solidFill>
                    <a:srgbClr val="000000"/>
                  </a:solidFill>
                  <a:latin typeface="BiauKai"/>
                  <a:ea typeface="BiauKai"/>
                  <a:cs typeface="BiauKai"/>
                  <a:sym typeface="BiauKai"/>
                </a:rPr>
                <a:t>資優學生鑑定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BiauKai"/>
                <a:buNone/>
              </a:pPr>
              <a:r>
                <a:rPr lang="en-US" sz="3200" b="1" i="0" u="none">
                  <a:solidFill>
                    <a:srgbClr val="000000"/>
                  </a:solidFill>
                  <a:latin typeface="BiauKai"/>
                  <a:ea typeface="BiauKai"/>
                  <a:cs typeface="BiauKai"/>
                  <a:sym typeface="BiauKai"/>
                </a:rPr>
                <a:t>畢業生參訪轉銜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endParaRPr sz="3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endParaRPr sz="3200" b="1" i="0" u="none">
                <a:solidFill>
                  <a:srgbClr val="000000"/>
                </a:solidFill>
                <a:latin typeface="BiauKai"/>
                <a:ea typeface="BiauKai"/>
                <a:cs typeface="BiauKai"/>
                <a:sym typeface="BiauKa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 i="0" u="none">
                <a:solidFill>
                  <a:srgbClr val="000000"/>
                </a:solidFill>
                <a:latin typeface="BiauKai"/>
                <a:ea typeface="BiauKai"/>
                <a:cs typeface="BiauKai"/>
                <a:sym typeface="BiauKai"/>
              </a:endParaRPr>
            </a:p>
          </p:txBody>
        </p:sp>
      </p:grpSp>
      <p:grpSp>
        <p:nvGrpSpPr>
          <p:cNvPr id="124" name="Google Shape;124;p3"/>
          <p:cNvGrpSpPr/>
          <p:nvPr/>
        </p:nvGrpSpPr>
        <p:grpSpPr>
          <a:xfrm>
            <a:off x="12363450" y="2352675"/>
            <a:ext cx="5086350" cy="6905625"/>
            <a:chOff x="285720" y="1754684"/>
            <a:chExt cx="2500200" cy="2117772"/>
          </a:xfrm>
        </p:grpSpPr>
        <p:sp>
          <p:nvSpPr>
            <p:cNvPr id="125" name="Google Shape;125;p3"/>
            <p:cNvSpPr/>
            <p:nvPr/>
          </p:nvSpPr>
          <p:spPr>
            <a:xfrm>
              <a:off x="285720" y="1928804"/>
              <a:ext cx="2500200" cy="1943652"/>
            </a:xfrm>
            <a:prstGeom prst="roundRect">
              <a:avLst>
                <a:gd name="adj" fmla="val 47"/>
              </a:avLst>
            </a:prstGeom>
            <a:noFill/>
            <a:ln w="5715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682131" y="1754684"/>
              <a:ext cx="1786192" cy="361238"/>
            </a:xfrm>
            <a:prstGeom prst="roundRect">
              <a:avLst>
                <a:gd name="adj" fmla="val 504"/>
              </a:avLst>
            </a:prstGeom>
            <a:gradFill>
              <a:gsLst>
                <a:gs pos="0">
                  <a:srgbClr val="763636"/>
                </a:gs>
                <a:gs pos="50000">
                  <a:schemeClr val="accent2"/>
                </a:gs>
                <a:gs pos="100000">
                  <a:srgbClr val="763636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3"/>
            <p:cNvSpPr txBox="1"/>
            <p:nvPr/>
          </p:nvSpPr>
          <p:spPr>
            <a:xfrm>
              <a:off x="1035719" y="1787504"/>
              <a:ext cx="10002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6000"/>
                <a:buFont typeface="Microsoft JhengHei"/>
                <a:buNone/>
              </a:pPr>
              <a:r>
                <a:rPr lang="en-US" sz="6000" b="0" i="0" u="none">
                  <a:solidFill>
                    <a:srgbClr val="FFFFFF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專案</a:t>
              </a:r>
              <a:endParaRPr/>
            </a:p>
          </p:txBody>
        </p:sp>
        <p:sp>
          <p:nvSpPr>
            <p:cNvPr id="128" name="Google Shape;128;p3"/>
            <p:cNvSpPr txBox="1"/>
            <p:nvPr/>
          </p:nvSpPr>
          <p:spPr>
            <a:xfrm>
              <a:off x="364534" y="2157304"/>
              <a:ext cx="2370664" cy="166841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342900" marR="0" lvl="0" indent="-34290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 sz="30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家庭教育-親職教育</a:t>
              </a:r>
              <a:endParaRPr sz="30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342900" marR="0" lvl="0" indent="-34290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 sz="30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新住民子女教育補助</a:t>
              </a:r>
              <a:endParaRPr sz="30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342900" marR="0" lvl="0" indent="-34290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Microsoft JhengHei"/>
                <a:buNone/>
              </a:pPr>
              <a:r>
                <a:rPr lang="en-US" sz="30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  (小團輔)</a:t>
              </a:r>
              <a:endParaRPr sz="3000" b="1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342900" marR="0" lvl="0" indent="-34290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 sz="30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教育優先區</a:t>
              </a:r>
              <a:endParaRPr sz="30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342900" marR="0" lvl="0" indent="-34290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Microsoft JhengHei"/>
                <a:buNone/>
              </a:pPr>
              <a:r>
                <a:rPr lang="en-US" sz="30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  (親職教育講座)</a:t>
              </a:r>
              <a:endParaRPr sz="3000" b="1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342900" marR="0" lvl="0" indent="-34290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 sz="30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友善校園-生命鬥士巡迴講座</a:t>
              </a:r>
              <a:endParaRPr sz="30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342900" marR="0" lvl="0" indent="-34290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US" sz="30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廣達游於藝</a:t>
              </a:r>
              <a:endParaRPr/>
            </a:p>
            <a:p>
              <a:pPr marL="342900" marR="0" lvl="0" indent="-34290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30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0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  <p:grpSp>
        <p:nvGrpSpPr>
          <p:cNvPr id="129" name="Google Shape;129;p3"/>
          <p:cNvGrpSpPr/>
          <p:nvPr/>
        </p:nvGrpSpPr>
        <p:grpSpPr>
          <a:xfrm>
            <a:off x="685800" y="2352675"/>
            <a:ext cx="5545137" cy="6905625"/>
            <a:chOff x="285720" y="1853013"/>
            <a:chExt cx="2500200" cy="1674980"/>
          </a:xfrm>
        </p:grpSpPr>
        <p:sp>
          <p:nvSpPr>
            <p:cNvPr id="130" name="Google Shape;130;p3"/>
            <p:cNvSpPr/>
            <p:nvPr/>
          </p:nvSpPr>
          <p:spPr>
            <a:xfrm>
              <a:off x="285720" y="1928804"/>
              <a:ext cx="2500200" cy="1599189"/>
            </a:xfrm>
            <a:prstGeom prst="roundRect">
              <a:avLst>
                <a:gd name="adj" fmla="val 47"/>
              </a:avLst>
            </a:prstGeom>
            <a:noFill/>
            <a:ln w="5715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509042" y="1853013"/>
              <a:ext cx="2030652" cy="242198"/>
            </a:xfrm>
            <a:prstGeom prst="roundRect">
              <a:avLst>
                <a:gd name="adj" fmla="val 504"/>
              </a:avLst>
            </a:prstGeom>
            <a:gradFill>
              <a:gsLst>
                <a:gs pos="0">
                  <a:srgbClr val="763636"/>
                </a:gs>
                <a:gs pos="50000">
                  <a:schemeClr val="accent2"/>
                </a:gs>
                <a:gs pos="100000">
                  <a:srgbClr val="763636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3"/>
            <p:cNvSpPr txBox="1"/>
            <p:nvPr/>
          </p:nvSpPr>
          <p:spPr>
            <a:xfrm>
              <a:off x="1000100" y="1869972"/>
              <a:ext cx="10002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6000"/>
                <a:buFont typeface="Microsoft JhengHei"/>
                <a:buNone/>
              </a:pPr>
              <a:r>
                <a:rPr lang="en-US" sz="6000" b="0" i="0" u="none">
                  <a:solidFill>
                    <a:srgbClr val="FFFFFF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輔導</a:t>
              </a:r>
              <a:endParaRPr/>
            </a:p>
          </p:txBody>
        </p:sp>
        <p:sp>
          <p:nvSpPr>
            <p:cNvPr id="133" name="Google Shape;133;p3"/>
            <p:cNvSpPr txBox="1"/>
            <p:nvPr/>
          </p:nvSpPr>
          <p:spPr>
            <a:xfrm>
              <a:off x="509120" y="2120540"/>
              <a:ext cx="2099673" cy="140745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輔導工作會議</a:t>
              </a:r>
              <a:endParaRPr sz="29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親職講座</a:t>
              </a:r>
              <a:endParaRPr sz="29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成長活動</a:t>
              </a:r>
              <a:endParaRPr sz="29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親師座談</a:t>
              </a:r>
              <a:endParaRPr sz="29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生命教育</a:t>
              </a:r>
              <a:endParaRPr sz="29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性平教育</a:t>
              </a:r>
              <a:endParaRPr sz="29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家庭教育及評鑑</a:t>
              </a:r>
              <a:endParaRPr sz="29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小團體輔導</a:t>
              </a:r>
              <a:endParaRPr sz="29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個別輔導</a:t>
              </a:r>
              <a:endParaRPr sz="29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兒少保113通報</a:t>
              </a:r>
              <a:endParaRPr sz="29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家庭訪視</a:t>
              </a:r>
              <a:endParaRPr sz="29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愛心輔導</a:t>
              </a:r>
              <a:endParaRPr sz="29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友善校園評鑑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Microsoft JhengHei"/>
                <a:buNone/>
              </a:pPr>
              <a:r>
                <a:rPr lang="en-US" sz="2900" b="1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非學校實驗教育</a:t>
              </a:r>
              <a:endParaRPr/>
            </a:p>
          </p:txBody>
        </p:sp>
      </p:grpSp>
      <p:pic>
        <p:nvPicPr>
          <p:cNvPr id="134" name="Google Shape;13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863387" y="9513887"/>
            <a:ext cx="536575" cy="1184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370050" y="-419100"/>
            <a:ext cx="536575" cy="1185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58750" y="4702175"/>
            <a:ext cx="536575" cy="11858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C9B7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141;p4"/>
          <p:cNvGrpSpPr/>
          <p:nvPr/>
        </p:nvGrpSpPr>
        <p:grpSpPr>
          <a:xfrm>
            <a:off x="7620000" y="1181100"/>
            <a:ext cx="9826624" cy="7869237"/>
            <a:chOff x="-2550802" y="-3013283"/>
            <a:chExt cx="13101947" cy="10492569"/>
          </a:xfrm>
        </p:grpSpPr>
        <p:sp>
          <p:nvSpPr>
            <p:cNvPr id="142" name="Google Shape;142;p4"/>
            <p:cNvSpPr txBox="1"/>
            <p:nvPr/>
          </p:nvSpPr>
          <p:spPr>
            <a:xfrm>
              <a:off x="-1493747" y="-3013283"/>
              <a:ext cx="11439746" cy="14704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68162"/>
                </a:buClr>
                <a:buSzPts val="10000"/>
                <a:buFont typeface="Microsoft JhengHei"/>
                <a:buNone/>
              </a:pPr>
              <a:r>
                <a:rPr lang="en-US" sz="10000" b="1" i="0" u="none">
                  <a:solidFill>
                    <a:srgbClr val="D68162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學生個別輔導</a:t>
              </a:r>
              <a:endParaRPr/>
            </a:p>
          </p:txBody>
        </p:sp>
        <p:sp>
          <p:nvSpPr>
            <p:cNvPr id="143" name="Google Shape;143;p4"/>
            <p:cNvSpPr txBox="1"/>
            <p:nvPr/>
          </p:nvSpPr>
          <p:spPr>
            <a:xfrm>
              <a:off x="-2550802" y="-1155554"/>
              <a:ext cx="13101947" cy="86348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-190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"/>
                <a:buFont typeface="Noto Sans Symbols"/>
                <a:buChar char="⮚"/>
              </a:pPr>
              <a:r>
                <a:rPr lang="en-US" sz="4000" b="1" i="0" u="none">
                  <a:solidFill>
                    <a:srgbClr val="4B553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學生個別輔導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4B553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若孩子時常在情緒、人際、學習、生活行 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4B553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為適應、家庭、成癮行為、自傷/自殺、悲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4B553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傷失落、轉學生適應、兒少保護、脆弱家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4B553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庭等議題上出現適應困難的情形，可幫助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4B553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孩子尋求輔導室的關懷與協助。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000"/>
                <a:buFont typeface="Calibri"/>
                <a:buNone/>
              </a:pPr>
              <a:endParaRPr sz="4000" b="0" i="0" u="none">
                <a:solidFill>
                  <a:srgbClr val="4B553A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-190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"/>
                <a:buFont typeface="Noto Sans Symbols"/>
                <a:buChar char="⮚"/>
              </a:pPr>
              <a:r>
                <a:rPr lang="en-US" sz="4000" b="1" i="0" u="none">
                  <a:solidFill>
                    <a:srgbClr val="4B553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維尼信箱服務</a:t>
              </a:r>
              <a:r>
                <a:rPr lang="en-US" sz="4000" b="0" i="0" u="none">
                  <a:solidFill>
                    <a:srgbClr val="4B553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：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4B553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提供孩子一個說心事的管道，設於輔導室   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4B553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門外</a:t>
              </a:r>
              <a:r>
                <a:rPr lang="en-US" sz="4000" b="0" i="0" u="none">
                  <a:solidFill>
                    <a:srgbClr val="4B553A"/>
                  </a:solidFill>
                  <a:latin typeface="Arial"/>
                  <a:ea typeface="Arial"/>
                  <a:cs typeface="Arial"/>
                  <a:sym typeface="Arial"/>
                </a:rPr>
                <a:t>。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40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44" name="Google Shape;14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500000">
            <a:off x="-290512" y="-322262"/>
            <a:ext cx="7534275" cy="7254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9120000">
            <a:off x="-447675" y="668337"/>
            <a:ext cx="6911975" cy="6811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62000" y="2836862"/>
            <a:ext cx="7200900" cy="7450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EADA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"/>
          <p:cNvSpPr txBox="1"/>
          <p:nvPr/>
        </p:nvSpPr>
        <p:spPr>
          <a:xfrm>
            <a:off x="1560512" y="1257300"/>
            <a:ext cx="10645775" cy="879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83750"/>
              </a:lnSpc>
              <a:spcBef>
                <a:spcPts val="0"/>
              </a:spcBef>
              <a:spcAft>
                <a:spcPts val="0"/>
              </a:spcAft>
              <a:buClr>
                <a:srgbClr val="D68162"/>
              </a:buClr>
              <a:buSzPts val="8000"/>
              <a:buFont typeface="Microsoft JhengHei"/>
              <a:buNone/>
            </a:pPr>
            <a:r>
              <a:rPr lang="en-US" sz="8000" b="1" i="0" u="none">
                <a:solidFill>
                  <a:srgbClr val="D6816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小團體輔導</a:t>
            </a:r>
            <a:endParaRPr/>
          </a:p>
        </p:txBody>
      </p:sp>
      <p:pic>
        <p:nvPicPr>
          <p:cNvPr id="152" name="Google Shape;15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4860000">
            <a:off x="12526167" y="3968"/>
            <a:ext cx="6262687" cy="6029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220000">
            <a:off x="12468225" y="4400550"/>
            <a:ext cx="5607050" cy="552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860000">
            <a:off x="12915106" y="4398168"/>
            <a:ext cx="2362200" cy="227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5"/>
          <p:cNvSpPr txBox="1"/>
          <p:nvPr/>
        </p:nvSpPr>
        <p:spPr>
          <a:xfrm>
            <a:off x="1560512" y="3314700"/>
            <a:ext cx="10326687" cy="3856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3636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rPr>
              <a:t>辦理青溪國小友善校園學生事務與輔導工作小團體計畫：「與你玩出好關係」自我認識與人際互動小團體。</a:t>
            </a:r>
            <a:endParaRPr/>
          </a:p>
          <a:p>
            <a:pPr marL="0" marR="0" lvl="0" indent="0" algn="l" rtl="0">
              <a:lnSpc>
                <a:spcPct val="113636"/>
              </a:lnSpc>
              <a:spcBef>
                <a:spcPts val="0"/>
              </a:spcBef>
              <a:spcAft>
                <a:spcPts val="0"/>
              </a:spcAft>
              <a:buClr>
                <a:srgbClr val="4B553A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4B553A"/>
                </a:solidFill>
                <a:latin typeface="Arial"/>
                <a:ea typeface="Arial"/>
                <a:cs typeface="Arial"/>
                <a:sym typeface="Arial"/>
              </a:rPr>
              <a:t>預計以四年級學生為主。</a:t>
            </a:r>
            <a:endParaRPr/>
          </a:p>
          <a:p>
            <a:pPr marL="0" marR="0" lvl="0" indent="0" algn="l" rtl="0">
              <a:lnSpc>
                <a:spcPct val="11363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4400" b="0" i="0" u="none">
              <a:solidFill>
                <a:srgbClr val="4B553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400" b="0" i="0" u="none">
              <a:solidFill>
                <a:srgbClr val="4B553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oogle Shape;160;p6"/>
          <p:cNvGrpSpPr/>
          <p:nvPr/>
        </p:nvGrpSpPr>
        <p:grpSpPr>
          <a:xfrm>
            <a:off x="7067550" y="1638300"/>
            <a:ext cx="11201401" cy="7337425"/>
            <a:chOff x="-3699976" y="625427"/>
            <a:chExt cx="14935201" cy="5557858"/>
          </a:xfrm>
        </p:grpSpPr>
        <p:sp>
          <p:nvSpPr>
            <p:cNvPr id="161" name="Google Shape;161;p6"/>
            <p:cNvSpPr txBox="1"/>
            <p:nvPr/>
          </p:nvSpPr>
          <p:spPr>
            <a:xfrm>
              <a:off x="-3699976" y="625427"/>
              <a:ext cx="14935201" cy="8354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89583"/>
                </a:lnSpc>
                <a:spcBef>
                  <a:spcPts val="0"/>
                </a:spcBef>
                <a:spcAft>
                  <a:spcPts val="0"/>
                </a:spcAft>
                <a:buClr>
                  <a:srgbClr val="D68162"/>
                </a:buClr>
                <a:buSzPts val="9600"/>
                <a:buFont typeface="Microsoft JhengHei"/>
                <a:buNone/>
              </a:pPr>
              <a:r>
                <a:rPr lang="en-US" sz="9600" b="1" i="0" u="none">
                  <a:solidFill>
                    <a:srgbClr val="D68162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班級輔導</a:t>
              </a:r>
              <a:endParaRPr/>
            </a:p>
          </p:txBody>
        </p:sp>
        <p:sp>
          <p:nvSpPr>
            <p:cNvPr id="162" name="Google Shape;162;p6"/>
            <p:cNvSpPr txBox="1"/>
            <p:nvPr/>
          </p:nvSpPr>
          <p:spPr>
            <a:xfrm>
              <a:off x="-379212" y="2103225"/>
              <a:ext cx="9956801" cy="40800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6000"/>
                <a:buFont typeface="Arial"/>
                <a:buNone/>
              </a:pPr>
              <a:r>
                <a:rPr lang="en-US" sz="6000" b="0" i="0" u="none">
                  <a:solidFill>
                    <a:srgbClr val="4B553A"/>
                  </a:solidFill>
                  <a:latin typeface="Arial"/>
                  <a:ea typeface="Arial"/>
                  <a:cs typeface="Arial"/>
                  <a:sym typeface="Arial"/>
                </a:rPr>
                <a:t>一年級：生活適應</a:t>
              </a:r>
              <a:endParaRPr/>
            </a:p>
            <a:p>
              <a:pPr marL="0" marR="0" lvl="0" indent="0" algn="l" rtl="0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6000"/>
                <a:buFont typeface="Arial"/>
                <a:buNone/>
              </a:pPr>
              <a:r>
                <a:rPr lang="en-US" sz="6000" b="0" i="0" u="none">
                  <a:solidFill>
                    <a:srgbClr val="4B553A"/>
                  </a:solidFill>
                  <a:latin typeface="Arial"/>
                  <a:ea typeface="Arial"/>
                  <a:cs typeface="Arial"/>
                  <a:sym typeface="Arial"/>
                </a:rPr>
                <a:t>二年級：家庭教育</a:t>
              </a:r>
              <a:endParaRPr/>
            </a:p>
            <a:p>
              <a:pPr marL="0" marR="0" lvl="0" indent="0" algn="l" rtl="0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6000"/>
                <a:buFont typeface="Arial"/>
                <a:buNone/>
              </a:pPr>
              <a:r>
                <a:rPr lang="en-US" sz="6000" b="0" i="0" u="none">
                  <a:solidFill>
                    <a:srgbClr val="4B553A"/>
                  </a:solidFill>
                  <a:latin typeface="Arial"/>
                  <a:ea typeface="Arial"/>
                  <a:cs typeface="Arial"/>
                  <a:sym typeface="Arial"/>
                </a:rPr>
                <a:t>三年級：情緒教育</a:t>
              </a:r>
              <a:endParaRPr/>
            </a:p>
            <a:p>
              <a:pPr marL="0" marR="0" lvl="0" indent="0" algn="l" rtl="0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6000"/>
                <a:buFont typeface="Arial"/>
                <a:buNone/>
              </a:pPr>
              <a:r>
                <a:rPr lang="en-US" sz="6000" b="0" i="0" u="none">
                  <a:solidFill>
                    <a:srgbClr val="4B553A"/>
                  </a:solidFill>
                  <a:latin typeface="Arial"/>
                  <a:ea typeface="Arial"/>
                  <a:cs typeface="Arial"/>
                  <a:sym typeface="Arial"/>
                </a:rPr>
                <a:t>四年級：人際教育</a:t>
              </a:r>
              <a:endParaRPr/>
            </a:p>
            <a:p>
              <a:pPr marL="0" marR="0" lvl="0" indent="0" algn="l" rtl="0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6000"/>
                <a:buFont typeface="Arial"/>
                <a:buNone/>
              </a:pPr>
              <a:r>
                <a:rPr lang="en-US" sz="6000" b="0" i="0" u="none">
                  <a:solidFill>
                    <a:srgbClr val="4B553A"/>
                  </a:solidFill>
                  <a:latin typeface="Arial"/>
                  <a:ea typeface="Arial"/>
                  <a:cs typeface="Arial"/>
                  <a:sym typeface="Arial"/>
                </a:rPr>
                <a:t>五年級：性平教育</a:t>
              </a:r>
              <a:endParaRPr/>
            </a:p>
            <a:p>
              <a:pPr marL="0" marR="0" lvl="0" indent="0" algn="l" rtl="0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Clr>
                  <a:srgbClr val="4B553A"/>
                </a:buClr>
                <a:buSzPts val="6000"/>
                <a:buFont typeface="Arial"/>
                <a:buNone/>
              </a:pPr>
              <a:r>
                <a:rPr lang="en-US" sz="6000" b="0" i="0" u="none">
                  <a:solidFill>
                    <a:srgbClr val="4B553A"/>
                  </a:solidFill>
                  <a:latin typeface="Arial"/>
                  <a:ea typeface="Arial"/>
                  <a:cs typeface="Arial"/>
                  <a:sym typeface="Arial"/>
                </a:rPr>
                <a:t>六年級：生涯教育</a:t>
              </a:r>
              <a:endParaRPr/>
            </a:p>
          </p:txBody>
        </p:sp>
      </p:grpSp>
      <p:pic>
        <p:nvPicPr>
          <p:cNvPr id="163" name="Google Shape;16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600000">
            <a:off x="-57150" y="3825875"/>
            <a:ext cx="6675437" cy="6427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17487" y="252412"/>
            <a:ext cx="6080125" cy="599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8975" y="495300"/>
            <a:ext cx="6207125" cy="952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553A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7"/>
          <p:cNvGrpSpPr/>
          <p:nvPr/>
        </p:nvGrpSpPr>
        <p:grpSpPr>
          <a:xfrm>
            <a:off x="1028700" y="1638300"/>
            <a:ext cx="13414375" cy="6557962"/>
            <a:chOff x="-666592" y="-415789"/>
            <a:chExt cx="10989518" cy="8743935"/>
          </a:xfrm>
        </p:grpSpPr>
        <p:sp>
          <p:nvSpPr>
            <p:cNvPr id="171" name="Google Shape;171;p7"/>
            <p:cNvSpPr txBox="1"/>
            <p:nvPr/>
          </p:nvSpPr>
          <p:spPr>
            <a:xfrm>
              <a:off x="1032406" y="-415789"/>
              <a:ext cx="9290520" cy="15083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FE9DB"/>
                </a:buClr>
                <a:buSzPts val="10000"/>
                <a:buFont typeface="Microsoft JhengHei"/>
                <a:buNone/>
              </a:pPr>
              <a:r>
                <a:rPr lang="en-US" sz="10000" b="1" i="0" u="none">
                  <a:solidFill>
                    <a:srgbClr val="EFE9DB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愛心輔導</a:t>
              </a:r>
              <a:endParaRPr/>
            </a:p>
          </p:txBody>
        </p:sp>
        <p:sp>
          <p:nvSpPr>
            <p:cNvPr id="172" name="Google Shape;172;p7"/>
            <p:cNvSpPr txBox="1"/>
            <p:nvPr/>
          </p:nvSpPr>
          <p:spPr>
            <a:xfrm>
              <a:off x="-666592" y="2172890"/>
              <a:ext cx="9079033" cy="61552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-190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"/>
                <a:buFont typeface="Noto Sans Symbols"/>
                <a:buChar char="⮚"/>
              </a:pPr>
              <a:r>
                <a:rPr lang="en-US" sz="5000" b="0" i="0" u="none">
                  <a:solidFill>
                    <a:srgbClr val="EFE9DB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愛心志工輔導陪伴：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FE9DB"/>
                </a:buClr>
                <a:buSzPts val="5000"/>
                <a:buFont typeface="Microsoft JhengHei"/>
                <a:buNone/>
              </a:pPr>
              <a:r>
                <a:rPr lang="en-US" sz="5000" b="0" i="0" u="none">
                  <a:solidFill>
                    <a:srgbClr val="EFE9DB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愛心輔導志工於早修晨光時間，協助 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FE9DB"/>
                </a:buClr>
                <a:buSzPts val="5000"/>
                <a:buFont typeface="Microsoft JhengHei"/>
                <a:buNone/>
              </a:pPr>
              <a:r>
                <a:rPr lang="en-US" sz="5000" b="0" i="0" u="none">
                  <a:solidFill>
                    <a:srgbClr val="EFE9DB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孩子生活、身心照顧、課業學習等。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0"/>
                <a:buFont typeface="Calibri"/>
                <a:buNone/>
              </a:pPr>
              <a:endParaRPr sz="5000" b="0" i="0" u="none">
                <a:solidFill>
                  <a:srgbClr val="EFE9DB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FE9DB"/>
                </a:buClr>
                <a:buSzPts val="5000"/>
                <a:buFont typeface="Microsoft JhengHei"/>
                <a:buNone/>
              </a:pPr>
              <a:r>
                <a:rPr lang="en-US" sz="5000" b="0" i="0" u="none">
                  <a:solidFill>
                    <a:srgbClr val="EFE9DB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讓班上家中弱勢、需要關愛的孩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FE9DB"/>
                </a:buClr>
                <a:buSzPts val="5000"/>
                <a:buFont typeface="Microsoft JhengHei"/>
                <a:buNone/>
              </a:pPr>
              <a:r>
                <a:rPr lang="en-US" sz="5000" b="0" i="0" u="none">
                  <a:solidFill>
                    <a:srgbClr val="EFE9DB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子更能適應團體生活。</a:t>
              </a:r>
              <a:endParaRPr/>
            </a:p>
          </p:txBody>
        </p:sp>
      </p:grpSp>
      <p:pic>
        <p:nvPicPr>
          <p:cNvPr id="173" name="Google Shape;173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500000">
            <a:off x="11884025" y="4197350"/>
            <a:ext cx="6357937" cy="6122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500000">
            <a:off x="12973050" y="3341687"/>
            <a:ext cx="2940050" cy="283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401675" y="1257300"/>
            <a:ext cx="4951412" cy="4879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9DB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oogle Shape;180;p8"/>
          <p:cNvGrpSpPr/>
          <p:nvPr/>
        </p:nvGrpSpPr>
        <p:grpSpPr>
          <a:xfrm>
            <a:off x="7008812" y="1130300"/>
            <a:ext cx="11436351" cy="8331200"/>
            <a:chOff x="-7012667" y="-2589481"/>
            <a:chExt cx="15248759" cy="11109258"/>
          </a:xfrm>
        </p:grpSpPr>
        <p:sp>
          <p:nvSpPr>
            <p:cNvPr id="181" name="Google Shape;181;p8"/>
            <p:cNvSpPr txBox="1"/>
            <p:nvPr/>
          </p:nvSpPr>
          <p:spPr>
            <a:xfrm>
              <a:off x="-2105505" y="-2589481"/>
              <a:ext cx="10341597" cy="14954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86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A1A00"/>
                </a:buClr>
                <a:buSzPts val="10000"/>
                <a:buFont typeface="Microsoft JhengHei"/>
                <a:buNone/>
              </a:pPr>
              <a:r>
                <a:rPr lang="en-US" sz="10000" b="1" i="0" u="none">
                  <a:solidFill>
                    <a:srgbClr val="2A1A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特教業務</a:t>
              </a:r>
              <a:endParaRPr/>
            </a:p>
          </p:txBody>
        </p:sp>
        <p:sp>
          <p:nvSpPr>
            <p:cNvPr id="182" name="Google Shape;182;p8"/>
            <p:cNvSpPr txBox="1"/>
            <p:nvPr/>
          </p:nvSpPr>
          <p:spPr>
            <a:xfrm>
              <a:off x="-7012667" y="-529780"/>
              <a:ext cx="14630681" cy="90495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457200" marR="0" lvl="0" indent="-4318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Verdana"/>
                <a:buNone/>
              </a:pPr>
              <a:r>
                <a:rPr lang="en-US" sz="3300" b="1" i="0" u="none">
                  <a:solidFill>
                    <a:srgbClr val="4A452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身心障礙學生各項補助申請核發:教科書.交通費.教育代金.獎助學金</a:t>
              </a:r>
              <a:endParaRPr/>
            </a:p>
            <a:p>
              <a:pPr marL="457200" marR="0" lvl="0" indent="-43180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Font typeface="Verdana"/>
                <a:buNone/>
              </a:pPr>
              <a:endParaRPr sz="3300" b="0" i="0" u="none">
                <a:solidFill>
                  <a:srgbClr val="4A452A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457200" marR="0" lvl="0" indent="-43180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Font typeface="Verdana"/>
                <a:buNone/>
              </a:pPr>
              <a:r>
                <a:rPr lang="en-US" sz="3300" b="1" i="0" u="none">
                  <a:solidFill>
                    <a:srgbClr val="4A452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輔具維修、申請:配合來文檢視學生輔具狀況提出申請</a:t>
              </a:r>
              <a:endParaRPr/>
            </a:p>
            <a:p>
              <a:pPr marL="457200" marR="0" lvl="0" indent="-43180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Font typeface="Verdana"/>
                <a:buNone/>
              </a:pPr>
              <a:endParaRPr sz="3300" b="0" i="0" u="none">
                <a:solidFill>
                  <a:srgbClr val="4A452A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457200" marR="0" lvl="0" indent="-43180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Font typeface="Verdana"/>
                <a:buNone/>
              </a:pPr>
              <a:r>
                <a:rPr lang="en-US" sz="3300" b="1" i="0" u="none">
                  <a:solidFill>
                    <a:srgbClr val="4A452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特殊教育通報網填報:進行學生資料填報.偵錯.學生轉銜提報、異動.填寫特教檢核表。</a:t>
              </a:r>
              <a:endParaRPr/>
            </a:p>
            <a:p>
              <a:pPr marL="457200" marR="0" lvl="0" indent="-43180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Font typeface="Verdana"/>
                <a:buNone/>
              </a:pPr>
              <a:endParaRPr sz="3300" b="0" i="0" u="none">
                <a:solidFill>
                  <a:srgbClr val="4A452A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457200" marR="0" lvl="0" indent="-43180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Font typeface="Verdana"/>
                <a:buNone/>
              </a:pPr>
              <a:r>
                <a:rPr lang="en-US" sz="3300" b="1" i="0" u="none">
                  <a:solidFill>
                    <a:srgbClr val="4A452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專業團隊服務、巡迴輔導服務、助理人員服務</a:t>
              </a:r>
              <a:endParaRPr sz="3300" b="0" i="0" u="none">
                <a:solidFill>
                  <a:srgbClr val="4A452A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457200" marR="0" lvl="0" indent="-43180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Font typeface="Verdana"/>
                <a:buNone/>
              </a:pPr>
              <a:r>
                <a:rPr lang="en-US" sz="3300" b="1" i="0" u="none">
                  <a:solidFill>
                    <a:srgbClr val="4A452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彈性人力支援申請、學障有聲書申請</a:t>
              </a:r>
              <a:endParaRPr/>
            </a:p>
            <a:p>
              <a:pPr marL="457200" marR="0" lvl="0" indent="-43180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Font typeface="Verdana"/>
                <a:buNone/>
              </a:pPr>
              <a:endParaRPr sz="3300" b="0" i="0" u="none">
                <a:solidFill>
                  <a:srgbClr val="4A452A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457200" marR="0" lvl="0" indent="-43180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Font typeface="Verdana"/>
                <a:buNone/>
              </a:pPr>
              <a:r>
                <a:rPr lang="en-US" sz="3300" b="1" i="0" u="none">
                  <a:solidFill>
                    <a:srgbClr val="4A452A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特殊教育評鑑:每年定期接受特殊教育非實地或實地評鑑。</a:t>
              </a:r>
              <a:endParaRPr/>
            </a:p>
          </p:txBody>
        </p:sp>
      </p:grpSp>
      <p:pic>
        <p:nvPicPr>
          <p:cNvPr id="183" name="Google Shape;18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821275" y="5940425"/>
            <a:ext cx="601662" cy="1052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3275" y="9434512"/>
            <a:ext cx="601662" cy="1052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322550" y="-104775"/>
            <a:ext cx="603250" cy="1052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8" descr="ç¸éåç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3900" y="2232025"/>
            <a:ext cx="6172200" cy="65008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8162"/>
        </a:solid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383000" y="9129712"/>
            <a:ext cx="536575" cy="1184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7440000">
            <a:off x="1408112" y="8943975"/>
            <a:ext cx="1074737" cy="1185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38200" y="190500"/>
            <a:ext cx="865187" cy="1138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897100" y="9096375"/>
            <a:ext cx="698500" cy="121761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5" name="Google Shape;195;p9"/>
          <p:cNvGrpSpPr/>
          <p:nvPr/>
        </p:nvGrpSpPr>
        <p:grpSpPr>
          <a:xfrm>
            <a:off x="1066800" y="190500"/>
            <a:ext cx="16383000" cy="9504362"/>
            <a:chOff x="3200400" y="1790700"/>
            <a:chExt cx="11617412" cy="5767375"/>
          </a:xfrm>
        </p:grpSpPr>
        <p:sp>
          <p:nvSpPr>
            <p:cNvPr id="196" name="Google Shape;196;p9"/>
            <p:cNvSpPr txBox="1"/>
            <p:nvPr/>
          </p:nvSpPr>
          <p:spPr>
            <a:xfrm>
              <a:off x="3200400" y="1790700"/>
              <a:ext cx="10972800" cy="7969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FF"/>
                </a:buClr>
                <a:buSzPts val="4800"/>
                <a:buFont typeface="Microsoft JhengHei"/>
                <a:buNone/>
              </a:pPr>
              <a:r>
                <a:rPr lang="en-US" sz="4800" b="1" i="0" u="none">
                  <a:solidFill>
                    <a:srgbClr val="0000FF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特教需求學生鑑定安置</a:t>
              </a:r>
              <a:endParaRPr/>
            </a:p>
          </p:txBody>
        </p:sp>
        <p:sp>
          <p:nvSpPr>
            <p:cNvPr id="197" name="Google Shape;197;p9"/>
            <p:cNvSpPr txBox="1"/>
            <p:nvPr/>
          </p:nvSpPr>
          <p:spPr>
            <a:xfrm>
              <a:off x="5672650" y="2727313"/>
              <a:ext cx="4881600" cy="1050900"/>
            </a:xfrm>
            <a:prstGeom prst="rect">
              <a:avLst/>
            </a:prstGeom>
            <a:solidFill>
              <a:srgbClr val="FFFFFF"/>
            </a:solidFill>
            <a:ln w="57150" cap="flat" cmpd="thinThick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團體輔導、個別輔導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入班觀察、親師溝通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40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198" name="Google Shape;198;p9"/>
            <p:cNvSpPr txBox="1"/>
            <p:nvPr/>
          </p:nvSpPr>
          <p:spPr>
            <a:xfrm>
              <a:off x="10880575" y="5535588"/>
              <a:ext cx="3168600" cy="790500"/>
            </a:xfrm>
            <a:prstGeom prst="rect">
              <a:avLst/>
            </a:prstGeom>
            <a:solidFill>
              <a:srgbClr val="FFFFFF"/>
            </a:solidFill>
            <a:ln w="57150" cap="flat" cmpd="thinThick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疑似情緒障礙鑑定</a:t>
              </a:r>
              <a:endParaRPr/>
            </a:p>
          </p:txBody>
        </p:sp>
        <p:sp>
          <p:nvSpPr>
            <p:cNvPr id="199" name="Google Shape;199;p9"/>
            <p:cNvSpPr txBox="1"/>
            <p:nvPr/>
          </p:nvSpPr>
          <p:spPr>
            <a:xfrm>
              <a:off x="6002175" y="6975475"/>
              <a:ext cx="4878300" cy="582600"/>
            </a:xfrm>
            <a:prstGeom prst="rect">
              <a:avLst/>
            </a:prstGeom>
            <a:solidFill>
              <a:srgbClr val="FFFFFF"/>
            </a:solidFill>
            <a:ln w="57150" cap="flat" cmpd="thinThick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鑑定安置 (鑑別)</a:t>
              </a:r>
              <a:endParaRPr/>
            </a:p>
          </p:txBody>
        </p:sp>
        <p:cxnSp>
          <p:nvCxnSpPr>
            <p:cNvPr id="200" name="Google Shape;200;p9"/>
            <p:cNvCxnSpPr/>
            <p:nvPr/>
          </p:nvCxnSpPr>
          <p:spPr>
            <a:xfrm flipH="1">
              <a:off x="6273800" y="4743450"/>
              <a:ext cx="911225" cy="617537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201" name="Google Shape;201;p9"/>
            <p:cNvCxnSpPr/>
            <p:nvPr/>
          </p:nvCxnSpPr>
          <p:spPr>
            <a:xfrm>
              <a:off x="6392863" y="6399213"/>
              <a:ext cx="647700" cy="57626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202" name="Google Shape;202;p9"/>
            <p:cNvCxnSpPr/>
            <p:nvPr/>
          </p:nvCxnSpPr>
          <p:spPr>
            <a:xfrm flipH="1">
              <a:off x="8337638" y="6385088"/>
              <a:ext cx="10800" cy="604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sp>
          <p:nvSpPr>
            <p:cNvPr id="203" name="Google Shape;203;p9"/>
            <p:cNvSpPr txBox="1"/>
            <p:nvPr/>
          </p:nvSpPr>
          <p:spPr>
            <a:xfrm>
              <a:off x="6392875" y="4129888"/>
              <a:ext cx="3551100" cy="649200"/>
            </a:xfrm>
            <a:prstGeom prst="rect">
              <a:avLst/>
            </a:prstGeom>
            <a:solidFill>
              <a:srgbClr val="FFFFFF"/>
            </a:solidFill>
            <a:ln w="57150" cap="flat" cmpd="thinThick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提出轉介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40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cxnSp>
          <p:nvCxnSpPr>
            <p:cNvPr id="204" name="Google Shape;204;p9"/>
            <p:cNvCxnSpPr/>
            <p:nvPr/>
          </p:nvCxnSpPr>
          <p:spPr>
            <a:xfrm>
              <a:off x="8168425" y="3810387"/>
              <a:ext cx="0" cy="287400"/>
            </a:xfrm>
            <a:prstGeom prst="straightConnector1">
              <a:avLst/>
            </a:prstGeom>
            <a:noFill/>
            <a:ln w="57150" cap="flat" cmpd="thinThick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sp>
          <p:nvSpPr>
            <p:cNvPr id="205" name="Google Shape;205;p9"/>
            <p:cNvSpPr txBox="1"/>
            <p:nvPr/>
          </p:nvSpPr>
          <p:spPr>
            <a:xfrm>
              <a:off x="4087813" y="5535613"/>
              <a:ext cx="2665412" cy="790575"/>
            </a:xfrm>
            <a:prstGeom prst="rect">
              <a:avLst/>
            </a:prstGeom>
            <a:solidFill>
              <a:srgbClr val="FFFFFF"/>
            </a:solidFill>
            <a:ln w="57150" cap="flat" cmpd="thinThick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身心障礙鑑定</a:t>
              </a:r>
              <a:endParaRPr/>
            </a:p>
          </p:txBody>
        </p:sp>
        <p:sp>
          <p:nvSpPr>
            <p:cNvPr id="206" name="Google Shape;206;p9"/>
            <p:cNvSpPr txBox="1"/>
            <p:nvPr/>
          </p:nvSpPr>
          <p:spPr>
            <a:xfrm>
              <a:off x="6994513" y="5535588"/>
              <a:ext cx="3384600" cy="790500"/>
            </a:xfrm>
            <a:prstGeom prst="rect">
              <a:avLst/>
            </a:prstGeom>
            <a:solidFill>
              <a:srgbClr val="FFFFFF"/>
            </a:solidFill>
            <a:ln w="57150" cap="flat" cmpd="thinThick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Microsoft JhengHei"/>
                <a:buNone/>
              </a:pPr>
              <a:r>
                <a:rPr lang="en-US" sz="4000" b="0" i="0" u="none">
                  <a:solidFill>
                    <a:srgbClr val="0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疑似學習障礙鑑定</a:t>
              </a:r>
              <a:endParaRPr/>
            </a:p>
          </p:txBody>
        </p:sp>
        <p:sp>
          <p:nvSpPr>
            <p:cNvPr id="207" name="Google Shape;207;p9"/>
            <p:cNvSpPr/>
            <p:nvPr/>
          </p:nvSpPr>
          <p:spPr>
            <a:xfrm>
              <a:off x="11145825" y="2659863"/>
              <a:ext cx="1368300" cy="709500"/>
            </a:xfrm>
            <a:prstGeom prst="wedgeEllipseCallout">
              <a:avLst>
                <a:gd name="adj1" fmla="val 13602"/>
                <a:gd name="adj2" fmla="val 14451"/>
              </a:avLst>
            </a:prstGeom>
            <a:solidFill>
              <a:schemeClr val="accent1"/>
            </a:solidFill>
            <a:ln w="25400" cap="flat" cmpd="sng">
              <a:solidFill>
                <a:srgbClr val="695F0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n-US" sz="4000" b="1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9月</a:t>
              </a:r>
              <a:endParaRPr/>
            </a:p>
          </p:txBody>
        </p:sp>
        <p:cxnSp>
          <p:nvCxnSpPr>
            <p:cNvPr id="208" name="Google Shape;208;p9"/>
            <p:cNvCxnSpPr/>
            <p:nvPr/>
          </p:nvCxnSpPr>
          <p:spPr>
            <a:xfrm>
              <a:off x="8217763" y="4833488"/>
              <a:ext cx="0" cy="64770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209" name="Google Shape;209;p9"/>
            <p:cNvCxnSpPr/>
            <p:nvPr/>
          </p:nvCxnSpPr>
          <p:spPr>
            <a:xfrm>
              <a:off x="9943975" y="4743450"/>
              <a:ext cx="936600" cy="71910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sp>
          <p:nvSpPr>
            <p:cNvPr id="210" name="Google Shape;210;p9"/>
            <p:cNvSpPr/>
            <p:nvPr/>
          </p:nvSpPr>
          <p:spPr>
            <a:xfrm>
              <a:off x="11029437" y="3441625"/>
              <a:ext cx="1368300" cy="709500"/>
            </a:xfrm>
            <a:prstGeom prst="wedgeEllipseCallout">
              <a:avLst>
                <a:gd name="adj1" fmla="val 13653"/>
                <a:gd name="adj2" fmla="val 14244"/>
              </a:avLst>
            </a:prstGeom>
            <a:solidFill>
              <a:schemeClr val="accent1"/>
            </a:solidFill>
            <a:ln w="25400" cap="flat" cmpd="sng">
              <a:solidFill>
                <a:srgbClr val="695F0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000"/>
                <a:buFont typeface="Arial"/>
                <a:buNone/>
              </a:pPr>
              <a:r>
                <a:rPr lang="en-US" sz="4000" b="1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12月</a:t>
              </a:r>
              <a:endParaRPr/>
            </a:p>
          </p:txBody>
        </p:sp>
        <p:sp>
          <p:nvSpPr>
            <p:cNvPr id="211" name="Google Shape;211;p9"/>
            <p:cNvSpPr/>
            <p:nvPr/>
          </p:nvSpPr>
          <p:spPr>
            <a:xfrm>
              <a:off x="10880575" y="4267050"/>
              <a:ext cx="1440000" cy="720600"/>
            </a:xfrm>
            <a:prstGeom prst="wedgeEllipseCallout">
              <a:avLst>
                <a:gd name="adj1" fmla="val 13569"/>
                <a:gd name="adj2" fmla="val 14493"/>
              </a:avLst>
            </a:prstGeom>
            <a:solidFill>
              <a:schemeClr val="accent1"/>
            </a:solidFill>
            <a:ln w="25400" cap="flat" cmpd="sng">
              <a:solidFill>
                <a:srgbClr val="695F0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500"/>
                <a:buFont typeface="Arial"/>
                <a:buNone/>
              </a:pPr>
              <a:r>
                <a:rPr lang="en-US" sz="3500" b="1" i="0" u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110年3月</a:t>
              </a:r>
              <a:endParaRPr/>
            </a:p>
          </p:txBody>
        </p:sp>
        <p:cxnSp>
          <p:nvCxnSpPr>
            <p:cNvPr id="212" name="Google Shape;212;p9"/>
            <p:cNvCxnSpPr/>
            <p:nvPr/>
          </p:nvCxnSpPr>
          <p:spPr>
            <a:xfrm flipH="1">
              <a:off x="10640975" y="6353126"/>
              <a:ext cx="576300" cy="5763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sp>
          <p:nvSpPr>
            <p:cNvPr id="213" name="Google Shape;213;p9"/>
            <p:cNvSpPr/>
            <p:nvPr/>
          </p:nvSpPr>
          <p:spPr>
            <a:xfrm>
              <a:off x="12730112" y="2798763"/>
              <a:ext cx="2087700" cy="431700"/>
            </a:xfrm>
            <a:prstGeom prst="roundRect">
              <a:avLst>
                <a:gd name="adj" fmla="val 16667"/>
              </a:avLst>
            </a:prstGeom>
            <a:solidFill>
              <a:srgbClr val="D36F68"/>
            </a:solidFill>
            <a:ln w="25400" cap="flat" cmpd="sng">
              <a:solidFill>
                <a:srgbClr val="B6831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Microsoft JhengHei"/>
                <a:buNone/>
              </a:pPr>
              <a:r>
                <a:rPr lang="en-US" sz="3000" b="1" i="0" u="none">
                  <a:solidFill>
                    <a:srgbClr val="FFFFFF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二~六年級學生</a:t>
              </a:r>
              <a:endParaRPr/>
            </a:p>
          </p:txBody>
        </p:sp>
        <p:sp>
          <p:nvSpPr>
            <p:cNvPr id="214" name="Google Shape;214;p9"/>
            <p:cNvSpPr/>
            <p:nvPr/>
          </p:nvSpPr>
          <p:spPr>
            <a:xfrm>
              <a:off x="12514113" y="4670463"/>
              <a:ext cx="2211000" cy="431700"/>
            </a:xfrm>
            <a:prstGeom prst="roundRect">
              <a:avLst>
                <a:gd name="adj" fmla="val 16667"/>
              </a:avLst>
            </a:prstGeom>
            <a:solidFill>
              <a:srgbClr val="D36F68"/>
            </a:solidFill>
            <a:ln w="25400" cap="flat" cmpd="sng">
              <a:solidFill>
                <a:srgbClr val="B6831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Microsoft JhengHei"/>
                <a:buNone/>
              </a:pPr>
              <a:r>
                <a:rPr lang="en-US" sz="3000" b="1" i="0" u="none">
                  <a:solidFill>
                    <a:srgbClr val="FFFFFF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一~六年級學生</a:t>
              </a:r>
              <a:endParaRPr/>
            </a:p>
          </p:txBody>
        </p:sp>
        <p:sp>
          <p:nvSpPr>
            <p:cNvPr id="215" name="Google Shape;215;p9"/>
            <p:cNvSpPr/>
            <p:nvPr/>
          </p:nvSpPr>
          <p:spPr>
            <a:xfrm>
              <a:off x="12663562" y="3446463"/>
              <a:ext cx="2154000" cy="1008000"/>
            </a:xfrm>
            <a:prstGeom prst="roundRect">
              <a:avLst>
                <a:gd name="adj" fmla="val 16667"/>
              </a:avLst>
            </a:prstGeom>
            <a:solidFill>
              <a:srgbClr val="D36F68"/>
            </a:solidFill>
            <a:ln w="25400" cap="flat" cmpd="sng">
              <a:solidFill>
                <a:srgbClr val="B6831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Microsoft JhengHei"/>
                <a:buNone/>
              </a:pPr>
              <a:r>
                <a:rPr lang="en-US" sz="3000" b="1" i="0" u="none">
                  <a:solidFill>
                    <a:srgbClr val="FFFFFF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跨階段轉銜</a:t>
              </a:r>
              <a:endParaRPr sz="30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Microsoft JhengHei"/>
                <a:buNone/>
              </a:pPr>
              <a:r>
                <a:rPr lang="en-US" sz="3000" b="1" i="0" u="none">
                  <a:solidFill>
                    <a:srgbClr val="FFFFFF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小六升國中</a:t>
              </a:r>
              <a:endParaRPr sz="3000" b="0" i="0" u="non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Microsoft JhengHei"/>
                <a:buNone/>
              </a:pPr>
              <a:r>
                <a:rPr lang="en-US" sz="3000" b="1" i="0" u="none">
                  <a:solidFill>
                    <a:srgbClr val="FFFFFF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幼兒園升小一</a:t>
              </a:r>
              <a:endParaRPr/>
            </a:p>
          </p:txBody>
        </p:sp>
        <p:cxnSp>
          <p:nvCxnSpPr>
            <p:cNvPr id="216" name="Google Shape;216;p9"/>
            <p:cNvCxnSpPr/>
            <p:nvPr/>
          </p:nvCxnSpPr>
          <p:spPr>
            <a:xfrm>
              <a:off x="12514125" y="3110963"/>
              <a:ext cx="216000" cy="4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17" name="Google Shape;217;p9"/>
            <p:cNvCxnSpPr/>
            <p:nvPr/>
          </p:nvCxnSpPr>
          <p:spPr>
            <a:xfrm>
              <a:off x="12447575" y="4017512"/>
              <a:ext cx="216000" cy="4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自訂</PresentationFormat>
  <Paragraphs>151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BiauKai</vt:lpstr>
      <vt:lpstr>Noto Sans Symbols</vt:lpstr>
      <vt:lpstr>Microsoft JhengHei</vt:lpstr>
      <vt:lpstr>Arial</vt:lpstr>
      <vt:lpstr>Calibri</vt:lpstr>
      <vt:lpstr>Times New Roman</vt:lpstr>
      <vt:lpstr>Verdana</vt:lpstr>
      <vt:lpstr>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cou-1</dc:creator>
  <cp:lastModifiedBy>cou-1</cp:lastModifiedBy>
  <cp:revision>1</cp:revision>
  <dcterms:created xsi:type="dcterms:W3CDTF">2006-08-16T00:00:00Z</dcterms:created>
  <dcterms:modified xsi:type="dcterms:W3CDTF">2021-09-10T00:34:28Z</dcterms:modified>
</cp:coreProperties>
</file>