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22"/>
  </p:notesMasterIdLst>
  <p:sldIdLst>
    <p:sldId id="256" r:id="rId3"/>
    <p:sldId id="259" r:id="rId4"/>
    <p:sldId id="260" r:id="rId5"/>
    <p:sldId id="261" r:id="rId6"/>
    <p:sldId id="262" r:id="rId7"/>
    <p:sldId id="263" r:id="rId8"/>
    <p:sldId id="1118" r:id="rId9"/>
    <p:sldId id="277" r:id="rId10"/>
    <p:sldId id="279" r:id="rId11"/>
    <p:sldId id="280" r:id="rId12"/>
    <p:sldId id="284" r:id="rId13"/>
    <p:sldId id="1104" r:id="rId14"/>
    <p:sldId id="1110" r:id="rId15"/>
    <p:sldId id="1109" r:id="rId16"/>
    <p:sldId id="258" r:id="rId17"/>
    <p:sldId id="1108" r:id="rId18"/>
    <p:sldId id="1105" r:id="rId19"/>
    <p:sldId id="1106" r:id="rId20"/>
    <p:sldId id="110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>
      <p:cViewPr varScale="1">
        <p:scale>
          <a:sx n="82" d="100"/>
          <a:sy n="82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stats.moe.gov.tw/files/important/OVERVIEW_Y0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815846189957956E-2"/>
          <c:y val="7.7517810273715834E-2"/>
          <c:w val="0.91145735190560728"/>
          <c:h val="0.86200798429608061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pct40">
              <a:fgClr>
                <a:srgbClr val="FF99CC"/>
              </a:fgClr>
              <a:bgClr>
                <a:srgbClr val="FFFFFF"/>
              </a:bgClr>
            </a:pattFill>
            <a:ln w="12700">
              <a:solidFill>
                <a:srgbClr val="FF99CC"/>
              </a:solidFill>
              <a:prstDash val="solid"/>
            </a:ln>
          </c:spPr>
          <c:invertIfNegative val="0"/>
          <c:cat>
            <c:numRef>
              <c:f>'[OVERVIEW_Y01.XLS]75'!$B$5:$B$38</c:f>
              <c:numCache>
                <c:formatCode>General</c:formatCode>
                <c:ptCount val="3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</c:numCache>
            </c:numRef>
          </c:cat>
          <c:val>
            <c:numRef>
              <c:f>'[OVERVIEW_Y01.XLS]75'!$C$5:$C$38</c:f>
              <c:numCache>
                <c:formatCode>#,##0</c:formatCode>
                <c:ptCount val="34"/>
                <c:pt idx="0">
                  <c:v>414069</c:v>
                </c:pt>
                <c:pt idx="1">
                  <c:v>405263</c:v>
                </c:pt>
                <c:pt idx="2">
                  <c:v>383439</c:v>
                </c:pt>
                <c:pt idx="3">
                  <c:v>371008</c:v>
                </c:pt>
                <c:pt idx="4">
                  <c:v>346208</c:v>
                </c:pt>
                <c:pt idx="5">
                  <c:v>309230</c:v>
                </c:pt>
                <c:pt idx="6">
                  <c:v>314024</c:v>
                </c:pt>
                <c:pt idx="7">
                  <c:v>342031</c:v>
                </c:pt>
                <c:pt idx="8">
                  <c:v>315299</c:v>
                </c:pt>
                <c:pt idx="9">
                  <c:v>335618</c:v>
                </c:pt>
                <c:pt idx="10">
                  <c:v>321932</c:v>
                </c:pt>
                <c:pt idx="11">
                  <c:v>321632</c:v>
                </c:pt>
                <c:pt idx="12">
                  <c:v>325613</c:v>
                </c:pt>
                <c:pt idx="13">
                  <c:v>322938</c:v>
                </c:pt>
                <c:pt idx="14">
                  <c:v>329581</c:v>
                </c:pt>
                <c:pt idx="15">
                  <c:v>325545</c:v>
                </c:pt>
                <c:pt idx="16">
                  <c:v>326002</c:v>
                </c:pt>
                <c:pt idx="17">
                  <c:v>271450</c:v>
                </c:pt>
                <c:pt idx="18">
                  <c:v>283661</c:v>
                </c:pt>
                <c:pt idx="19">
                  <c:v>305312</c:v>
                </c:pt>
                <c:pt idx="20">
                  <c:v>260354</c:v>
                </c:pt>
                <c:pt idx="21">
                  <c:v>247530</c:v>
                </c:pt>
                <c:pt idx="22">
                  <c:v>227070</c:v>
                </c:pt>
                <c:pt idx="23">
                  <c:v>216419</c:v>
                </c:pt>
                <c:pt idx="24">
                  <c:v>205854</c:v>
                </c:pt>
                <c:pt idx="25">
                  <c:v>204459</c:v>
                </c:pt>
                <c:pt idx="26">
                  <c:v>204414</c:v>
                </c:pt>
                <c:pt idx="27">
                  <c:v>198733</c:v>
                </c:pt>
                <c:pt idx="28">
                  <c:v>191310</c:v>
                </c:pt>
                <c:pt idx="29">
                  <c:v>166886</c:v>
                </c:pt>
                <c:pt idx="30">
                  <c:v>196627</c:v>
                </c:pt>
                <c:pt idx="31">
                  <c:v>229481</c:v>
                </c:pt>
                <c:pt idx="32">
                  <c:v>199113</c:v>
                </c:pt>
                <c:pt idx="33">
                  <c:v>210383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F4-46B1-BB8E-877EDD5B7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339152"/>
        <c:axId val="421338368"/>
      </c:barChart>
      <c:catAx>
        <c:axId val="42133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zh-TW" altLang="en-US"/>
                  <a:t>年</a:t>
                </a:r>
              </a:p>
            </c:rich>
          </c:tx>
          <c:layout>
            <c:manualLayout>
              <c:xMode val="edge"/>
              <c:yMode val="edge"/>
              <c:x val="0.97014276468448102"/>
              <c:y val="0.952215686017617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zh-TW"/>
          </a:p>
        </c:txPr>
        <c:crossAx val="4213383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1338368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zh-TW" altLang="en-US"/>
                  <a:t>千人</a:t>
                </a:r>
              </a:p>
            </c:rich>
          </c:tx>
          <c:layout>
            <c:manualLayout>
              <c:xMode val="edge"/>
              <c:yMode val="edge"/>
              <c:x val="7.3721272645797514E-3"/>
              <c:y val="1.0799091290059341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細明體"/>
                <a:ea typeface="細明體"/>
                <a:cs typeface="細明體"/>
              </a:defRPr>
            </a:pPr>
            <a:endParaRPr lang="zh-TW"/>
          </a:p>
        </c:txPr>
        <c:crossAx val="421339152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TW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AE2C4-67E6-4B1E-A18F-C4715243005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869456-8E6D-4C6F-8207-AB58D9DED7FE}">
      <dgm:prSet phldrT="[文字]" custT="1"/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自主</a:t>
          </a:r>
        </a:p>
      </dgm:t>
    </dgm:pt>
    <dgm:pt modelId="{7102AD30-C4E8-4937-8E39-57BC0B3DAC04}" type="parTrans" cxnId="{69214BB4-46F2-47E5-BFEE-4CB7C9A50CF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EE622F-7BF3-45B3-A5D3-95C35D7BE12C}" type="sibTrans" cxnId="{69214BB4-46F2-47E5-BFEE-4CB7C9A50CF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022748-55DA-4378-8D59-201CC2FD754B}">
      <dgm:prSet phldrT="[文字]" custT="1"/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endParaRPr lang="en-US" altLang="zh-TW" sz="3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63E9C3-5EB0-4DC4-AE0E-7BBB0F86708A}" type="parTrans" cxnId="{7411A53A-B95B-4A5E-B792-51B0BC4BFE3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AB5651-3943-43B6-9060-1BAAFA0B1DD5}" type="sibTrans" cxnId="{7411A53A-B95B-4A5E-B792-51B0BC4BFE3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006AA5-6C91-4FDE-A07F-A9FA04741948}">
      <dgm:prSet phldrT="[文字]" custT="1"/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環境</a:t>
          </a:r>
        </a:p>
      </dgm:t>
    </dgm:pt>
    <dgm:pt modelId="{6DF33722-1C1A-4BFA-BD37-B7918DEBD40A}" type="parTrans" cxnId="{883E2091-C8F1-47AE-A656-E0F1FF9ADC6B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E73BC2-C25B-425F-A449-31EA1A18D942}" type="sibTrans" cxnId="{883E2091-C8F1-47AE-A656-E0F1FF9ADC6B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C7C674-4428-49B3-AE24-874F1CDDF186}">
      <dgm:prSet phldrT="[文字]" custT="1"/>
      <dgm:spPr/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國際</a:t>
          </a:r>
        </a:p>
      </dgm:t>
    </dgm:pt>
    <dgm:pt modelId="{4DBBB252-63F5-4B76-A24E-23E96B3F1D55}" type="parTrans" cxnId="{E29ACCEC-8641-4406-B71F-F58849AA30D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333E39-F576-438E-B6AE-F93667F96702}" type="sibTrans" cxnId="{E29ACCEC-8641-4406-B71F-F58849AA30D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DD9831-B412-423A-B03A-FD144188DF21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創造力</a:t>
          </a:r>
        </a:p>
      </dgm:t>
    </dgm:pt>
    <dgm:pt modelId="{F116B6A6-5D04-4FE7-9E9C-97A28001513F}" type="parTrans" cxnId="{D1C8D2A9-E1F7-4CD3-80A9-6972F7E8DE8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116220-ABEF-4A06-90BF-1413AC7A901D}" type="sibTrans" cxnId="{D1C8D2A9-E1F7-4CD3-80A9-6972F7E8DE8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148D65-E6F6-43E7-866A-4C46C3E0AC4A}" type="pres">
      <dgm:prSet presAssocID="{43FAE2C4-67E6-4B1E-A18F-C471524300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0589E38-04C5-4000-914B-61C392F6C4EC}" type="pres">
      <dgm:prSet presAssocID="{34869456-8E6D-4C6F-8207-AB58D9DED7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B8706F-3177-4F7E-9D23-1796B3167397}" type="pres">
      <dgm:prSet presAssocID="{42EE622F-7BF3-45B3-A5D3-95C35D7BE12C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07731EB7-B305-482B-B185-55B11320AC8C}" type="pres">
      <dgm:prSet presAssocID="{42EE622F-7BF3-45B3-A5D3-95C35D7BE12C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FCC2CF9D-2DC2-4125-A062-9D809E6F4A4E}" type="pres">
      <dgm:prSet presAssocID="{0D022748-55DA-4378-8D59-201CC2FD75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B07A8B-3D0D-4CE7-B63F-3CB6529D718E}" type="pres">
      <dgm:prSet presAssocID="{52AB5651-3943-43B6-9060-1BAAFA0B1DD5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402829F8-8EA1-44A2-B265-CDCA86272940}" type="pres">
      <dgm:prSet presAssocID="{52AB5651-3943-43B6-9060-1BAAFA0B1DD5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D89DF79C-7363-431D-B7D1-F39CC856F262}" type="pres">
      <dgm:prSet presAssocID="{3E006AA5-6C91-4FDE-A07F-A9FA047419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BC8CE-D4C5-42C8-9164-9766CD325003}" type="pres">
      <dgm:prSet presAssocID="{D7E73BC2-C25B-425F-A449-31EA1A18D942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61BC38F0-2423-4332-91D1-8889EAEB3E4E}" type="pres">
      <dgm:prSet presAssocID="{D7E73BC2-C25B-425F-A449-31EA1A18D942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F61B416E-1DE0-40B2-A8AC-47A5D65672C2}" type="pres">
      <dgm:prSet presAssocID="{FAC7C674-4428-49B3-AE24-874F1CDDF1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776B8-E803-453A-BC17-57FFD4997AB7}" type="pres">
      <dgm:prSet presAssocID="{F1333E39-F576-438E-B6AE-F93667F96702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2A81248A-59CE-47B4-AC5E-5482444BD403}" type="pres">
      <dgm:prSet presAssocID="{F1333E39-F576-438E-B6AE-F93667F96702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8C4C856C-E2AA-4674-A43D-6F6F1BE2D99E}" type="pres">
      <dgm:prSet presAssocID="{89DD9831-B412-423A-B03A-FD144188DF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70D63E-8401-47D9-BFA7-D9B3614DED21}" type="pres">
      <dgm:prSet presAssocID="{2F116220-ABEF-4A06-90BF-1413AC7A901D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F2CF88C6-B5F6-4BD4-BC54-5B117647B64B}" type="pres">
      <dgm:prSet presAssocID="{2F116220-ABEF-4A06-90BF-1413AC7A901D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710B704-7233-41BB-A27D-92AC6DC7F1FD}" type="presOf" srcId="{2F116220-ABEF-4A06-90BF-1413AC7A901D}" destId="{F2CF88C6-B5F6-4BD4-BC54-5B117647B64B}" srcOrd="1" destOrd="0" presId="urn:microsoft.com/office/officeart/2005/8/layout/cycle2"/>
    <dgm:cxn modelId="{6C3F92DB-707C-4BE5-B3C1-B286EF0B7C06}" type="presOf" srcId="{42EE622F-7BF3-45B3-A5D3-95C35D7BE12C}" destId="{C9B8706F-3177-4F7E-9D23-1796B3167397}" srcOrd="0" destOrd="0" presId="urn:microsoft.com/office/officeart/2005/8/layout/cycle2"/>
    <dgm:cxn modelId="{A6A63BFF-A128-4398-AE26-322F7FF3374D}" type="presOf" srcId="{0D022748-55DA-4378-8D59-201CC2FD754B}" destId="{FCC2CF9D-2DC2-4125-A062-9D809E6F4A4E}" srcOrd="0" destOrd="0" presId="urn:microsoft.com/office/officeart/2005/8/layout/cycle2"/>
    <dgm:cxn modelId="{E34C5C3B-FD80-4271-BA52-1AF9C3369CE6}" type="presOf" srcId="{D7E73BC2-C25B-425F-A449-31EA1A18D942}" destId="{951BC8CE-D4C5-42C8-9164-9766CD325003}" srcOrd="0" destOrd="0" presId="urn:microsoft.com/office/officeart/2005/8/layout/cycle2"/>
    <dgm:cxn modelId="{3CD54173-732A-4010-8F00-EC39F3F14705}" type="presOf" srcId="{52AB5651-3943-43B6-9060-1BAAFA0B1DD5}" destId="{402829F8-8EA1-44A2-B265-CDCA86272940}" srcOrd="1" destOrd="0" presId="urn:microsoft.com/office/officeart/2005/8/layout/cycle2"/>
    <dgm:cxn modelId="{883E2091-C8F1-47AE-A656-E0F1FF9ADC6B}" srcId="{43FAE2C4-67E6-4B1E-A18F-C47152430050}" destId="{3E006AA5-6C91-4FDE-A07F-A9FA04741948}" srcOrd="2" destOrd="0" parTransId="{6DF33722-1C1A-4BFA-BD37-B7918DEBD40A}" sibTransId="{D7E73BC2-C25B-425F-A449-31EA1A18D942}"/>
    <dgm:cxn modelId="{75D58667-E265-4FB9-94FD-DC895B1D7D02}" type="presOf" srcId="{3E006AA5-6C91-4FDE-A07F-A9FA04741948}" destId="{D89DF79C-7363-431D-B7D1-F39CC856F262}" srcOrd="0" destOrd="0" presId="urn:microsoft.com/office/officeart/2005/8/layout/cycle2"/>
    <dgm:cxn modelId="{898DE7BD-F974-4970-8DBC-E04D5CB7A70B}" type="presOf" srcId="{FAC7C674-4428-49B3-AE24-874F1CDDF186}" destId="{F61B416E-1DE0-40B2-A8AC-47A5D65672C2}" srcOrd="0" destOrd="0" presId="urn:microsoft.com/office/officeart/2005/8/layout/cycle2"/>
    <dgm:cxn modelId="{D1C8D2A9-E1F7-4CD3-80A9-6972F7E8DE8D}" srcId="{43FAE2C4-67E6-4B1E-A18F-C47152430050}" destId="{89DD9831-B412-423A-B03A-FD144188DF21}" srcOrd="4" destOrd="0" parTransId="{F116B6A6-5D04-4FE7-9E9C-97A28001513F}" sibTransId="{2F116220-ABEF-4A06-90BF-1413AC7A901D}"/>
    <dgm:cxn modelId="{1092626E-DF9A-4505-8C9B-AAF3F17D02E0}" type="presOf" srcId="{52AB5651-3943-43B6-9060-1BAAFA0B1DD5}" destId="{EEB07A8B-3D0D-4CE7-B63F-3CB6529D718E}" srcOrd="0" destOrd="0" presId="urn:microsoft.com/office/officeart/2005/8/layout/cycle2"/>
    <dgm:cxn modelId="{7411A53A-B95B-4A5E-B792-51B0BC4BFE39}" srcId="{43FAE2C4-67E6-4B1E-A18F-C47152430050}" destId="{0D022748-55DA-4378-8D59-201CC2FD754B}" srcOrd="1" destOrd="0" parTransId="{3363E9C3-5EB0-4DC4-AE0E-7BBB0F86708A}" sibTransId="{52AB5651-3943-43B6-9060-1BAAFA0B1DD5}"/>
    <dgm:cxn modelId="{2C4DEEBB-212B-4357-9E88-B4C1F45DC410}" type="presOf" srcId="{F1333E39-F576-438E-B6AE-F93667F96702}" destId="{2A81248A-59CE-47B4-AC5E-5482444BD403}" srcOrd="1" destOrd="0" presId="urn:microsoft.com/office/officeart/2005/8/layout/cycle2"/>
    <dgm:cxn modelId="{E29ACCEC-8641-4406-B71F-F58849AA30DE}" srcId="{43FAE2C4-67E6-4B1E-A18F-C47152430050}" destId="{FAC7C674-4428-49B3-AE24-874F1CDDF186}" srcOrd="3" destOrd="0" parTransId="{4DBBB252-63F5-4B76-A24E-23E96B3F1D55}" sibTransId="{F1333E39-F576-438E-B6AE-F93667F96702}"/>
    <dgm:cxn modelId="{344F0F59-4EFF-4BBB-871D-BAA0921D3A70}" type="presOf" srcId="{2F116220-ABEF-4A06-90BF-1413AC7A901D}" destId="{8C70D63E-8401-47D9-BFA7-D9B3614DED21}" srcOrd="0" destOrd="0" presId="urn:microsoft.com/office/officeart/2005/8/layout/cycle2"/>
    <dgm:cxn modelId="{D1513D6F-564A-4134-8FEB-CFD14499CE66}" type="presOf" srcId="{89DD9831-B412-423A-B03A-FD144188DF21}" destId="{8C4C856C-E2AA-4674-A43D-6F6F1BE2D99E}" srcOrd="0" destOrd="0" presId="urn:microsoft.com/office/officeart/2005/8/layout/cycle2"/>
    <dgm:cxn modelId="{78E17ECF-E10C-4688-AD81-EA107B611394}" type="presOf" srcId="{F1333E39-F576-438E-B6AE-F93667F96702}" destId="{B14776B8-E803-453A-BC17-57FFD4997AB7}" srcOrd="0" destOrd="0" presId="urn:microsoft.com/office/officeart/2005/8/layout/cycle2"/>
    <dgm:cxn modelId="{496DE226-B72A-44F7-A308-A849539E7A50}" type="presOf" srcId="{42EE622F-7BF3-45B3-A5D3-95C35D7BE12C}" destId="{07731EB7-B305-482B-B185-55B11320AC8C}" srcOrd="1" destOrd="0" presId="urn:microsoft.com/office/officeart/2005/8/layout/cycle2"/>
    <dgm:cxn modelId="{69214BB4-46F2-47E5-BFEE-4CB7C9A50CF3}" srcId="{43FAE2C4-67E6-4B1E-A18F-C47152430050}" destId="{34869456-8E6D-4C6F-8207-AB58D9DED7FE}" srcOrd="0" destOrd="0" parTransId="{7102AD30-C4E8-4937-8E39-57BC0B3DAC04}" sibTransId="{42EE622F-7BF3-45B3-A5D3-95C35D7BE12C}"/>
    <dgm:cxn modelId="{0DEEB02B-1030-4EB6-A920-20CB7815F26D}" type="presOf" srcId="{D7E73BC2-C25B-425F-A449-31EA1A18D942}" destId="{61BC38F0-2423-4332-91D1-8889EAEB3E4E}" srcOrd="1" destOrd="0" presId="urn:microsoft.com/office/officeart/2005/8/layout/cycle2"/>
    <dgm:cxn modelId="{45072A18-08BD-48CA-A563-901E5BBEF4A9}" type="presOf" srcId="{43FAE2C4-67E6-4B1E-A18F-C47152430050}" destId="{4B148D65-E6F6-43E7-866A-4C46C3E0AC4A}" srcOrd="0" destOrd="0" presId="urn:microsoft.com/office/officeart/2005/8/layout/cycle2"/>
    <dgm:cxn modelId="{F7A21A0B-2E6A-4726-AAC9-1E0A33F7A748}" type="presOf" srcId="{34869456-8E6D-4C6F-8207-AB58D9DED7FE}" destId="{F0589E38-04C5-4000-914B-61C392F6C4EC}" srcOrd="0" destOrd="0" presId="urn:microsoft.com/office/officeart/2005/8/layout/cycle2"/>
    <dgm:cxn modelId="{A57B6AAB-D44A-4F6D-B13F-8200187FFF41}" type="presParOf" srcId="{4B148D65-E6F6-43E7-866A-4C46C3E0AC4A}" destId="{F0589E38-04C5-4000-914B-61C392F6C4EC}" srcOrd="0" destOrd="0" presId="urn:microsoft.com/office/officeart/2005/8/layout/cycle2"/>
    <dgm:cxn modelId="{ABCC870D-C15F-4D6E-B5EC-C266326D54FA}" type="presParOf" srcId="{4B148D65-E6F6-43E7-866A-4C46C3E0AC4A}" destId="{C9B8706F-3177-4F7E-9D23-1796B3167397}" srcOrd="1" destOrd="0" presId="urn:microsoft.com/office/officeart/2005/8/layout/cycle2"/>
    <dgm:cxn modelId="{BB8A0998-AE96-4FC6-A143-E29B4DC5BCB7}" type="presParOf" srcId="{C9B8706F-3177-4F7E-9D23-1796B3167397}" destId="{07731EB7-B305-482B-B185-55B11320AC8C}" srcOrd="0" destOrd="0" presId="urn:microsoft.com/office/officeart/2005/8/layout/cycle2"/>
    <dgm:cxn modelId="{7522F29C-1516-4931-B178-3AA1B0C3C67A}" type="presParOf" srcId="{4B148D65-E6F6-43E7-866A-4C46C3E0AC4A}" destId="{FCC2CF9D-2DC2-4125-A062-9D809E6F4A4E}" srcOrd="2" destOrd="0" presId="urn:microsoft.com/office/officeart/2005/8/layout/cycle2"/>
    <dgm:cxn modelId="{DFDD4924-42BC-400D-A8D3-6DEB247B55D1}" type="presParOf" srcId="{4B148D65-E6F6-43E7-866A-4C46C3E0AC4A}" destId="{EEB07A8B-3D0D-4CE7-B63F-3CB6529D718E}" srcOrd="3" destOrd="0" presId="urn:microsoft.com/office/officeart/2005/8/layout/cycle2"/>
    <dgm:cxn modelId="{93874BC1-2A9F-4CF4-96DA-7B359432B3DB}" type="presParOf" srcId="{EEB07A8B-3D0D-4CE7-B63F-3CB6529D718E}" destId="{402829F8-8EA1-44A2-B265-CDCA86272940}" srcOrd="0" destOrd="0" presId="urn:microsoft.com/office/officeart/2005/8/layout/cycle2"/>
    <dgm:cxn modelId="{F5E2F9C0-292A-410B-B33C-8A263B9E79D8}" type="presParOf" srcId="{4B148D65-E6F6-43E7-866A-4C46C3E0AC4A}" destId="{D89DF79C-7363-431D-B7D1-F39CC856F262}" srcOrd="4" destOrd="0" presId="urn:microsoft.com/office/officeart/2005/8/layout/cycle2"/>
    <dgm:cxn modelId="{EB2ECA9D-18EB-4A70-A082-180685EE97BD}" type="presParOf" srcId="{4B148D65-E6F6-43E7-866A-4C46C3E0AC4A}" destId="{951BC8CE-D4C5-42C8-9164-9766CD325003}" srcOrd="5" destOrd="0" presId="urn:microsoft.com/office/officeart/2005/8/layout/cycle2"/>
    <dgm:cxn modelId="{5C20216A-DD93-495A-B4CE-6C45181659E3}" type="presParOf" srcId="{951BC8CE-D4C5-42C8-9164-9766CD325003}" destId="{61BC38F0-2423-4332-91D1-8889EAEB3E4E}" srcOrd="0" destOrd="0" presId="urn:microsoft.com/office/officeart/2005/8/layout/cycle2"/>
    <dgm:cxn modelId="{F85D5596-B9CA-466B-B0DC-CA806BA2832A}" type="presParOf" srcId="{4B148D65-E6F6-43E7-866A-4C46C3E0AC4A}" destId="{F61B416E-1DE0-40B2-A8AC-47A5D65672C2}" srcOrd="6" destOrd="0" presId="urn:microsoft.com/office/officeart/2005/8/layout/cycle2"/>
    <dgm:cxn modelId="{6C5911EE-3850-4687-B180-BBE9BB3BF4C6}" type="presParOf" srcId="{4B148D65-E6F6-43E7-866A-4C46C3E0AC4A}" destId="{B14776B8-E803-453A-BC17-57FFD4997AB7}" srcOrd="7" destOrd="0" presId="urn:microsoft.com/office/officeart/2005/8/layout/cycle2"/>
    <dgm:cxn modelId="{1E1C9CAA-CD11-48B5-A2BD-A48A70DF6DDD}" type="presParOf" srcId="{B14776B8-E803-453A-BC17-57FFD4997AB7}" destId="{2A81248A-59CE-47B4-AC5E-5482444BD403}" srcOrd="0" destOrd="0" presId="urn:microsoft.com/office/officeart/2005/8/layout/cycle2"/>
    <dgm:cxn modelId="{0E01592E-362E-4EB6-AF96-C39489B2219C}" type="presParOf" srcId="{4B148D65-E6F6-43E7-866A-4C46C3E0AC4A}" destId="{8C4C856C-E2AA-4674-A43D-6F6F1BE2D99E}" srcOrd="8" destOrd="0" presId="urn:microsoft.com/office/officeart/2005/8/layout/cycle2"/>
    <dgm:cxn modelId="{713FEA1E-8677-473F-A1CD-633F7C29C17C}" type="presParOf" srcId="{4B148D65-E6F6-43E7-866A-4C46C3E0AC4A}" destId="{8C70D63E-8401-47D9-BFA7-D9B3614DED21}" srcOrd="9" destOrd="0" presId="urn:microsoft.com/office/officeart/2005/8/layout/cycle2"/>
    <dgm:cxn modelId="{260CEDC5-BE71-4891-AADF-E9A0F60BD3A5}" type="presParOf" srcId="{8C70D63E-8401-47D9-BFA7-D9B3614DED21}" destId="{F2CF88C6-B5F6-4BD4-BC54-5B117647B6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0.963</cdr:x>
      <cdr:y>0</cdr:y>
    </cdr:from>
    <cdr:to>
      <cdr:x>0.96349</cdr:x>
      <cdr:y>0.00043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62700" y="39350"/>
          <a:ext cx="276225" cy="217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altLang="zh-TW" sz="115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0.32556</cdr:x>
      <cdr:y>0.24322</cdr:y>
    </cdr:from>
    <cdr:to>
      <cdr:x>0.43563</cdr:x>
      <cdr:y>0.30644</cdr:y>
    </cdr:to>
    <cdr:sp macro="" textlink="">
      <cdr:nvSpPr>
        <cdr:cNvPr id="3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66281" y="1133796"/>
          <a:ext cx="935259" cy="294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zh-TW" altLang="en-US" sz="2000" b="1" i="0" u="none" strike="noStrike" baseline="0" dirty="0">
              <a:solidFill>
                <a:srgbClr val="ED619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出生率</a:t>
          </a:r>
        </a:p>
      </cdr:txBody>
    </cdr:sp>
  </cdr:relSizeAnchor>
  <cdr:relSizeAnchor xmlns:cdr="http://schemas.openxmlformats.org/drawingml/2006/chartDrawing">
    <cdr:from>
      <cdr:x>0.12712</cdr:x>
      <cdr:y>0.05774</cdr:y>
    </cdr:from>
    <cdr:to>
      <cdr:x>0.3556</cdr:x>
      <cdr:y>0.13574</cdr:y>
    </cdr:to>
    <cdr:sp macro="" textlink="">
      <cdr:nvSpPr>
        <cdr:cNvPr id="8" name="直線圖說文字 2 7"/>
        <cdr:cNvSpPr/>
      </cdr:nvSpPr>
      <cdr:spPr>
        <a:xfrm xmlns:a="http://schemas.openxmlformats.org/drawingml/2006/main">
          <a:off x="1080132" y="269165"/>
          <a:ext cx="1941381" cy="363610"/>
        </a:xfrm>
        <a:prstGeom xmlns:a="http://schemas.openxmlformats.org/drawingml/2006/main" prst="borderCallout2">
          <a:avLst>
            <a:gd name="adj1" fmla="val 54376"/>
            <a:gd name="adj2" fmla="val -90"/>
            <a:gd name="adj3" fmla="val 56472"/>
            <a:gd name="adj4" fmla="val -20985"/>
            <a:gd name="adj5" fmla="val 97732"/>
            <a:gd name="adj6" fmla="val -27681"/>
          </a:avLst>
        </a:prstGeom>
        <a:solidFill xmlns:a="http://schemas.openxmlformats.org/drawingml/2006/main">
          <a:srgbClr val="1E88E5"/>
        </a:solidFill>
        <a:ln xmlns:a="http://schemas.openxmlformats.org/drawingml/2006/main">
          <a:solidFill>
            <a:srgbClr val="1E88E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70</a:t>
          </a:r>
          <a:r>
            <a:rPr lang="zh-TW" altLang="en-US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年，</a:t>
          </a:r>
          <a:r>
            <a: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41.4</a:t>
          </a:r>
          <a:r>
            <a:rPr lang="zh-TW" altLang="en-US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萬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0.00335</cdr:x>
      <cdr:y>0.00532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xmlns="" id="{296426F2-E41E-4B7C-B774-FF7EE07DD0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0.58827</cdr:x>
      <cdr:y>0.16638</cdr:y>
    </cdr:from>
    <cdr:to>
      <cdr:x>0.82556</cdr:x>
      <cdr:y>0.24438</cdr:y>
    </cdr:to>
    <cdr:sp macro="" textlink="">
      <cdr:nvSpPr>
        <cdr:cNvPr id="10" name="直線圖說文字 2 9"/>
        <cdr:cNvSpPr/>
      </cdr:nvSpPr>
      <cdr:spPr>
        <a:xfrm xmlns:a="http://schemas.openxmlformats.org/drawingml/2006/main">
          <a:off x="4998529" y="775617"/>
          <a:ext cx="2016240" cy="363610"/>
        </a:xfrm>
        <a:prstGeom xmlns:a="http://schemas.openxmlformats.org/drawingml/2006/main" prst="borderCallout2">
          <a:avLst>
            <a:gd name="adj1" fmla="val 51074"/>
            <a:gd name="adj2" fmla="val 3497"/>
            <a:gd name="adj3" fmla="val 52508"/>
            <a:gd name="adj4" fmla="val -19942"/>
            <a:gd name="adj5" fmla="val 308824"/>
            <a:gd name="adj6" fmla="val -29749"/>
          </a:avLst>
        </a:prstGeom>
        <a:solidFill xmlns:a="http://schemas.openxmlformats.org/drawingml/2006/main">
          <a:srgbClr val="43A047"/>
        </a:solidFill>
        <a:ln xmlns:a="http://schemas.openxmlformats.org/drawingml/2006/main" w="25400" cap="flat" cmpd="sng" algn="ctr">
          <a:solidFill>
            <a:srgbClr val="43A047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87</a:t>
          </a:r>
          <a:r>
            <a:rPr lang="zh-TW" altLang="en-US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年，</a:t>
          </a:r>
          <a:r>
            <a:rPr lang="en-US" altLang="zh-TW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27.1</a:t>
          </a:r>
          <a:r>
            <a:rPr lang="zh-TW" altLang="en-US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萬</a:t>
          </a:r>
        </a:p>
      </cdr:txBody>
    </cdr:sp>
  </cdr:relSizeAnchor>
  <cdr:relSizeAnchor xmlns:cdr="http://schemas.openxmlformats.org/drawingml/2006/chartDrawing">
    <cdr:from>
      <cdr:x>0.59889</cdr:x>
      <cdr:y>0.33667</cdr:y>
    </cdr:from>
    <cdr:to>
      <cdr:x>0.83618</cdr:x>
      <cdr:y>0.41467</cdr:y>
    </cdr:to>
    <cdr:sp macro="" textlink="">
      <cdr:nvSpPr>
        <cdr:cNvPr id="11" name="直線圖說文字 2 10"/>
        <cdr:cNvSpPr/>
      </cdr:nvSpPr>
      <cdr:spPr>
        <a:xfrm xmlns:a="http://schemas.openxmlformats.org/drawingml/2006/main">
          <a:off x="5088752" y="1569447"/>
          <a:ext cx="2016240" cy="363610"/>
        </a:xfrm>
        <a:prstGeom xmlns:a="http://schemas.openxmlformats.org/drawingml/2006/main" prst="borderCallout2">
          <a:avLst>
            <a:gd name="adj1" fmla="val 95019"/>
            <a:gd name="adj2" fmla="val 95983"/>
            <a:gd name="adj3" fmla="val 190160"/>
            <a:gd name="adj4" fmla="val 99729"/>
            <a:gd name="adj5" fmla="val 340600"/>
            <a:gd name="adj6" fmla="val 100322"/>
          </a:avLst>
        </a:prstGeom>
        <a:solidFill xmlns:a="http://schemas.openxmlformats.org/drawingml/2006/main">
          <a:srgbClr val="D81B60"/>
        </a:solidFill>
        <a:ln xmlns:a="http://schemas.openxmlformats.org/drawingml/2006/main" w="25400" cap="flat" cmpd="sng" algn="ctr">
          <a:solidFill>
            <a:srgbClr val="D81B6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99</a:t>
          </a:r>
          <a:r>
            <a:rPr lang="zh-TW" altLang="en-US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年，</a:t>
          </a:r>
          <a:r>
            <a:rPr lang="en-US" altLang="zh-TW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16.7</a:t>
          </a:r>
          <a:r>
            <a:rPr lang="zh-TW" altLang="en-US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萬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41C7A-0AE1-4D7B-90CC-12D748D64E44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CBA4-9C10-4839-8847-B9245EC2FC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27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ducation/2030-projec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/>
              <a:t>本頁重點應為民國</a:t>
            </a:r>
            <a:r>
              <a:rPr lang="en-US" altLang="zh-TW" dirty="0"/>
              <a:t>70</a:t>
            </a:r>
            <a:r>
              <a:rPr lang="zh-TW" altLang="en-US" dirty="0"/>
              <a:t>年時，新生兒人口還有</a:t>
            </a:r>
            <a:r>
              <a:rPr lang="en-US" altLang="zh-TW" dirty="0"/>
              <a:t>41.4</a:t>
            </a:r>
            <a:r>
              <a:rPr lang="zh-TW" altLang="en-US" dirty="0"/>
              <a:t>萬，但自</a:t>
            </a:r>
            <a:r>
              <a:rPr lang="en-US" altLang="zh-TW" dirty="0"/>
              <a:t>87</a:t>
            </a:r>
            <a:r>
              <a:rPr lang="zh-TW" altLang="en-US" dirty="0"/>
              <a:t>年之後就開始往下掉，於民國</a:t>
            </a:r>
            <a:r>
              <a:rPr lang="en-US" altLang="zh-TW" dirty="0"/>
              <a:t>99</a:t>
            </a:r>
            <a:r>
              <a:rPr lang="zh-TW" altLang="en-US" dirty="0"/>
              <a:t>年跌至最低的</a:t>
            </a:r>
            <a:r>
              <a:rPr lang="en-US" altLang="zh-TW" dirty="0"/>
              <a:t>16.7</a:t>
            </a:r>
            <a:r>
              <a:rPr lang="zh-TW" altLang="en-US" dirty="0"/>
              <a:t>萬，之後至</a:t>
            </a:r>
            <a:r>
              <a:rPr lang="en-US" altLang="zh-TW" dirty="0"/>
              <a:t>104</a:t>
            </a:r>
            <a:r>
              <a:rPr lang="zh-TW" altLang="en-US" dirty="0"/>
              <a:t>、</a:t>
            </a:r>
            <a:r>
              <a:rPr lang="en-US" altLang="zh-TW" dirty="0"/>
              <a:t>105</a:t>
            </a:r>
            <a:r>
              <a:rPr lang="zh-TW" altLang="en-US" dirty="0"/>
              <a:t>年則約在</a:t>
            </a:r>
            <a:r>
              <a:rPr lang="en-US" altLang="zh-TW" dirty="0"/>
              <a:t>20</a:t>
            </a:r>
            <a:r>
              <a:rPr lang="zh-TW" altLang="en-US" dirty="0"/>
              <a:t>萬上下。</a:t>
            </a:r>
            <a:endParaRPr lang="en-US" altLang="zh-TW" dirty="0"/>
          </a:p>
          <a:p>
            <a:pPr eaLnBrk="1" hangingPunct="1"/>
            <a:r>
              <a:rPr lang="zh-TW" altLang="en-US" dirty="0"/>
              <a:t>新生兒人口數再也無法晉升到</a:t>
            </a:r>
            <a:r>
              <a:rPr lang="en-US" altLang="zh-TW" dirty="0"/>
              <a:t>70</a:t>
            </a:r>
            <a:r>
              <a:rPr lang="zh-TW" altLang="en-US" dirty="0"/>
              <a:t>年的</a:t>
            </a:r>
            <a:r>
              <a:rPr lang="en-US" altLang="zh-TW" dirty="0"/>
              <a:t>40</a:t>
            </a:r>
            <a:r>
              <a:rPr lang="zh-TW" altLang="en-US" dirty="0"/>
              <a:t>幾萬，僅剩一半的新生兒人數，提醒少子女化的現象，以及更要照顧每一個孩子。</a:t>
            </a:r>
            <a:endParaRPr lang="en-US" altLang="zh-TW" dirty="0"/>
          </a:p>
          <a:p>
            <a:pPr eaLnBrk="1" hangingPunct="1"/>
            <a:r>
              <a:rPr lang="zh-TW" altLang="en-US" b="1" i="1" dirty="0"/>
              <a:t>本頁有動畫</a:t>
            </a:r>
            <a:r>
              <a:rPr lang="zh-TW" altLang="en-US" dirty="0"/>
              <a:t>，請於最後加重語氣，這些數據顯示：我們一定要成就每一個孩子。</a:t>
            </a:r>
            <a:endParaRPr lang="en-US" altLang="zh-TW" dirty="0"/>
          </a:p>
          <a:p>
            <a:pPr eaLnBrk="1" hangingPunct="1"/>
            <a:r>
              <a:rPr lang="zh-TW" altLang="en-US" dirty="0"/>
              <a:t>由數據說明面對社會變遷帶來的教育挑戰：</a:t>
            </a:r>
            <a:endParaRPr lang="en-US" altLang="zh-TW" dirty="0"/>
          </a:p>
          <a:p>
            <a:pPr eaLnBrk="1" hangingPunct="1"/>
            <a:r>
              <a:rPr lang="zh-TW" altLang="en-US" dirty="0"/>
              <a:t>少子化：</a:t>
            </a:r>
            <a:endParaRPr lang="en-US" altLang="zh-TW" dirty="0"/>
          </a:p>
          <a:p>
            <a:pPr eaLnBrk="1" hangingPunct="1"/>
            <a:r>
              <a:rPr lang="zh-TW" altLang="en-US" dirty="0"/>
              <a:t>出生率逐年下降，面對少子化的時代，</a:t>
            </a:r>
            <a:r>
              <a:rPr lang="zh-TW" altLang="en-US" dirty="0">
                <a:solidFill>
                  <a:srgbClr val="262626"/>
                </a:solidFill>
                <a:latin typeface="新細明體" charset="-120"/>
              </a:rPr>
              <a:t>每個孩子應受到更好的學習照顧。</a:t>
            </a:r>
            <a:endParaRPr lang="en-US" altLang="zh-TW" dirty="0">
              <a:solidFill>
                <a:srgbClr val="262626"/>
              </a:solidFill>
              <a:latin typeface="新細明體" charset="-120"/>
            </a:endParaRPr>
          </a:p>
          <a:p>
            <a:pPr eaLnBrk="1" hangingPunct="1"/>
            <a:r>
              <a:rPr lang="zh-TW" altLang="en-US" dirty="0">
                <a:solidFill>
                  <a:srgbClr val="262626"/>
                </a:solidFill>
                <a:latin typeface="新細明體" charset="-120"/>
              </a:rPr>
              <a:t>所謂更好的照顧即是每個孩子需要</a:t>
            </a:r>
            <a:r>
              <a:rPr lang="zh-TW" altLang="en-US" dirty="0">
                <a:solidFill>
                  <a:srgbClr val="262626"/>
                </a:solidFill>
                <a:latin typeface="新細明體" pitchFamily="18" charset="-120"/>
              </a:rPr>
              <a:t>適性、多元、更多彈性的學習。</a:t>
            </a:r>
          </a:p>
          <a:p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“教育經費 增加來源”</a:t>
            </a:r>
          </a:p>
          <a:p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教育經費資料來源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中華民國教育統計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(108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108.5.15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教育經費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Resources Invested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A3 - 1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教育經費占國民所得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國內生產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毛額比率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Percentage of Educational Expenditures to GNI, GDP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zh-TW" dirty="0">
              <a:solidFill>
                <a:srgbClr val="262626"/>
              </a:solidFill>
              <a:latin typeface="新細明體" charset="-120"/>
            </a:endParaRPr>
          </a:p>
          <a:p>
            <a:pPr eaLnBrk="1" hangingPunct="1"/>
            <a:endParaRPr lang="en-US" altLang="zh-TW" dirty="0">
              <a:solidFill>
                <a:srgbClr val="262626"/>
              </a:solidFill>
              <a:latin typeface="新細明體" charset="-120"/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3EC4D-A88D-4BC3-BA8A-E7E0B0FF7AE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6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/>
            <a:r>
              <a:rPr lang="zh-TW" altLang="en-US" dirty="0"/>
              <a:t>一、</a:t>
            </a:r>
            <a:r>
              <a:rPr lang="en-US" altLang="zh-TW" dirty="0"/>
              <a:t>2012PISA</a:t>
            </a:r>
            <a:r>
              <a:rPr lang="zh-TW" altLang="en-US" dirty="0"/>
              <a:t>成績表現變異，臺灣前後段學生差距是世界第一的。</a:t>
            </a:r>
            <a:endParaRPr lang="en-US" altLang="zh-TW" dirty="0"/>
          </a:p>
          <a:p>
            <a:pPr eaLnBrk="1" hangingPunct="1"/>
            <a:r>
              <a:rPr lang="zh-TW" altLang="en-US" dirty="0"/>
              <a:t>二、顯示孩子的學習落差，必須加快腳步進行教育變革</a:t>
            </a:r>
            <a:endParaRPr lang="en-US" altLang="zh-TW" dirty="0"/>
          </a:p>
          <a:p>
            <a:pPr eaLnBrk="1" hangingPunct="1"/>
            <a:r>
              <a:rPr lang="zh-TW" altLang="en-US" dirty="0"/>
              <a:t>三、</a:t>
            </a:r>
            <a:r>
              <a:rPr lang="en-US" altLang="zh-TW" dirty="0"/>
              <a:t>103</a:t>
            </a:r>
            <a:r>
              <a:rPr lang="zh-TW" altLang="en-US" dirty="0"/>
              <a:t>年總綱公布，故採用</a:t>
            </a:r>
            <a:r>
              <a:rPr lang="en-US" altLang="zh-TW" dirty="0"/>
              <a:t>2012PISA</a:t>
            </a:r>
            <a:r>
              <a:rPr lang="zh-TW" altLang="en-US" dirty="0"/>
              <a:t>資料</a:t>
            </a:r>
            <a:endParaRPr lang="en-US" altLang="zh-TW" dirty="0"/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四、此非象限圖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881DE-065C-4BE5-B9EC-A587F60EEA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9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>
              <a:defRPr/>
            </a:pPr>
            <a:r>
              <a:rPr lang="zh-TW" altLang="en-US" dirty="0"/>
              <a:t>一、學校的課程教學需要與時俱進，幫助學生面對未來的改變。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二、世界經濟論壇預測第四次工業革命（</a:t>
            </a:r>
            <a:r>
              <a:rPr lang="en-US" altLang="zh-TW" dirty="0"/>
              <a:t>2020</a:t>
            </a:r>
            <a:r>
              <a:rPr lang="zh-TW" altLang="en-US" dirty="0"/>
              <a:t>年）所需要的能力，可以對應到</a:t>
            </a:r>
            <a:r>
              <a:rPr lang="zh-TW" altLang="en-US" u="sng" dirty="0"/>
              <a:t>新</a:t>
            </a:r>
            <a:r>
              <a:rPr lang="zh-TW" altLang="en-US" dirty="0"/>
              <a:t>課綱的內涵與核心素養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三、可簡單舉其中一兩個能力說明，現在學校的課程有教導培養孩子具備這些能力</a:t>
            </a: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OECD</a:t>
            </a:r>
            <a:r>
              <a:rPr lang="zh-TW" altLang="en-US" dirty="0"/>
              <a:t> </a:t>
            </a:r>
            <a:r>
              <a:rPr lang="en-US" altLang="zh-TW" dirty="0"/>
              <a:t>2030</a:t>
            </a:r>
            <a:r>
              <a:rPr lang="zh-TW" altLang="en-US" dirty="0"/>
              <a:t>  連結</a:t>
            </a:r>
            <a:r>
              <a:rPr lang="en-US" altLang="zh-TW" dirty="0">
                <a:hlinkClick r:id="rId3"/>
              </a:rPr>
              <a:t>https://www.oecd.org/education/2030-project/</a:t>
            </a:r>
            <a:endParaRPr lang="zh-TW" altLang="en-US" dirty="0"/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96D81-C482-4111-A522-A2FAD1D3F7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62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i="1"/>
              <a:t>請注意動畫效果</a:t>
            </a:r>
            <a:r>
              <a:rPr lang="zh-TW" altLang="en-US"/>
              <a:t>，分別說明：</a:t>
            </a:r>
            <a:endParaRPr lang="en-US" altLang="zh-TW"/>
          </a:p>
          <a:p>
            <a:r>
              <a:rPr lang="zh-TW" altLang="en-US"/>
              <a:t>一、教育改革是從有到更好，奠基於九年一貫課程的基礎上，一棒接手一棒，並非全然推翻。</a:t>
            </a:r>
            <a:endParaRPr lang="en-US" altLang="zh-TW"/>
          </a:p>
          <a:p>
            <a:r>
              <a:rPr lang="zh-TW" altLang="en-US"/>
              <a:t>二、內的部份，可說明現場的教育變革：翻轉教室、學習共同體、分組合作學習、學思達、夢的</a:t>
            </a:r>
            <a:r>
              <a:rPr lang="en-US" altLang="zh-TW"/>
              <a:t>n</a:t>
            </a:r>
            <a:r>
              <a:rPr lang="zh-TW" altLang="en-US"/>
              <a:t>次方等等，現場正在創造改變，課綱更要提供支持。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en-US"/>
              <a:t>三、外的部份，則可說明時代的變化必定要讓課程改革與時俱進。</a:t>
            </a:r>
          </a:p>
        </p:txBody>
      </p:sp>
      <p:sp>
        <p:nvSpPr>
          <p:cNvPr id="36867" name="投影片編號版面配置區 3"/>
          <p:cNvSpPr txBox="1">
            <a:spLocks noGrp="1"/>
          </p:cNvSpPr>
          <p:nvPr/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69" rIns="91541" bIns="4576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F5E11-39FE-4ACE-8BBB-9003170607C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4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i="1"/>
              <a:t>請注意動畫效果</a:t>
            </a:r>
            <a:r>
              <a:rPr lang="zh-TW" altLang="en-US"/>
              <a:t>，分別說明：</a:t>
            </a:r>
            <a:endParaRPr lang="en-US" altLang="zh-TW"/>
          </a:p>
          <a:p>
            <a:r>
              <a:rPr lang="zh-TW" altLang="en-US"/>
              <a:t>一、教育改革是從有到更好，奠基於九年一貫課程的基礎上，一棒接手一棒，並非全然推翻。</a:t>
            </a:r>
            <a:endParaRPr lang="en-US" altLang="zh-TW"/>
          </a:p>
          <a:p>
            <a:r>
              <a:rPr lang="zh-TW" altLang="en-US"/>
              <a:t>二、內的部份，可說明現場的教育變革：翻轉教室、學習共同體、分組合作學習、學思達、夢的</a:t>
            </a:r>
            <a:r>
              <a:rPr lang="en-US" altLang="zh-TW"/>
              <a:t>n</a:t>
            </a:r>
            <a:r>
              <a:rPr lang="zh-TW" altLang="en-US"/>
              <a:t>次方等等，現場正在創造改變，課綱更要提供支持。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en-US"/>
              <a:t>三、外的部份，則可說明時代的變化必定要讓課程改革與時俱進。</a:t>
            </a:r>
          </a:p>
        </p:txBody>
      </p:sp>
      <p:sp>
        <p:nvSpPr>
          <p:cNvPr id="36867" name="投影片編號版面配置區 3"/>
          <p:cNvSpPr txBox="1">
            <a:spLocks noGrp="1"/>
          </p:cNvSpPr>
          <p:nvPr/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69" rIns="91541" bIns="4576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F5E11-39FE-4ACE-8BBB-9003170607C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4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hape 52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1490" name="Shape 5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/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/>
            <a:r>
              <a:rPr lang="en-US" altLang="zh-TW" dirty="0"/>
              <a:t>1.</a:t>
            </a:r>
            <a:r>
              <a:rPr lang="zh-TW" altLang="en-US" dirty="0"/>
              <a:t>核心素養的課程轉化，係由理念到實際、由抽象到具體、由共同到分殊，環環相扣，層層轉化。各領域</a:t>
            </a:r>
            <a:r>
              <a:rPr lang="en-US" altLang="zh-TW" dirty="0"/>
              <a:t>/</a:t>
            </a:r>
            <a:r>
              <a:rPr lang="zh-TW" altLang="en-US" dirty="0"/>
              <a:t>科目應考量本身的理念與目標，結合各教育階段核心素養，以發展及訂定「各領域</a:t>
            </a:r>
            <a:r>
              <a:rPr lang="en-US" altLang="zh-TW" dirty="0"/>
              <a:t>/</a:t>
            </a:r>
            <a:r>
              <a:rPr lang="zh-TW" altLang="en-US" dirty="0"/>
              <a:t>科目核心素養」及「各領域</a:t>
            </a:r>
            <a:r>
              <a:rPr lang="en-US" altLang="zh-TW" dirty="0"/>
              <a:t>/</a:t>
            </a:r>
            <a:r>
              <a:rPr lang="zh-TW" altLang="en-US" dirty="0"/>
              <a:t>科目學習重點」。「各領域</a:t>
            </a:r>
            <a:r>
              <a:rPr lang="en-US" altLang="zh-TW" dirty="0"/>
              <a:t>/</a:t>
            </a:r>
            <a:r>
              <a:rPr lang="zh-TW" altLang="en-US" dirty="0"/>
              <a:t>科目核心素養」與「各領域</a:t>
            </a:r>
            <a:r>
              <a:rPr lang="en-US" altLang="zh-TW" dirty="0"/>
              <a:t>/</a:t>
            </a:r>
            <a:r>
              <a:rPr lang="zh-TW" altLang="en-US" dirty="0"/>
              <a:t>科目學習重點」之間，需彼此呼應，雙向互動。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zh-TW" dirty="0"/>
              <a:t>2.</a:t>
            </a:r>
            <a:r>
              <a:rPr lang="zh-TW" altLang="en-US" dirty="0"/>
              <a:t>在未來課程綱要中，可透過總綱的「核心素養」、「各教育階段核心素養」，及各領域</a:t>
            </a:r>
            <a:r>
              <a:rPr lang="en-US" altLang="zh-TW" dirty="0"/>
              <a:t>/</a:t>
            </a:r>
            <a:r>
              <a:rPr lang="zh-TW" altLang="en-US" dirty="0"/>
              <a:t>科目綱要的「各領域</a:t>
            </a:r>
            <a:r>
              <a:rPr lang="en-US" altLang="zh-TW" dirty="0"/>
              <a:t>/</a:t>
            </a:r>
            <a:r>
              <a:rPr lang="zh-TW" altLang="en-US" dirty="0"/>
              <a:t>科目核心素養」、「各領域</a:t>
            </a:r>
            <a:r>
              <a:rPr lang="en-US" altLang="zh-TW" dirty="0"/>
              <a:t>/</a:t>
            </a:r>
            <a:r>
              <a:rPr lang="zh-TW" altLang="en-US" dirty="0"/>
              <a:t>科目學習重點」來進行轉化與表述。</a:t>
            </a:r>
            <a:endParaRPr lang="en-US" altLang="zh-TW" dirty="0"/>
          </a:p>
          <a:p>
            <a:pPr eaLnBrk="1" hangingPunct="1"/>
            <a:r>
              <a:rPr lang="en-US" altLang="zh-TW" dirty="0"/>
              <a:t>3.</a:t>
            </a:r>
            <a:r>
              <a:rPr lang="zh-TW" altLang="en-US" dirty="0"/>
              <a:t>各領域</a:t>
            </a:r>
            <a:r>
              <a:rPr lang="en-US" altLang="zh-TW" dirty="0"/>
              <a:t>/</a:t>
            </a:r>
            <a:r>
              <a:rPr lang="zh-TW" altLang="en-US" dirty="0"/>
              <a:t>科目學習重點由「學習表現」與「學習內容」兩個向度所組成</a:t>
            </a:r>
            <a:r>
              <a:rPr lang="zh-TW" altLang="en-US" dirty="0">
                <a:latin typeface="新細明體" charset="-120"/>
              </a:rPr>
              <a:t>。</a:t>
            </a:r>
            <a:endParaRPr lang="en-US" altLang="zh-TW" dirty="0">
              <a:latin typeface="新細明體" charset="-120"/>
            </a:endParaRPr>
          </a:p>
          <a:p>
            <a:pPr eaLnBrk="1" hangingPunct="1"/>
            <a:endParaRPr lang="en-US" altLang="zh-TW" b="1" i="1" u="sng" dirty="0"/>
          </a:p>
        </p:txBody>
      </p:sp>
      <p:sp>
        <p:nvSpPr>
          <p:cNvPr id="191491" name="Shape 52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F234E495-87F8-4467-A05B-FB8C4299D493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  <a:sym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8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hape 55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5586" name="Shape 556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altLang="zh-TW">
                <a:solidFill>
                  <a:srgbClr val="000000"/>
                </a:solidFill>
                <a:sym typeface="Calibri" pitchFamily="34" charset="0"/>
              </a:rPr>
              <a:t>12</a:t>
            </a:r>
            <a:r>
              <a:rPr lang="zh-TW" altLang="en-US">
                <a:solidFill>
                  <a:srgbClr val="000000"/>
                </a:solidFill>
                <a:sym typeface="Calibri" pitchFamily="34" charset="0"/>
              </a:rPr>
              <a:t>年國教課綱的課程架構</a:t>
            </a:r>
          </a:p>
        </p:txBody>
      </p:sp>
    </p:spTree>
    <p:extLst>
      <p:ext uri="{BB962C8B-B14F-4D97-AF65-F5344CB8AC3E}">
        <p14:creationId xmlns:p14="http://schemas.microsoft.com/office/powerpoint/2010/main" val="58099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hape 56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7634" name="Shape 56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dirty="0">
                <a:solidFill>
                  <a:srgbClr val="000000"/>
                </a:solidFill>
                <a:sym typeface="Calibri" pitchFamily="34" charset="0"/>
              </a:rPr>
              <a:t>說明課綱的部定課程與校訂課程就像一棵樹的樹根與枝葉一樣，樹根穩，才能確保學生基本學力。校訂課程的多元生活化，才能讓孩子適性發展</a:t>
            </a:r>
            <a:endParaRPr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97635" name="Shape 56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525085A9-3D37-4471-8DE9-D03F0DF94BA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  <a:sym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57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05826" name="Shape 57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endParaRPr lang="en-US" altLang="zh-TW" b="1" i="1" u="sng" dirty="0"/>
          </a:p>
        </p:txBody>
      </p:sp>
      <p:sp>
        <p:nvSpPr>
          <p:cNvPr id="205827" name="Shape 578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E2A11E18-0D5C-41EF-8C1A-FC835364C82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  <a:sym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5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455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145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78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3370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36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114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2263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6322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8C2A-1F06-4E0F-AF32-A91CAF2AC5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810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E55C-5DA7-417A-921B-F3843211B3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2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D146-452C-401E-BDD9-D27443E2CE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92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05013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FBCF-C996-4E75-B5E0-B39D9DA0EF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221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D100-23FF-4ADE-9545-AC8A4B7D10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75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E4ED-E28C-416C-9262-A413AB15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54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CAF7-0B11-4355-B351-D1350E429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2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CAF7-0B11-4355-B351-D1350E429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50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灰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F1BDF-C873-4593-B488-1F64490A29C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2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64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10274" y="-19805"/>
            <a:ext cx="9169843" cy="6877805"/>
            <a:chOff x="-10274" y="-19805"/>
            <a:chExt cx="9169843" cy="6877805"/>
          </a:xfrm>
        </p:grpSpPr>
        <p:sp>
          <p:nvSpPr>
            <p:cNvPr id="6" name="矩形 5"/>
            <p:cNvSpPr/>
            <p:nvPr/>
          </p:nvSpPr>
          <p:spPr>
            <a:xfrm>
              <a:off x="-10274" y="404664"/>
              <a:ext cx="9169843" cy="645333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flipV="1">
              <a:off x="-10272" y="-4"/>
              <a:ext cx="9154272" cy="1159661"/>
            </a:xfrm>
            <a:prstGeom prst="roundRect">
              <a:avLst>
                <a:gd name="adj" fmla="val 0"/>
              </a:avLst>
            </a:prstGeom>
            <a:solidFill>
              <a:srgbClr val="E91E63"/>
            </a:solidFill>
            <a:effectLst>
              <a:outerShdw blurRad="762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-10273" y="-19805"/>
              <a:ext cx="9154273" cy="244707"/>
            </a:xfrm>
            <a:prstGeom prst="roundRect">
              <a:avLst>
                <a:gd name="adj" fmla="val 0"/>
              </a:avLst>
            </a:prstGeom>
            <a:solidFill>
              <a:srgbClr val="C2185B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直角三角形 25"/>
            <p:cNvSpPr/>
            <p:nvPr/>
          </p:nvSpPr>
          <p:spPr>
            <a:xfrm flipV="1">
              <a:off x="-10274" y="224902"/>
              <a:ext cx="361090" cy="200250"/>
            </a:xfrm>
            <a:custGeom>
              <a:avLst/>
              <a:gdLst>
                <a:gd name="connsiteX0" fmla="*/ 0 w 361090"/>
                <a:gd name="connsiteY0" fmla="*/ 361090 h 361090"/>
                <a:gd name="connsiteX1" fmla="*/ 0 w 361090"/>
                <a:gd name="connsiteY1" fmla="*/ 0 h 361090"/>
                <a:gd name="connsiteX2" fmla="*/ 361090 w 361090"/>
                <a:gd name="connsiteY2" fmla="*/ 361090 h 361090"/>
                <a:gd name="connsiteX3" fmla="*/ 0 w 361090"/>
                <a:gd name="connsiteY3" fmla="*/ 361090 h 361090"/>
                <a:gd name="connsiteX0" fmla="*/ 0 w 361090"/>
                <a:gd name="connsiteY0" fmla="*/ 130181 h 130181"/>
                <a:gd name="connsiteX1" fmla="*/ 4618 w 361090"/>
                <a:gd name="connsiteY1" fmla="*/ 0 h 130181"/>
                <a:gd name="connsiteX2" fmla="*/ 361090 w 361090"/>
                <a:gd name="connsiteY2" fmla="*/ 130181 h 130181"/>
                <a:gd name="connsiteX3" fmla="*/ 0 w 361090"/>
                <a:gd name="connsiteY3" fmla="*/ 130181 h 130181"/>
                <a:gd name="connsiteX0" fmla="*/ 0 w 361090"/>
                <a:gd name="connsiteY0" fmla="*/ 200250 h 200250"/>
                <a:gd name="connsiteX1" fmla="*/ 1114 w 361090"/>
                <a:gd name="connsiteY1" fmla="*/ 0 h 200250"/>
                <a:gd name="connsiteX2" fmla="*/ 361090 w 361090"/>
                <a:gd name="connsiteY2" fmla="*/ 200250 h 200250"/>
                <a:gd name="connsiteX3" fmla="*/ 0 w 361090"/>
                <a:gd name="connsiteY3" fmla="*/ 200250 h 2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0" h="200250">
                  <a:moveTo>
                    <a:pt x="0" y="200250"/>
                  </a:moveTo>
                  <a:cubicBezTo>
                    <a:pt x="371" y="133500"/>
                    <a:pt x="743" y="66750"/>
                    <a:pt x="1114" y="0"/>
                  </a:cubicBezTo>
                  <a:lnTo>
                    <a:pt x="361090" y="200250"/>
                  </a:lnTo>
                  <a:lnTo>
                    <a:pt x="0" y="200250"/>
                  </a:lnTo>
                  <a:close/>
                </a:path>
              </a:pathLst>
            </a:custGeom>
            <a:solidFill>
              <a:srgbClr val="C2185B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-80015"/>
            <a:ext cx="2133600" cy="365125"/>
          </a:xfrm>
        </p:spPr>
        <p:txBody>
          <a:bodyPr/>
          <a:lstStyle>
            <a:lvl1pPr>
              <a:defRPr>
                <a:solidFill>
                  <a:srgbClr val="F8BBD0"/>
                </a:solidFill>
              </a:defRPr>
            </a:lvl1pPr>
          </a:lstStyle>
          <a:p>
            <a:pPr>
              <a:defRPr/>
            </a:pPr>
            <a:fld id="{8598CAF7-0B11-4355-B351-D1350E429BE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-36512" y="96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FCE4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</a:p>
        </p:txBody>
      </p:sp>
    </p:spTree>
    <p:extLst>
      <p:ext uri="{BB962C8B-B14F-4D97-AF65-F5344CB8AC3E}">
        <p14:creationId xmlns:p14="http://schemas.microsoft.com/office/powerpoint/2010/main" val="1959897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10274" y="-19805"/>
            <a:ext cx="9169843" cy="6877805"/>
            <a:chOff x="-10274" y="-19805"/>
            <a:chExt cx="9169843" cy="6877805"/>
          </a:xfrm>
        </p:grpSpPr>
        <p:sp>
          <p:nvSpPr>
            <p:cNvPr id="6" name="矩形 5"/>
            <p:cNvSpPr/>
            <p:nvPr/>
          </p:nvSpPr>
          <p:spPr>
            <a:xfrm>
              <a:off x="-10274" y="404664"/>
              <a:ext cx="9169843" cy="645333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flipV="1">
              <a:off x="-10272" y="-4"/>
              <a:ext cx="9154272" cy="1159661"/>
            </a:xfrm>
            <a:prstGeom prst="roundRect">
              <a:avLst>
                <a:gd name="adj" fmla="val 0"/>
              </a:avLst>
            </a:prstGeom>
            <a:solidFill>
              <a:srgbClr val="FF9800"/>
            </a:solidFill>
            <a:effectLst>
              <a:outerShdw blurRad="762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-10273" y="-19805"/>
              <a:ext cx="9154273" cy="244707"/>
            </a:xfrm>
            <a:prstGeom prst="roundRect">
              <a:avLst>
                <a:gd name="adj" fmla="val 0"/>
              </a:avLst>
            </a:prstGeom>
            <a:solidFill>
              <a:srgbClr val="EF6C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直角三角形 25"/>
            <p:cNvSpPr/>
            <p:nvPr/>
          </p:nvSpPr>
          <p:spPr>
            <a:xfrm flipV="1">
              <a:off x="-10274" y="224902"/>
              <a:ext cx="361090" cy="200250"/>
            </a:xfrm>
            <a:custGeom>
              <a:avLst/>
              <a:gdLst>
                <a:gd name="connsiteX0" fmla="*/ 0 w 361090"/>
                <a:gd name="connsiteY0" fmla="*/ 361090 h 361090"/>
                <a:gd name="connsiteX1" fmla="*/ 0 w 361090"/>
                <a:gd name="connsiteY1" fmla="*/ 0 h 361090"/>
                <a:gd name="connsiteX2" fmla="*/ 361090 w 361090"/>
                <a:gd name="connsiteY2" fmla="*/ 361090 h 361090"/>
                <a:gd name="connsiteX3" fmla="*/ 0 w 361090"/>
                <a:gd name="connsiteY3" fmla="*/ 361090 h 361090"/>
                <a:gd name="connsiteX0" fmla="*/ 0 w 361090"/>
                <a:gd name="connsiteY0" fmla="*/ 130181 h 130181"/>
                <a:gd name="connsiteX1" fmla="*/ 4618 w 361090"/>
                <a:gd name="connsiteY1" fmla="*/ 0 h 130181"/>
                <a:gd name="connsiteX2" fmla="*/ 361090 w 361090"/>
                <a:gd name="connsiteY2" fmla="*/ 130181 h 130181"/>
                <a:gd name="connsiteX3" fmla="*/ 0 w 361090"/>
                <a:gd name="connsiteY3" fmla="*/ 130181 h 130181"/>
                <a:gd name="connsiteX0" fmla="*/ 0 w 361090"/>
                <a:gd name="connsiteY0" fmla="*/ 200250 h 200250"/>
                <a:gd name="connsiteX1" fmla="*/ 1114 w 361090"/>
                <a:gd name="connsiteY1" fmla="*/ 0 h 200250"/>
                <a:gd name="connsiteX2" fmla="*/ 361090 w 361090"/>
                <a:gd name="connsiteY2" fmla="*/ 200250 h 200250"/>
                <a:gd name="connsiteX3" fmla="*/ 0 w 361090"/>
                <a:gd name="connsiteY3" fmla="*/ 200250 h 2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0" h="200250">
                  <a:moveTo>
                    <a:pt x="0" y="200250"/>
                  </a:moveTo>
                  <a:cubicBezTo>
                    <a:pt x="371" y="133500"/>
                    <a:pt x="743" y="66750"/>
                    <a:pt x="1114" y="0"/>
                  </a:cubicBezTo>
                  <a:lnTo>
                    <a:pt x="361090" y="200250"/>
                  </a:lnTo>
                  <a:lnTo>
                    <a:pt x="0" y="20025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-80015"/>
            <a:ext cx="2133600" cy="365125"/>
          </a:xfrm>
        </p:spPr>
        <p:txBody>
          <a:bodyPr/>
          <a:lstStyle>
            <a:lvl1pPr>
              <a:defRPr>
                <a:solidFill>
                  <a:srgbClr val="FFE0B2"/>
                </a:solidFill>
              </a:defRPr>
            </a:lvl1pPr>
          </a:lstStyle>
          <a:p>
            <a:pPr>
              <a:defRPr/>
            </a:pPr>
            <a:fld id="{8598CAF7-0B11-4355-B351-D1350E429BE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1" name="文字方塊 30"/>
          <p:cNvSpPr txBox="1"/>
          <p:nvPr userDrawn="1"/>
        </p:nvSpPr>
        <p:spPr>
          <a:xfrm>
            <a:off x="-36512" y="96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</a:p>
        </p:txBody>
      </p:sp>
    </p:spTree>
    <p:extLst>
      <p:ext uri="{BB962C8B-B14F-4D97-AF65-F5344CB8AC3E}">
        <p14:creationId xmlns:p14="http://schemas.microsoft.com/office/powerpoint/2010/main" val="4146787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10274" y="-19805"/>
            <a:ext cx="9169843" cy="6877805"/>
            <a:chOff x="-10274" y="-19805"/>
            <a:chExt cx="9169843" cy="6877805"/>
          </a:xfrm>
        </p:grpSpPr>
        <p:sp>
          <p:nvSpPr>
            <p:cNvPr id="6" name="矩形 5"/>
            <p:cNvSpPr/>
            <p:nvPr/>
          </p:nvSpPr>
          <p:spPr>
            <a:xfrm>
              <a:off x="-10274" y="404664"/>
              <a:ext cx="9169843" cy="645333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flipV="1">
              <a:off x="-10272" y="-4"/>
              <a:ext cx="9154272" cy="1159661"/>
            </a:xfrm>
            <a:prstGeom prst="roundRect">
              <a:avLst>
                <a:gd name="adj" fmla="val 0"/>
              </a:avLst>
            </a:prstGeom>
            <a:solidFill>
              <a:srgbClr val="4CAF50"/>
            </a:solidFill>
            <a:effectLst>
              <a:outerShdw blurRad="762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-10273" y="-19805"/>
              <a:ext cx="9154273" cy="244707"/>
            </a:xfrm>
            <a:prstGeom prst="roundRect">
              <a:avLst>
                <a:gd name="adj" fmla="val 0"/>
              </a:avLst>
            </a:prstGeom>
            <a:solidFill>
              <a:srgbClr val="388E3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直角三角形 25"/>
            <p:cNvSpPr/>
            <p:nvPr/>
          </p:nvSpPr>
          <p:spPr>
            <a:xfrm flipV="1">
              <a:off x="-10274" y="224902"/>
              <a:ext cx="361090" cy="200250"/>
            </a:xfrm>
            <a:custGeom>
              <a:avLst/>
              <a:gdLst>
                <a:gd name="connsiteX0" fmla="*/ 0 w 361090"/>
                <a:gd name="connsiteY0" fmla="*/ 361090 h 361090"/>
                <a:gd name="connsiteX1" fmla="*/ 0 w 361090"/>
                <a:gd name="connsiteY1" fmla="*/ 0 h 361090"/>
                <a:gd name="connsiteX2" fmla="*/ 361090 w 361090"/>
                <a:gd name="connsiteY2" fmla="*/ 361090 h 361090"/>
                <a:gd name="connsiteX3" fmla="*/ 0 w 361090"/>
                <a:gd name="connsiteY3" fmla="*/ 361090 h 361090"/>
                <a:gd name="connsiteX0" fmla="*/ 0 w 361090"/>
                <a:gd name="connsiteY0" fmla="*/ 130181 h 130181"/>
                <a:gd name="connsiteX1" fmla="*/ 4618 w 361090"/>
                <a:gd name="connsiteY1" fmla="*/ 0 h 130181"/>
                <a:gd name="connsiteX2" fmla="*/ 361090 w 361090"/>
                <a:gd name="connsiteY2" fmla="*/ 130181 h 130181"/>
                <a:gd name="connsiteX3" fmla="*/ 0 w 361090"/>
                <a:gd name="connsiteY3" fmla="*/ 130181 h 130181"/>
                <a:gd name="connsiteX0" fmla="*/ 0 w 361090"/>
                <a:gd name="connsiteY0" fmla="*/ 200250 h 200250"/>
                <a:gd name="connsiteX1" fmla="*/ 1114 w 361090"/>
                <a:gd name="connsiteY1" fmla="*/ 0 h 200250"/>
                <a:gd name="connsiteX2" fmla="*/ 361090 w 361090"/>
                <a:gd name="connsiteY2" fmla="*/ 200250 h 200250"/>
                <a:gd name="connsiteX3" fmla="*/ 0 w 361090"/>
                <a:gd name="connsiteY3" fmla="*/ 200250 h 2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0" h="200250">
                  <a:moveTo>
                    <a:pt x="0" y="200250"/>
                  </a:moveTo>
                  <a:cubicBezTo>
                    <a:pt x="371" y="133500"/>
                    <a:pt x="743" y="66750"/>
                    <a:pt x="1114" y="0"/>
                  </a:cubicBezTo>
                  <a:lnTo>
                    <a:pt x="361090" y="200250"/>
                  </a:lnTo>
                  <a:lnTo>
                    <a:pt x="0" y="200250"/>
                  </a:lnTo>
                  <a:close/>
                </a:path>
              </a:pathLst>
            </a:custGeom>
            <a:solidFill>
              <a:srgbClr val="388E3C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-80015"/>
            <a:ext cx="2133600" cy="365125"/>
          </a:xfrm>
        </p:spPr>
        <p:txBody>
          <a:bodyPr/>
          <a:lstStyle>
            <a:lvl1pPr>
              <a:defRPr>
                <a:solidFill>
                  <a:srgbClr val="C8E6C9"/>
                </a:solidFill>
              </a:defRPr>
            </a:lvl1pPr>
          </a:lstStyle>
          <a:p>
            <a:pPr>
              <a:defRPr/>
            </a:pPr>
            <a:fld id="{8598CAF7-0B11-4355-B351-D1350E429BE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-36512" y="96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E8F5E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</p:spTree>
    <p:extLst>
      <p:ext uri="{BB962C8B-B14F-4D97-AF65-F5344CB8AC3E}">
        <p14:creationId xmlns:p14="http://schemas.microsoft.com/office/powerpoint/2010/main" val="452535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藍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10274" y="-19805"/>
            <a:ext cx="9169843" cy="6877805"/>
            <a:chOff x="-10274" y="-19805"/>
            <a:chExt cx="9169843" cy="6877805"/>
          </a:xfrm>
        </p:grpSpPr>
        <p:sp>
          <p:nvSpPr>
            <p:cNvPr id="6" name="矩形 5"/>
            <p:cNvSpPr/>
            <p:nvPr/>
          </p:nvSpPr>
          <p:spPr>
            <a:xfrm>
              <a:off x="-10274" y="404664"/>
              <a:ext cx="9169843" cy="645333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flipV="1">
              <a:off x="-10272" y="-4"/>
              <a:ext cx="9154272" cy="1159661"/>
            </a:xfrm>
            <a:prstGeom prst="roundRect">
              <a:avLst>
                <a:gd name="adj" fmla="val 0"/>
              </a:avLst>
            </a:prstGeom>
            <a:solidFill>
              <a:srgbClr val="2196F3"/>
            </a:solidFill>
            <a:effectLst>
              <a:outerShdw blurRad="762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-10273" y="-19805"/>
              <a:ext cx="9154273" cy="244707"/>
            </a:xfrm>
            <a:prstGeom prst="roundRect">
              <a:avLst>
                <a:gd name="adj" fmla="val 0"/>
              </a:avLst>
            </a:prstGeom>
            <a:solidFill>
              <a:srgbClr val="1976D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直角三角形 25"/>
            <p:cNvSpPr/>
            <p:nvPr/>
          </p:nvSpPr>
          <p:spPr>
            <a:xfrm flipV="1">
              <a:off x="-10274" y="224902"/>
              <a:ext cx="361090" cy="200250"/>
            </a:xfrm>
            <a:custGeom>
              <a:avLst/>
              <a:gdLst>
                <a:gd name="connsiteX0" fmla="*/ 0 w 361090"/>
                <a:gd name="connsiteY0" fmla="*/ 361090 h 361090"/>
                <a:gd name="connsiteX1" fmla="*/ 0 w 361090"/>
                <a:gd name="connsiteY1" fmla="*/ 0 h 361090"/>
                <a:gd name="connsiteX2" fmla="*/ 361090 w 361090"/>
                <a:gd name="connsiteY2" fmla="*/ 361090 h 361090"/>
                <a:gd name="connsiteX3" fmla="*/ 0 w 361090"/>
                <a:gd name="connsiteY3" fmla="*/ 361090 h 361090"/>
                <a:gd name="connsiteX0" fmla="*/ 0 w 361090"/>
                <a:gd name="connsiteY0" fmla="*/ 130181 h 130181"/>
                <a:gd name="connsiteX1" fmla="*/ 4618 w 361090"/>
                <a:gd name="connsiteY1" fmla="*/ 0 h 130181"/>
                <a:gd name="connsiteX2" fmla="*/ 361090 w 361090"/>
                <a:gd name="connsiteY2" fmla="*/ 130181 h 130181"/>
                <a:gd name="connsiteX3" fmla="*/ 0 w 361090"/>
                <a:gd name="connsiteY3" fmla="*/ 130181 h 130181"/>
                <a:gd name="connsiteX0" fmla="*/ 0 w 361090"/>
                <a:gd name="connsiteY0" fmla="*/ 200250 h 200250"/>
                <a:gd name="connsiteX1" fmla="*/ 1114 w 361090"/>
                <a:gd name="connsiteY1" fmla="*/ 0 h 200250"/>
                <a:gd name="connsiteX2" fmla="*/ 361090 w 361090"/>
                <a:gd name="connsiteY2" fmla="*/ 200250 h 200250"/>
                <a:gd name="connsiteX3" fmla="*/ 0 w 361090"/>
                <a:gd name="connsiteY3" fmla="*/ 200250 h 2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0" h="200250">
                  <a:moveTo>
                    <a:pt x="0" y="200250"/>
                  </a:moveTo>
                  <a:cubicBezTo>
                    <a:pt x="371" y="133500"/>
                    <a:pt x="743" y="66750"/>
                    <a:pt x="1114" y="0"/>
                  </a:cubicBezTo>
                  <a:lnTo>
                    <a:pt x="361090" y="200250"/>
                  </a:lnTo>
                  <a:lnTo>
                    <a:pt x="0" y="200250"/>
                  </a:lnTo>
                  <a:close/>
                </a:path>
              </a:pathLst>
            </a:custGeom>
            <a:solidFill>
              <a:srgbClr val="1976D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-80015"/>
            <a:ext cx="2133600" cy="365125"/>
          </a:xfrm>
        </p:spPr>
        <p:txBody>
          <a:bodyPr/>
          <a:lstStyle>
            <a:lvl1pPr>
              <a:defRPr>
                <a:solidFill>
                  <a:srgbClr val="BBDEFB"/>
                </a:solidFill>
              </a:defRPr>
            </a:lvl1pPr>
          </a:lstStyle>
          <a:p>
            <a:pPr>
              <a:defRPr/>
            </a:pPr>
            <a:fld id="{8598CAF7-0B11-4355-B351-D1350E429BE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7" name="文字方塊 26"/>
          <p:cNvSpPr txBox="1"/>
          <p:nvPr userDrawn="1"/>
        </p:nvSpPr>
        <p:spPr>
          <a:xfrm>
            <a:off x="-36512" y="96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E3F2F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</a:p>
        </p:txBody>
      </p:sp>
    </p:spTree>
    <p:extLst>
      <p:ext uri="{BB962C8B-B14F-4D97-AF65-F5344CB8AC3E}">
        <p14:creationId xmlns:p14="http://schemas.microsoft.com/office/powerpoint/2010/main" val="243597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03483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紫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10274" y="-19805"/>
            <a:ext cx="9169843" cy="6877805"/>
            <a:chOff x="-10274" y="-19805"/>
            <a:chExt cx="9169843" cy="6877805"/>
          </a:xfrm>
        </p:grpSpPr>
        <p:sp>
          <p:nvSpPr>
            <p:cNvPr id="6" name="矩形 5"/>
            <p:cNvSpPr/>
            <p:nvPr/>
          </p:nvSpPr>
          <p:spPr>
            <a:xfrm>
              <a:off x="-10274" y="404664"/>
              <a:ext cx="9169843" cy="645333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flipV="1">
              <a:off x="-10272" y="-4"/>
              <a:ext cx="9154272" cy="1159661"/>
            </a:xfrm>
            <a:prstGeom prst="roundRect">
              <a:avLst>
                <a:gd name="adj" fmla="val 0"/>
              </a:avLst>
            </a:prstGeom>
            <a:solidFill>
              <a:srgbClr val="9C27B0"/>
            </a:solidFill>
            <a:effectLst>
              <a:outerShdw blurRad="762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-10273" y="-19805"/>
              <a:ext cx="9154273" cy="244707"/>
            </a:xfrm>
            <a:prstGeom prst="roundRect">
              <a:avLst>
                <a:gd name="adj" fmla="val 0"/>
              </a:avLst>
            </a:prstGeom>
            <a:solidFill>
              <a:srgbClr val="7B1FA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直角三角形 25"/>
            <p:cNvSpPr/>
            <p:nvPr/>
          </p:nvSpPr>
          <p:spPr>
            <a:xfrm flipV="1">
              <a:off x="-10274" y="224902"/>
              <a:ext cx="361090" cy="200250"/>
            </a:xfrm>
            <a:custGeom>
              <a:avLst/>
              <a:gdLst>
                <a:gd name="connsiteX0" fmla="*/ 0 w 361090"/>
                <a:gd name="connsiteY0" fmla="*/ 361090 h 361090"/>
                <a:gd name="connsiteX1" fmla="*/ 0 w 361090"/>
                <a:gd name="connsiteY1" fmla="*/ 0 h 361090"/>
                <a:gd name="connsiteX2" fmla="*/ 361090 w 361090"/>
                <a:gd name="connsiteY2" fmla="*/ 361090 h 361090"/>
                <a:gd name="connsiteX3" fmla="*/ 0 w 361090"/>
                <a:gd name="connsiteY3" fmla="*/ 361090 h 361090"/>
                <a:gd name="connsiteX0" fmla="*/ 0 w 361090"/>
                <a:gd name="connsiteY0" fmla="*/ 130181 h 130181"/>
                <a:gd name="connsiteX1" fmla="*/ 4618 w 361090"/>
                <a:gd name="connsiteY1" fmla="*/ 0 h 130181"/>
                <a:gd name="connsiteX2" fmla="*/ 361090 w 361090"/>
                <a:gd name="connsiteY2" fmla="*/ 130181 h 130181"/>
                <a:gd name="connsiteX3" fmla="*/ 0 w 361090"/>
                <a:gd name="connsiteY3" fmla="*/ 130181 h 130181"/>
                <a:gd name="connsiteX0" fmla="*/ 0 w 361090"/>
                <a:gd name="connsiteY0" fmla="*/ 200250 h 200250"/>
                <a:gd name="connsiteX1" fmla="*/ 1114 w 361090"/>
                <a:gd name="connsiteY1" fmla="*/ 0 h 200250"/>
                <a:gd name="connsiteX2" fmla="*/ 361090 w 361090"/>
                <a:gd name="connsiteY2" fmla="*/ 200250 h 200250"/>
                <a:gd name="connsiteX3" fmla="*/ 0 w 361090"/>
                <a:gd name="connsiteY3" fmla="*/ 200250 h 2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0" h="200250">
                  <a:moveTo>
                    <a:pt x="0" y="200250"/>
                  </a:moveTo>
                  <a:cubicBezTo>
                    <a:pt x="371" y="133500"/>
                    <a:pt x="743" y="66750"/>
                    <a:pt x="1114" y="0"/>
                  </a:cubicBezTo>
                  <a:lnTo>
                    <a:pt x="361090" y="200250"/>
                  </a:lnTo>
                  <a:lnTo>
                    <a:pt x="0" y="200250"/>
                  </a:lnTo>
                  <a:close/>
                </a:path>
              </a:pathLst>
            </a:custGeom>
            <a:solidFill>
              <a:srgbClr val="7B1FA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-80015"/>
            <a:ext cx="2133600" cy="365125"/>
          </a:xfrm>
        </p:spPr>
        <p:txBody>
          <a:bodyPr/>
          <a:lstStyle>
            <a:lvl1pPr>
              <a:defRPr>
                <a:solidFill>
                  <a:srgbClr val="E1BEE7"/>
                </a:solidFill>
              </a:defRPr>
            </a:lvl1pPr>
          </a:lstStyle>
          <a:p>
            <a:pPr>
              <a:defRPr/>
            </a:pPr>
            <a:fld id="{8598CAF7-0B11-4355-B351-D1350E429BE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-36512" y="96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F3E5F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</a:p>
        </p:txBody>
      </p:sp>
    </p:spTree>
    <p:extLst>
      <p:ext uri="{BB962C8B-B14F-4D97-AF65-F5344CB8AC3E}">
        <p14:creationId xmlns:p14="http://schemas.microsoft.com/office/powerpoint/2010/main" val="4025423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139D-B1B0-4C2D-9A76-F59519843B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078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CD31-8296-4CB1-85EA-3751C79394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6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E8AC-AB89-43B6-980C-E83ABF9DE8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358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16D9-9BB9-44F0-B540-CE98684FA4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49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941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9512-9904-4B9D-B555-9436AB13C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8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2271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4265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2337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570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6413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1684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E9FA98-21F4-41A5-BBED-80B4CEAD0515}" type="datetimeFigureOut">
              <a:rPr lang="fr-FR" smtClean="0"/>
              <a:pPr>
                <a:defRPr/>
              </a:pPr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0D26F-C779-46BF-B03F-6E79949B7AE2}" type="slidenum">
              <a:rPr lang="fr-FR" altLang="zh-TW" smtClean="0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395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764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2F1BDF-C873-4593-B488-1F64490A29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2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254FF1-EAF1-4E2D-8159-D77364B3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32861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度新生家長座談會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751BBE7-1E3C-4F50-9505-405E93F1A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400800" cy="642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桃園市文山國小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78D75D5-7238-4E11-9F90-FFC88F8F5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2386912" cy="2392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33"/>
            <a:ext cx="4254810" cy="3422311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-1" y="4146401"/>
            <a:ext cx="9151037" cy="2709176"/>
          </a:xfrm>
          <a:prstGeom prst="roundRect">
            <a:avLst>
              <a:gd name="adj" fmla="val 0"/>
            </a:avLst>
          </a:prstGeom>
          <a:solidFill>
            <a:srgbClr val="A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2978" y="4079544"/>
            <a:ext cx="5524134" cy="31298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1163" y="1050925"/>
            <a:ext cx="8424862" cy="5691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8E6C9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C8E6C9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4584559" y="4475812"/>
            <a:ext cx="4681588" cy="2049532"/>
            <a:chOff x="4282900" y="4475812"/>
            <a:chExt cx="4681588" cy="2049532"/>
          </a:xfrm>
        </p:grpSpPr>
        <p:sp>
          <p:nvSpPr>
            <p:cNvPr id="18" name="圓角矩形 17"/>
            <p:cNvSpPr/>
            <p:nvPr/>
          </p:nvSpPr>
          <p:spPr>
            <a:xfrm>
              <a:off x="4282900" y="4475812"/>
              <a:ext cx="3821831" cy="504056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304853" y="4486324"/>
              <a:ext cx="4659635" cy="20390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D7118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部定（領域學習）課程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4D711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由國家統一規定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不同學習階段間注重縱向連貫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不同領域（科目）間注重橫向統整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功能：深植基本學力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593076" y="1988840"/>
            <a:ext cx="4483339" cy="2039020"/>
            <a:chOff x="4291417" y="2107381"/>
            <a:chExt cx="4483339" cy="2039020"/>
          </a:xfrm>
        </p:grpSpPr>
        <p:sp>
          <p:nvSpPr>
            <p:cNvPr id="3" name="圓角矩形 2"/>
            <p:cNvSpPr/>
            <p:nvPr/>
          </p:nvSpPr>
          <p:spPr>
            <a:xfrm>
              <a:off x="4291417" y="2107381"/>
              <a:ext cx="3821831" cy="504056"/>
            </a:xfrm>
            <a:prstGeom prst="roundRect">
              <a:avLst/>
            </a:prstGeom>
            <a:solidFill>
              <a:srgbClr val="388E3C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4521" name="文字方塊 5"/>
            <p:cNvSpPr txBox="1">
              <a:spLocks noChangeArrowheads="1"/>
            </p:cNvSpPr>
            <p:nvPr/>
          </p:nvSpPr>
          <p:spPr bwMode="auto">
            <a:xfrm>
              <a:off x="4304853" y="2107381"/>
              <a:ext cx="4469903" cy="203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校訂（彈性學習）課程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srgbClr val="4D711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由學校安排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提供跨領域、多元、生活化課程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功能：形塑學校願景，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          提供學生適性發展機會</a:t>
              </a:r>
            </a:p>
          </p:txBody>
        </p:sp>
      </p:grp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4147649" y="447055"/>
            <a:ext cx="510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422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一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課程之連貫統整與多元適性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3-5-1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25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五、課程架構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299346" y="3645024"/>
            <a:ext cx="1405359" cy="944834"/>
            <a:chOff x="1299346" y="3645024"/>
            <a:chExt cx="1405359" cy="944834"/>
          </a:xfrm>
        </p:grpSpPr>
        <p:sp>
          <p:nvSpPr>
            <p:cNvPr id="11" name="圓角矩形 10"/>
            <p:cNvSpPr/>
            <p:nvPr/>
          </p:nvSpPr>
          <p:spPr>
            <a:xfrm>
              <a:off x="1299346" y="3673717"/>
              <a:ext cx="1405359" cy="916141"/>
            </a:xfrm>
            <a:prstGeom prst="roundRect">
              <a:avLst/>
            </a:prstGeom>
            <a:solidFill>
              <a:srgbClr val="388E3C"/>
            </a:solidFill>
            <a:ln w="12700" cap="rnd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435091" y="3645024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校訂課程</a:t>
              </a:r>
              <a:endPara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部定課程</a:t>
              </a: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465823" y="4130500"/>
              <a:ext cx="1077264" cy="0"/>
            </a:xfrm>
            <a:prstGeom prst="line">
              <a:avLst/>
            </a:prstGeom>
            <a:ln w="19050">
              <a:solidFill>
                <a:srgbClr val="4CAF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441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8417" y="1340772"/>
          <a:ext cx="8820473" cy="54008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800">
                  <a:extLst>
                    <a:ext uri="{9D8B030D-6E8A-4147-A177-3AD203B41FA5}">
                      <a16:colId xmlns:a16="http://schemas.microsoft.com/office/drawing/2014/main" xmlns="" val="4160749867"/>
                    </a:ext>
                  </a:extLst>
                </a:gridCol>
                <a:gridCol w="3388161">
                  <a:extLst>
                    <a:ext uri="{9D8B030D-6E8A-4147-A177-3AD203B41FA5}">
                      <a16:colId xmlns:a16="http://schemas.microsoft.com/office/drawing/2014/main" xmlns="" val="1419308308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664741494"/>
                    </a:ext>
                  </a:extLst>
                </a:gridCol>
              </a:tblGrid>
              <a:tr h="413007"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65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九年一貫</a:t>
                      </a:r>
                    </a:p>
                  </a:txBody>
                  <a:tcPr>
                    <a:solidFill>
                      <a:srgbClr val="E65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十二年國教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  <a:sym typeface="Arial" charset="0"/>
                      </a:endParaRPr>
                    </a:p>
                  </a:txBody>
                  <a:tcPr>
                    <a:solidFill>
                      <a:srgbClr val="E65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503390"/>
                  </a:ext>
                </a:extLst>
              </a:tr>
              <a:tr h="730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課程理念</a:t>
                      </a:r>
                    </a:p>
                  </a:txBody>
                  <a:tcPr anchor="ctr"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十大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基本能力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能力指標</a:t>
                      </a:r>
                    </a:p>
                  </a:txBody>
                  <a:tcPr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三面九項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核心素養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學習重點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學習內容、學習表現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125526"/>
                  </a:ext>
                </a:extLst>
              </a:tr>
              <a:tr h="413007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anchor="ctr"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(七大)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學習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領域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八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大領域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C8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671220"/>
                  </a:ext>
                </a:extLst>
              </a:tr>
              <a:tr h="413007">
                <a:tc vMerge="1">
                  <a:txBody>
                    <a:bodyPr/>
                    <a:lstStyle/>
                    <a:p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</a:p>
                  </a:txBody>
                  <a:tcPr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語文領域新增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「新住民語文」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選項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  <a:sym typeface="Arial" charset="0"/>
                      </a:endParaRPr>
                    </a:p>
                  </a:txBody>
                  <a:tcPr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237047"/>
                  </a:ext>
                </a:extLst>
              </a:tr>
              <a:tr h="413007">
                <a:tc vMerge="1">
                  <a:txBody>
                    <a:bodyPr/>
                    <a:lstStyle/>
                    <a:p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原為</a:t>
                      </a:r>
                      <a:r>
                        <a:rPr kumimoji="0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自然與生活科技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領域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分為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「自然科學」及「科技」</a:t>
                      </a:r>
                      <a:r>
                        <a:rPr kumimoji="0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領域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C8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573569"/>
                  </a:ext>
                </a:extLst>
              </a:tr>
              <a:tr h="730705">
                <a:tc vMerge="1">
                  <a:txBody>
                    <a:bodyPr/>
                    <a:lstStyle/>
                    <a:p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低年級「生活課程」與「綜合活動」分設</a:t>
                      </a:r>
                    </a:p>
                  </a:txBody>
                  <a:tcPr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低年級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「綜合活動」融入「生活課程」</a:t>
                      </a:r>
                    </a:p>
                  </a:txBody>
                  <a:tcPr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037882"/>
                  </a:ext>
                </a:extLst>
              </a:tr>
              <a:tr h="413007">
                <a:tc vMerge="1">
                  <a:txBody>
                    <a:bodyPr/>
                    <a:lstStyle/>
                    <a:p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原為藝術與人文領域</a:t>
                      </a:r>
                    </a:p>
                  </a:txBody>
                  <a:tcPr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改名稱為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藝術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領域</a:t>
                      </a:r>
                    </a:p>
                  </a:txBody>
                  <a:tcPr>
                    <a:solidFill>
                      <a:srgbClr val="C8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63303"/>
                  </a:ext>
                </a:extLst>
              </a:tr>
              <a:tr h="730705">
                <a:tc vMerge="1">
                  <a:txBody>
                    <a:bodyPr/>
                    <a:lstStyle/>
                    <a:p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彈性學習「節數」，其使用無明確規範</a:t>
                      </a:r>
                    </a:p>
                  </a:txBody>
                  <a:tcPr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彈性學習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「課程」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，其使用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有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明確規範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236309"/>
                  </a:ext>
                </a:extLst>
              </a:tr>
              <a:tr h="413007">
                <a:tc vMerge="1">
                  <a:txBody>
                    <a:bodyPr/>
                    <a:lstStyle/>
                    <a:p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重大議題設置課綱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時事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議題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融入各領域</a:t>
                      </a:r>
                    </a:p>
                  </a:txBody>
                  <a:tcPr>
                    <a:solidFill>
                      <a:srgbClr val="C8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657420"/>
                  </a:ext>
                </a:extLst>
              </a:tr>
              <a:tr h="730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學習節數</a:t>
                      </a:r>
                    </a:p>
                  </a:txBody>
                  <a:tcPr anchor="ctr">
                    <a:solidFill>
                      <a:srgbClr val="C8E6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節數採彈性比例制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節數採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固定</a:t>
                      </a:r>
                      <a:r>
                        <a:rPr kumimoji="0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  <a:sym typeface="Arial" charset="0"/>
                        </a:rPr>
                        <a:t>制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  <a:sym typeface="Arial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學習總節數不變</a:t>
                      </a:r>
                    </a:p>
                  </a:txBody>
                  <a:tcPr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807779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8E6C9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C8E6C9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3-5-3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19" name="標題 2"/>
          <p:cNvSpPr txBox="1">
            <a:spLocks/>
          </p:cNvSpPr>
          <p:nvPr/>
        </p:nvSpPr>
        <p:spPr bwMode="auto">
          <a:xfrm>
            <a:off x="766763" y="192161"/>
            <a:ext cx="3517205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五、課程架構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3686250" y="444027"/>
            <a:ext cx="547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422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1" lang="zh-TW" altLang="en-US" sz="24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三</a:t>
            </a:r>
            <a:r>
              <a:rPr kumimoji="1" lang="en-US" altLang="zh-TW" sz="24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1" lang="zh-TW" altLang="en-US" sz="24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九年一貫課綱及十二年國教課綱比較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7782401" y="5445224"/>
            <a:ext cx="726613" cy="1221710"/>
            <a:chOff x="3457972" y="1196752"/>
            <a:chExt cx="2895227" cy="4867968"/>
          </a:xfrm>
          <a:solidFill>
            <a:srgbClr val="E65100"/>
          </a:solidFill>
        </p:grpSpPr>
        <p:sp>
          <p:nvSpPr>
            <p:cNvPr id="10" name="流程圖: 接點 9"/>
            <p:cNvSpPr/>
            <p:nvPr/>
          </p:nvSpPr>
          <p:spPr>
            <a:xfrm>
              <a:off x="4776583" y="1196752"/>
              <a:ext cx="936104" cy="936104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776583" y="2240296"/>
              <a:ext cx="1123528" cy="1708760"/>
            </a:xfrm>
            <a:prstGeom prst="roundRect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410379" y="3544440"/>
              <a:ext cx="489732" cy="252028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767674" y="3544439"/>
              <a:ext cx="489733" cy="2520281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圓角矩形 8"/>
            <p:cNvSpPr/>
            <p:nvPr/>
          </p:nvSpPr>
          <p:spPr>
            <a:xfrm rot="21349714">
              <a:off x="5726068" y="2258357"/>
              <a:ext cx="627131" cy="1970089"/>
            </a:xfrm>
            <a:custGeom>
              <a:avLst/>
              <a:gdLst>
                <a:gd name="connsiteX0" fmla="*/ 0 w 300576"/>
                <a:gd name="connsiteY0" fmla="*/ 150288 h 1953932"/>
                <a:gd name="connsiteX1" fmla="*/ 150288 w 300576"/>
                <a:gd name="connsiteY1" fmla="*/ 0 h 1953932"/>
                <a:gd name="connsiteX2" fmla="*/ 150288 w 300576"/>
                <a:gd name="connsiteY2" fmla="*/ 0 h 1953932"/>
                <a:gd name="connsiteX3" fmla="*/ 300576 w 300576"/>
                <a:gd name="connsiteY3" fmla="*/ 150288 h 1953932"/>
                <a:gd name="connsiteX4" fmla="*/ 300576 w 300576"/>
                <a:gd name="connsiteY4" fmla="*/ 1803644 h 1953932"/>
                <a:gd name="connsiteX5" fmla="*/ 150288 w 300576"/>
                <a:gd name="connsiteY5" fmla="*/ 1953932 h 1953932"/>
                <a:gd name="connsiteX6" fmla="*/ 150288 w 300576"/>
                <a:gd name="connsiteY6" fmla="*/ 1953932 h 1953932"/>
                <a:gd name="connsiteX7" fmla="*/ 0 w 300576"/>
                <a:gd name="connsiteY7" fmla="*/ 1803644 h 1953932"/>
                <a:gd name="connsiteX8" fmla="*/ 0 w 300576"/>
                <a:gd name="connsiteY8" fmla="*/ 150288 h 1953932"/>
                <a:gd name="connsiteX0" fmla="*/ 0 w 602328"/>
                <a:gd name="connsiteY0" fmla="*/ 196008 h 1953932"/>
                <a:gd name="connsiteX1" fmla="*/ 452040 w 602328"/>
                <a:gd name="connsiteY1" fmla="*/ 0 h 1953932"/>
                <a:gd name="connsiteX2" fmla="*/ 452040 w 602328"/>
                <a:gd name="connsiteY2" fmla="*/ 0 h 1953932"/>
                <a:gd name="connsiteX3" fmla="*/ 602328 w 602328"/>
                <a:gd name="connsiteY3" fmla="*/ 150288 h 1953932"/>
                <a:gd name="connsiteX4" fmla="*/ 602328 w 602328"/>
                <a:gd name="connsiteY4" fmla="*/ 1803644 h 1953932"/>
                <a:gd name="connsiteX5" fmla="*/ 452040 w 602328"/>
                <a:gd name="connsiteY5" fmla="*/ 1953932 h 1953932"/>
                <a:gd name="connsiteX6" fmla="*/ 452040 w 602328"/>
                <a:gd name="connsiteY6" fmla="*/ 1953932 h 1953932"/>
                <a:gd name="connsiteX7" fmla="*/ 301752 w 602328"/>
                <a:gd name="connsiteY7" fmla="*/ 1803644 h 1953932"/>
                <a:gd name="connsiteX8" fmla="*/ 0 w 602328"/>
                <a:gd name="connsiteY8" fmla="*/ 196008 h 1953932"/>
                <a:gd name="connsiteX0" fmla="*/ 0 w 602328"/>
                <a:gd name="connsiteY0" fmla="*/ 196008 h 1953932"/>
                <a:gd name="connsiteX1" fmla="*/ 452040 w 602328"/>
                <a:gd name="connsiteY1" fmla="*/ 0 h 1953932"/>
                <a:gd name="connsiteX2" fmla="*/ 86280 w 602328"/>
                <a:gd name="connsiteY2" fmla="*/ 9144 h 1953932"/>
                <a:gd name="connsiteX3" fmla="*/ 602328 w 602328"/>
                <a:gd name="connsiteY3" fmla="*/ 150288 h 1953932"/>
                <a:gd name="connsiteX4" fmla="*/ 602328 w 602328"/>
                <a:gd name="connsiteY4" fmla="*/ 1803644 h 1953932"/>
                <a:gd name="connsiteX5" fmla="*/ 452040 w 602328"/>
                <a:gd name="connsiteY5" fmla="*/ 1953932 h 1953932"/>
                <a:gd name="connsiteX6" fmla="*/ 452040 w 602328"/>
                <a:gd name="connsiteY6" fmla="*/ 1953932 h 1953932"/>
                <a:gd name="connsiteX7" fmla="*/ 301752 w 602328"/>
                <a:gd name="connsiteY7" fmla="*/ 1803644 h 1953932"/>
                <a:gd name="connsiteX8" fmla="*/ 0 w 602328"/>
                <a:gd name="connsiteY8" fmla="*/ 196008 h 1953932"/>
                <a:gd name="connsiteX0" fmla="*/ 0 w 602328"/>
                <a:gd name="connsiteY0" fmla="*/ 223440 h 1981364"/>
                <a:gd name="connsiteX1" fmla="*/ 168576 w 602328"/>
                <a:gd name="connsiteY1" fmla="*/ 0 h 1981364"/>
                <a:gd name="connsiteX2" fmla="*/ 86280 w 602328"/>
                <a:gd name="connsiteY2" fmla="*/ 36576 h 1981364"/>
                <a:gd name="connsiteX3" fmla="*/ 602328 w 602328"/>
                <a:gd name="connsiteY3" fmla="*/ 177720 h 1981364"/>
                <a:gd name="connsiteX4" fmla="*/ 602328 w 602328"/>
                <a:gd name="connsiteY4" fmla="*/ 1831076 h 1981364"/>
                <a:gd name="connsiteX5" fmla="*/ 452040 w 602328"/>
                <a:gd name="connsiteY5" fmla="*/ 1981364 h 1981364"/>
                <a:gd name="connsiteX6" fmla="*/ 452040 w 602328"/>
                <a:gd name="connsiteY6" fmla="*/ 1981364 h 1981364"/>
                <a:gd name="connsiteX7" fmla="*/ 301752 w 602328"/>
                <a:gd name="connsiteY7" fmla="*/ 1831076 h 1981364"/>
                <a:gd name="connsiteX8" fmla="*/ 0 w 602328"/>
                <a:gd name="connsiteY8" fmla="*/ 223440 h 1981364"/>
                <a:gd name="connsiteX0" fmla="*/ 0 w 602328"/>
                <a:gd name="connsiteY0" fmla="*/ 223440 h 1981364"/>
                <a:gd name="connsiteX1" fmla="*/ 168576 w 602328"/>
                <a:gd name="connsiteY1" fmla="*/ 0 h 1981364"/>
                <a:gd name="connsiteX2" fmla="*/ 86280 w 602328"/>
                <a:gd name="connsiteY2" fmla="*/ 36576 h 1981364"/>
                <a:gd name="connsiteX3" fmla="*/ 382872 w 602328"/>
                <a:gd name="connsiteY3" fmla="*/ 177720 h 1981364"/>
                <a:gd name="connsiteX4" fmla="*/ 602328 w 602328"/>
                <a:gd name="connsiteY4" fmla="*/ 1831076 h 1981364"/>
                <a:gd name="connsiteX5" fmla="*/ 452040 w 602328"/>
                <a:gd name="connsiteY5" fmla="*/ 1981364 h 1981364"/>
                <a:gd name="connsiteX6" fmla="*/ 452040 w 602328"/>
                <a:gd name="connsiteY6" fmla="*/ 1981364 h 1981364"/>
                <a:gd name="connsiteX7" fmla="*/ 301752 w 602328"/>
                <a:gd name="connsiteY7" fmla="*/ 1831076 h 1981364"/>
                <a:gd name="connsiteX8" fmla="*/ 0 w 602328"/>
                <a:gd name="connsiteY8" fmla="*/ 223440 h 1981364"/>
                <a:gd name="connsiteX0" fmla="*/ 0 w 612826"/>
                <a:gd name="connsiteY0" fmla="*/ 223440 h 1981364"/>
                <a:gd name="connsiteX1" fmla="*/ 168576 w 612826"/>
                <a:gd name="connsiteY1" fmla="*/ 0 h 1981364"/>
                <a:gd name="connsiteX2" fmla="*/ 86280 w 612826"/>
                <a:gd name="connsiteY2" fmla="*/ 36576 h 1981364"/>
                <a:gd name="connsiteX3" fmla="*/ 382872 w 612826"/>
                <a:gd name="connsiteY3" fmla="*/ 177720 h 1981364"/>
                <a:gd name="connsiteX4" fmla="*/ 602328 w 612826"/>
                <a:gd name="connsiteY4" fmla="*/ 1831076 h 1981364"/>
                <a:gd name="connsiteX5" fmla="*/ 452040 w 612826"/>
                <a:gd name="connsiteY5" fmla="*/ 1981364 h 1981364"/>
                <a:gd name="connsiteX6" fmla="*/ 452040 w 612826"/>
                <a:gd name="connsiteY6" fmla="*/ 1981364 h 1981364"/>
                <a:gd name="connsiteX7" fmla="*/ 301752 w 612826"/>
                <a:gd name="connsiteY7" fmla="*/ 1831076 h 1981364"/>
                <a:gd name="connsiteX8" fmla="*/ 0 w 612826"/>
                <a:gd name="connsiteY8" fmla="*/ 223440 h 1981364"/>
                <a:gd name="connsiteX0" fmla="*/ 0 w 612826"/>
                <a:gd name="connsiteY0" fmla="*/ 223440 h 1981364"/>
                <a:gd name="connsiteX1" fmla="*/ 168576 w 612826"/>
                <a:gd name="connsiteY1" fmla="*/ 0 h 1981364"/>
                <a:gd name="connsiteX2" fmla="*/ 86280 w 612826"/>
                <a:gd name="connsiteY2" fmla="*/ 36576 h 1981364"/>
                <a:gd name="connsiteX3" fmla="*/ 382872 w 612826"/>
                <a:gd name="connsiteY3" fmla="*/ 177720 h 1981364"/>
                <a:gd name="connsiteX4" fmla="*/ 602328 w 612826"/>
                <a:gd name="connsiteY4" fmla="*/ 1831076 h 1981364"/>
                <a:gd name="connsiteX5" fmla="*/ 452040 w 612826"/>
                <a:gd name="connsiteY5" fmla="*/ 1981364 h 1981364"/>
                <a:gd name="connsiteX6" fmla="*/ 452040 w 612826"/>
                <a:gd name="connsiteY6" fmla="*/ 1981364 h 1981364"/>
                <a:gd name="connsiteX7" fmla="*/ 301752 w 612826"/>
                <a:gd name="connsiteY7" fmla="*/ 1831076 h 1981364"/>
                <a:gd name="connsiteX8" fmla="*/ 0 w 612826"/>
                <a:gd name="connsiteY8" fmla="*/ 223440 h 1981364"/>
                <a:gd name="connsiteX0" fmla="*/ 0 w 612826"/>
                <a:gd name="connsiteY0" fmla="*/ 223440 h 1981364"/>
                <a:gd name="connsiteX1" fmla="*/ 168576 w 612826"/>
                <a:gd name="connsiteY1" fmla="*/ 0 h 1981364"/>
                <a:gd name="connsiteX2" fmla="*/ 86280 w 612826"/>
                <a:gd name="connsiteY2" fmla="*/ 36576 h 1981364"/>
                <a:gd name="connsiteX3" fmla="*/ 382872 w 612826"/>
                <a:gd name="connsiteY3" fmla="*/ 177720 h 1981364"/>
                <a:gd name="connsiteX4" fmla="*/ 602328 w 612826"/>
                <a:gd name="connsiteY4" fmla="*/ 1831076 h 1981364"/>
                <a:gd name="connsiteX5" fmla="*/ 452040 w 612826"/>
                <a:gd name="connsiteY5" fmla="*/ 1981364 h 1981364"/>
                <a:gd name="connsiteX6" fmla="*/ 452040 w 612826"/>
                <a:gd name="connsiteY6" fmla="*/ 1981364 h 1981364"/>
                <a:gd name="connsiteX7" fmla="*/ 301752 w 612826"/>
                <a:gd name="connsiteY7" fmla="*/ 1831076 h 1981364"/>
                <a:gd name="connsiteX8" fmla="*/ 0 w 612826"/>
                <a:gd name="connsiteY8" fmla="*/ 223440 h 1981364"/>
                <a:gd name="connsiteX0" fmla="*/ 0 w 647883"/>
                <a:gd name="connsiteY0" fmla="*/ 223440 h 1981364"/>
                <a:gd name="connsiteX1" fmla="*/ 168576 w 647883"/>
                <a:gd name="connsiteY1" fmla="*/ 0 h 1981364"/>
                <a:gd name="connsiteX2" fmla="*/ 86280 w 647883"/>
                <a:gd name="connsiteY2" fmla="*/ 36576 h 1981364"/>
                <a:gd name="connsiteX3" fmla="*/ 382872 w 647883"/>
                <a:gd name="connsiteY3" fmla="*/ 177720 h 1981364"/>
                <a:gd name="connsiteX4" fmla="*/ 602328 w 647883"/>
                <a:gd name="connsiteY4" fmla="*/ 1831076 h 1981364"/>
                <a:gd name="connsiteX5" fmla="*/ 452040 w 647883"/>
                <a:gd name="connsiteY5" fmla="*/ 1981364 h 1981364"/>
                <a:gd name="connsiteX6" fmla="*/ 452040 w 647883"/>
                <a:gd name="connsiteY6" fmla="*/ 1981364 h 1981364"/>
                <a:gd name="connsiteX7" fmla="*/ 301752 w 647883"/>
                <a:gd name="connsiteY7" fmla="*/ 1831076 h 1981364"/>
                <a:gd name="connsiteX8" fmla="*/ 0 w 647883"/>
                <a:gd name="connsiteY8" fmla="*/ 223440 h 1981364"/>
                <a:gd name="connsiteX0" fmla="*/ 0 w 647883"/>
                <a:gd name="connsiteY0" fmla="*/ 223440 h 1981364"/>
                <a:gd name="connsiteX1" fmla="*/ 168576 w 647883"/>
                <a:gd name="connsiteY1" fmla="*/ 0 h 1981364"/>
                <a:gd name="connsiteX2" fmla="*/ 86280 w 647883"/>
                <a:gd name="connsiteY2" fmla="*/ 36576 h 1981364"/>
                <a:gd name="connsiteX3" fmla="*/ 382872 w 647883"/>
                <a:gd name="connsiteY3" fmla="*/ 177720 h 1981364"/>
                <a:gd name="connsiteX4" fmla="*/ 602328 w 647883"/>
                <a:gd name="connsiteY4" fmla="*/ 1831076 h 1981364"/>
                <a:gd name="connsiteX5" fmla="*/ 452040 w 647883"/>
                <a:gd name="connsiteY5" fmla="*/ 1981364 h 1981364"/>
                <a:gd name="connsiteX6" fmla="*/ 452040 w 647883"/>
                <a:gd name="connsiteY6" fmla="*/ 1981364 h 1981364"/>
                <a:gd name="connsiteX7" fmla="*/ 301752 w 647883"/>
                <a:gd name="connsiteY7" fmla="*/ 1831076 h 1981364"/>
                <a:gd name="connsiteX8" fmla="*/ 0 w 647883"/>
                <a:gd name="connsiteY8" fmla="*/ 223440 h 1981364"/>
                <a:gd name="connsiteX0" fmla="*/ 7093 w 654976"/>
                <a:gd name="connsiteY0" fmla="*/ 186864 h 1944788"/>
                <a:gd name="connsiteX1" fmla="*/ 55632 w 654976"/>
                <a:gd name="connsiteY1" fmla="*/ 76400 h 1944788"/>
                <a:gd name="connsiteX2" fmla="*/ 93373 w 654976"/>
                <a:gd name="connsiteY2" fmla="*/ 0 h 1944788"/>
                <a:gd name="connsiteX3" fmla="*/ 389965 w 654976"/>
                <a:gd name="connsiteY3" fmla="*/ 141144 h 1944788"/>
                <a:gd name="connsiteX4" fmla="*/ 609421 w 654976"/>
                <a:gd name="connsiteY4" fmla="*/ 1794500 h 1944788"/>
                <a:gd name="connsiteX5" fmla="*/ 459133 w 654976"/>
                <a:gd name="connsiteY5" fmla="*/ 1944788 h 1944788"/>
                <a:gd name="connsiteX6" fmla="*/ 459133 w 654976"/>
                <a:gd name="connsiteY6" fmla="*/ 1944788 h 1944788"/>
                <a:gd name="connsiteX7" fmla="*/ 308845 w 654976"/>
                <a:gd name="connsiteY7" fmla="*/ 1794500 h 1944788"/>
                <a:gd name="connsiteX8" fmla="*/ 7093 w 654976"/>
                <a:gd name="connsiteY8" fmla="*/ 186864 h 1944788"/>
                <a:gd name="connsiteX0" fmla="*/ 0 w 647883"/>
                <a:gd name="connsiteY0" fmla="*/ 186864 h 1944788"/>
                <a:gd name="connsiteX1" fmla="*/ 48539 w 647883"/>
                <a:gd name="connsiteY1" fmla="*/ 76400 h 1944788"/>
                <a:gd name="connsiteX2" fmla="*/ 86280 w 647883"/>
                <a:gd name="connsiteY2" fmla="*/ 0 h 1944788"/>
                <a:gd name="connsiteX3" fmla="*/ 382872 w 647883"/>
                <a:gd name="connsiteY3" fmla="*/ 141144 h 1944788"/>
                <a:gd name="connsiteX4" fmla="*/ 602328 w 647883"/>
                <a:gd name="connsiteY4" fmla="*/ 1794500 h 1944788"/>
                <a:gd name="connsiteX5" fmla="*/ 452040 w 647883"/>
                <a:gd name="connsiteY5" fmla="*/ 1944788 h 1944788"/>
                <a:gd name="connsiteX6" fmla="*/ 452040 w 647883"/>
                <a:gd name="connsiteY6" fmla="*/ 1944788 h 1944788"/>
                <a:gd name="connsiteX7" fmla="*/ 301752 w 647883"/>
                <a:gd name="connsiteY7" fmla="*/ 1794500 h 1944788"/>
                <a:gd name="connsiteX8" fmla="*/ 0 w 647883"/>
                <a:gd name="connsiteY8" fmla="*/ 186864 h 1944788"/>
                <a:gd name="connsiteX0" fmla="*/ 0 w 647883"/>
                <a:gd name="connsiteY0" fmla="*/ 186864 h 1944788"/>
                <a:gd name="connsiteX1" fmla="*/ 48539 w 647883"/>
                <a:gd name="connsiteY1" fmla="*/ 76400 h 1944788"/>
                <a:gd name="connsiteX2" fmla="*/ 86280 w 647883"/>
                <a:gd name="connsiteY2" fmla="*/ 0 h 1944788"/>
                <a:gd name="connsiteX3" fmla="*/ 382872 w 647883"/>
                <a:gd name="connsiteY3" fmla="*/ 141144 h 1944788"/>
                <a:gd name="connsiteX4" fmla="*/ 602328 w 647883"/>
                <a:gd name="connsiteY4" fmla="*/ 1794500 h 1944788"/>
                <a:gd name="connsiteX5" fmla="*/ 452040 w 647883"/>
                <a:gd name="connsiteY5" fmla="*/ 1944788 h 1944788"/>
                <a:gd name="connsiteX6" fmla="*/ 452040 w 647883"/>
                <a:gd name="connsiteY6" fmla="*/ 1944788 h 1944788"/>
                <a:gd name="connsiteX7" fmla="*/ 301752 w 647883"/>
                <a:gd name="connsiteY7" fmla="*/ 1794500 h 1944788"/>
                <a:gd name="connsiteX8" fmla="*/ 0 w 647883"/>
                <a:gd name="connsiteY8" fmla="*/ 186864 h 1944788"/>
                <a:gd name="connsiteX0" fmla="*/ 0 w 647883"/>
                <a:gd name="connsiteY0" fmla="*/ 201929 h 1959853"/>
                <a:gd name="connsiteX1" fmla="*/ 48539 w 647883"/>
                <a:gd name="connsiteY1" fmla="*/ 91465 h 1959853"/>
                <a:gd name="connsiteX2" fmla="*/ 86280 w 647883"/>
                <a:gd name="connsiteY2" fmla="*/ 15065 h 1959853"/>
                <a:gd name="connsiteX3" fmla="*/ 382872 w 647883"/>
                <a:gd name="connsiteY3" fmla="*/ 156209 h 1959853"/>
                <a:gd name="connsiteX4" fmla="*/ 602328 w 647883"/>
                <a:gd name="connsiteY4" fmla="*/ 1809565 h 1959853"/>
                <a:gd name="connsiteX5" fmla="*/ 452040 w 647883"/>
                <a:gd name="connsiteY5" fmla="*/ 1959853 h 1959853"/>
                <a:gd name="connsiteX6" fmla="*/ 452040 w 647883"/>
                <a:gd name="connsiteY6" fmla="*/ 1959853 h 1959853"/>
                <a:gd name="connsiteX7" fmla="*/ 301752 w 647883"/>
                <a:gd name="connsiteY7" fmla="*/ 1809565 h 1959853"/>
                <a:gd name="connsiteX8" fmla="*/ 0 w 647883"/>
                <a:gd name="connsiteY8" fmla="*/ 201929 h 1959853"/>
                <a:gd name="connsiteX0" fmla="*/ 10973 w 658856"/>
                <a:gd name="connsiteY0" fmla="*/ 204301 h 1962225"/>
                <a:gd name="connsiteX1" fmla="*/ 97253 w 658856"/>
                <a:gd name="connsiteY1" fmla="*/ 17437 h 1962225"/>
                <a:gd name="connsiteX2" fmla="*/ 393845 w 658856"/>
                <a:gd name="connsiteY2" fmla="*/ 158581 h 1962225"/>
                <a:gd name="connsiteX3" fmla="*/ 613301 w 658856"/>
                <a:gd name="connsiteY3" fmla="*/ 1811937 h 1962225"/>
                <a:gd name="connsiteX4" fmla="*/ 463013 w 658856"/>
                <a:gd name="connsiteY4" fmla="*/ 1962225 h 1962225"/>
                <a:gd name="connsiteX5" fmla="*/ 463013 w 658856"/>
                <a:gd name="connsiteY5" fmla="*/ 1962225 h 1962225"/>
                <a:gd name="connsiteX6" fmla="*/ 312725 w 658856"/>
                <a:gd name="connsiteY6" fmla="*/ 1811937 h 1962225"/>
                <a:gd name="connsiteX7" fmla="*/ 10973 w 658856"/>
                <a:gd name="connsiteY7" fmla="*/ 204301 h 1962225"/>
                <a:gd name="connsiteX0" fmla="*/ 416 w 648299"/>
                <a:gd name="connsiteY0" fmla="*/ 201930 h 1959854"/>
                <a:gd name="connsiteX1" fmla="*/ 86696 w 648299"/>
                <a:gd name="connsiteY1" fmla="*/ 15066 h 1959854"/>
                <a:gd name="connsiteX2" fmla="*/ 383288 w 648299"/>
                <a:gd name="connsiteY2" fmla="*/ 156210 h 1959854"/>
                <a:gd name="connsiteX3" fmla="*/ 602744 w 648299"/>
                <a:gd name="connsiteY3" fmla="*/ 1809566 h 1959854"/>
                <a:gd name="connsiteX4" fmla="*/ 452456 w 648299"/>
                <a:gd name="connsiteY4" fmla="*/ 1959854 h 1959854"/>
                <a:gd name="connsiteX5" fmla="*/ 452456 w 648299"/>
                <a:gd name="connsiteY5" fmla="*/ 1959854 h 1959854"/>
                <a:gd name="connsiteX6" fmla="*/ 302168 w 648299"/>
                <a:gd name="connsiteY6" fmla="*/ 1809566 h 1959854"/>
                <a:gd name="connsiteX7" fmla="*/ 416 w 648299"/>
                <a:gd name="connsiteY7" fmla="*/ 201930 h 1959854"/>
                <a:gd name="connsiteX0" fmla="*/ 268 w 648151"/>
                <a:gd name="connsiteY0" fmla="*/ 211617 h 1969541"/>
                <a:gd name="connsiteX1" fmla="*/ 104201 w 648151"/>
                <a:gd name="connsiteY1" fmla="*/ 14162 h 1969541"/>
                <a:gd name="connsiteX2" fmla="*/ 383140 w 648151"/>
                <a:gd name="connsiteY2" fmla="*/ 165897 h 1969541"/>
                <a:gd name="connsiteX3" fmla="*/ 602596 w 648151"/>
                <a:gd name="connsiteY3" fmla="*/ 1819253 h 1969541"/>
                <a:gd name="connsiteX4" fmla="*/ 452308 w 648151"/>
                <a:gd name="connsiteY4" fmla="*/ 1969541 h 1969541"/>
                <a:gd name="connsiteX5" fmla="*/ 452308 w 648151"/>
                <a:gd name="connsiteY5" fmla="*/ 1969541 h 1969541"/>
                <a:gd name="connsiteX6" fmla="*/ 302020 w 648151"/>
                <a:gd name="connsiteY6" fmla="*/ 1819253 h 1969541"/>
                <a:gd name="connsiteX7" fmla="*/ 268 w 648151"/>
                <a:gd name="connsiteY7" fmla="*/ 211617 h 1969541"/>
                <a:gd name="connsiteX0" fmla="*/ 268 w 648151"/>
                <a:gd name="connsiteY0" fmla="*/ 211617 h 1969541"/>
                <a:gd name="connsiteX1" fmla="*/ 104201 w 648151"/>
                <a:gd name="connsiteY1" fmla="*/ 14162 h 1969541"/>
                <a:gd name="connsiteX2" fmla="*/ 383140 w 648151"/>
                <a:gd name="connsiteY2" fmla="*/ 165897 h 1969541"/>
                <a:gd name="connsiteX3" fmla="*/ 602596 w 648151"/>
                <a:gd name="connsiteY3" fmla="*/ 1819253 h 1969541"/>
                <a:gd name="connsiteX4" fmla="*/ 452308 w 648151"/>
                <a:gd name="connsiteY4" fmla="*/ 1969541 h 1969541"/>
                <a:gd name="connsiteX5" fmla="*/ 452308 w 648151"/>
                <a:gd name="connsiteY5" fmla="*/ 1969541 h 1969541"/>
                <a:gd name="connsiteX6" fmla="*/ 302020 w 648151"/>
                <a:gd name="connsiteY6" fmla="*/ 1819253 h 1969541"/>
                <a:gd name="connsiteX7" fmla="*/ 268 w 648151"/>
                <a:gd name="connsiteY7" fmla="*/ 211617 h 1969541"/>
                <a:gd name="connsiteX0" fmla="*/ 859 w 613437"/>
                <a:gd name="connsiteY0" fmla="*/ 268105 h 1969541"/>
                <a:gd name="connsiteX1" fmla="*/ 69487 w 613437"/>
                <a:gd name="connsiteY1" fmla="*/ 14162 h 1969541"/>
                <a:gd name="connsiteX2" fmla="*/ 348426 w 613437"/>
                <a:gd name="connsiteY2" fmla="*/ 165897 h 1969541"/>
                <a:gd name="connsiteX3" fmla="*/ 567882 w 613437"/>
                <a:gd name="connsiteY3" fmla="*/ 1819253 h 1969541"/>
                <a:gd name="connsiteX4" fmla="*/ 417594 w 613437"/>
                <a:gd name="connsiteY4" fmla="*/ 1969541 h 1969541"/>
                <a:gd name="connsiteX5" fmla="*/ 417594 w 613437"/>
                <a:gd name="connsiteY5" fmla="*/ 1969541 h 1969541"/>
                <a:gd name="connsiteX6" fmla="*/ 267306 w 613437"/>
                <a:gd name="connsiteY6" fmla="*/ 1819253 h 1969541"/>
                <a:gd name="connsiteX7" fmla="*/ 859 w 613437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5989"/>
                <a:gd name="connsiteY0" fmla="*/ 268105 h 1969541"/>
                <a:gd name="connsiteX1" fmla="*/ 82039 w 625989"/>
                <a:gd name="connsiteY1" fmla="*/ 14162 h 1969541"/>
                <a:gd name="connsiteX2" fmla="*/ 360978 w 625989"/>
                <a:gd name="connsiteY2" fmla="*/ 165897 h 1969541"/>
                <a:gd name="connsiteX3" fmla="*/ 580434 w 625989"/>
                <a:gd name="connsiteY3" fmla="*/ 1819253 h 1969541"/>
                <a:gd name="connsiteX4" fmla="*/ 430146 w 625989"/>
                <a:gd name="connsiteY4" fmla="*/ 1969541 h 1969541"/>
                <a:gd name="connsiteX5" fmla="*/ 430146 w 625989"/>
                <a:gd name="connsiteY5" fmla="*/ 1969541 h 1969541"/>
                <a:gd name="connsiteX6" fmla="*/ 279858 w 625989"/>
                <a:gd name="connsiteY6" fmla="*/ 1819253 h 1969541"/>
                <a:gd name="connsiteX7" fmla="*/ 13411 w 625989"/>
                <a:gd name="connsiteY7" fmla="*/ 268105 h 1969541"/>
                <a:gd name="connsiteX0" fmla="*/ 13411 w 623148"/>
                <a:gd name="connsiteY0" fmla="*/ 268105 h 1969541"/>
                <a:gd name="connsiteX1" fmla="*/ 82039 w 623148"/>
                <a:gd name="connsiteY1" fmla="*/ 14162 h 1969541"/>
                <a:gd name="connsiteX2" fmla="*/ 360978 w 623148"/>
                <a:gd name="connsiteY2" fmla="*/ 165897 h 1969541"/>
                <a:gd name="connsiteX3" fmla="*/ 580434 w 623148"/>
                <a:gd name="connsiteY3" fmla="*/ 1819253 h 1969541"/>
                <a:gd name="connsiteX4" fmla="*/ 430146 w 623148"/>
                <a:gd name="connsiteY4" fmla="*/ 1969541 h 1969541"/>
                <a:gd name="connsiteX5" fmla="*/ 430146 w 623148"/>
                <a:gd name="connsiteY5" fmla="*/ 1969541 h 1969541"/>
                <a:gd name="connsiteX6" fmla="*/ 279858 w 623148"/>
                <a:gd name="connsiteY6" fmla="*/ 1819253 h 1969541"/>
                <a:gd name="connsiteX7" fmla="*/ 13411 w 623148"/>
                <a:gd name="connsiteY7" fmla="*/ 268105 h 1969541"/>
                <a:gd name="connsiteX0" fmla="*/ 13411 w 627131"/>
                <a:gd name="connsiteY0" fmla="*/ 268105 h 1969541"/>
                <a:gd name="connsiteX1" fmla="*/ 82039 w 627131"/>
                <a:gd name="connsiteY1" fmla="*/ 14162 h 1969541"/>
                <a:gd name="connsiteX2" fmla="*/ 360978 w 627131"/>
                <a:gd name="connsiteY2" fmla="*/ 165897 h 1969541"/>
                <a:gd name="connsiteX3" fmla="*/ 587495 w 627131"/>
                <a:gd name="connsiteY3" fmla="*/ 1822784 h 1969541"/>
                <a:gd name="connsiteX4" fmla="*/ 430146 w 627131"/>
                <a:gd name="connsiteY4" fmla="*/ 1969541 h 1969541"/>
                <a:gd name="connsiteX5" fmla="*/ 430146 w 627131"/>
                <a:gd name="connsiteY5" fmla="*/ 1969541 h 1969541"/>
                <a:gd name="connsiteX6" fmla="*/ 279858 w 627131"/>
                <a:gd name="connsiteY6" fmla="*/ 1819253 h 1969541"/>
                <a:gd name="connsiteX7" fmla="*/ 13411 w 627131"/>
                <a:gd name="connsiteY7" fmla="*/ 268105 h 1969541"/>
                <a:gd name="connsiteX0" fmla="*/ 13411 w 627131"/>
                <a:gd name="connsiteY0" fmla="*/ 268105 h 1969541"/>
                <a:gd name="connsiteX1" fmla="*/ 82039 w 627131"/>
                <a:gd name="connsiteY1" fmla="*/ 14162 h 1969541"/>
                <a:gd name="connsiteX2" fmla="*/ 360978 w 627131"/>
                <a:gd name="connsiteY2" fmla="*/ 165897 h 1969541"/>
                <a:gd name="connsiteX3" fmla="*/ 587495 w 627131"/>
                <a:gd name="connsiteY3" fmla="*/ 1822784 h 1969541"/>
                <a:gd name="connsiteX4" fmla="*/ 430146 w 627131"/>
                <a:gd name="connsiteY4" fmla="*/ 1969541 h 1969541"/>
                <a:gd name="connsiteX5" fmla="*/ 430146 w 627131"/>
                <a:gd name="connsiteY5" fmla="*/ 1969541 h 1969541"/>
                <a:gd name="connsiteX6" fmla="*/ 279858 w 627131"/>
                <a:gd name="connsiteY6" fmla="*/ 1819253 h 1969541"/>
                <a:gd name="connsiteX7" fmla="*/ 13411 w 627131"/>
                <a:gd name="connsiteY7" fmla="*/ 268105 h 1969541"/>
                <a:gd name="connsiteX0" fmla="*/ 13411 w 627131"/>
                <a:gd name="connsiteY0" fmla="*/ 268105 h 1969541"/>
                <a:gd name="connsiteX1" fmla="*/ 82039 w 627131"/>
                <a:gd name="connsiteY1" fmla="*/ 14162 h 1969541"/>
                <a:gd name="connsiteX2" fmla="*/ 360978 w 627131"/>
                <a:gd name="connsiteY2" fmla="*/ 165897 h 1969541"/>
                <a:gd name="connsiteX3" fmla="*/ 587495 w 627131"/>
                <a:gd name="connsiteY3" fmla="*/ 1822784 h 1969541"/>
                <a:gd name="connsiteX4" fmla="*/ 430146 w 627131"/>
                <a:gd name="connsiteY4" fmla="*/ 1969541 h 1969541"/>
                <a:gd name="connsiteX5" fmla="*/ 430146 w 627131"/>
                <a:gd name="connsiteY5" fmla="*/ 1969541 h 1969541"/>
                <a:gd name="connsiteX6" fmla="*/ 279858 w 627131"/>
                <a:gd name="connsiteY6" fmla="*/ 1819253 h 1969541"/>
                <a:gd name="connsiteX7" fmla="*/ 13411 w 627131"/>
                <a:gd name="connsiteY7" fmla="*/ 268105 h 1969541"/>
                <a:gd name="connsiteX0" fmla="*/ 13411 w 627131"/>
                <a:gd name="connsiteY0" fmla="*/ 268653 h 1970089"/>
                <a:gd name="connsiteX1" fmla="*/ 82039 w 627131"/>
                <a:gd name="connsiteY1" fmla="*/ 14710 h 1970089"/>
                <a:gd name="connsiteX2" fmla="*/ 360978 w 627131"/>
                <a:gd name="connsiteY2" fmla="*/ 166445 h 1970089"/>
                <a:gd name="connsiteX3" fmla="*/ 587495 w 627131"/>
                <a:gd name="connsiteY3" fmla="*/ 1823332 h 1970089"/>
                <a:gd name="connsiteX4" fmla="*/ 430146 w 627131"/>
                <a:gd name="connsiteY4" fmla="*/ 1970089 h 1970089"/>
                <a:gd name="connsiteX5" fmla="*/ 430146 w 627131"/>
                <a:gd name="connsiteY5" fmla="*/ 1970089 h 1970089"/>
                <a:gd name="connsiteX6" fmla="*/ 279858 w 627131"/>
                <a:gd name="connsiteY6" fmla="*/ 1819801 h 1970089"/>
                <a:gd name="connsiteX7" fmla="*/ 13411 w 627131"/>
                <a:gd name="connsiteY7" fmla="*/ 268653 h 197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131" h="1970089">
                  <a:moveTo>
                    <a:pt x="13411" y="268653"/>
                  </a:moveTo>
                  <a:cubicBezTo>
                    <a:pt x="-22501" y="114320"/>
                    <a:pt x="18227" y="22330"/>
                    <a:pt x="82039" y="14710"/>
                  </a:cubicBezTo>
                  <a:cubicBezTo>
                    <a:pt x="196815" y="-41778"/>
                    <a:pt x="322143" y="76382"/>
                    <a:pt x="360978" y="166445"/>
                  </a:cubicBezTo>
                  <a:cubicBezTo>
                    <a:pt x="754170" y="1092468"/>
                    <a:pt x="598722" y="1728672"/>
                    <a:pt x="587495" y="1823332"/>
                  </a:cubicBezTo>
                  <a:cubicBezTo>
                    <a:pt x="562781" y="1920456"/>
                    <a:pt x="513148" y="1970089"/>
                    <a:pt x="430146" y="1970089"/>
                  </a:cubicBezTo>
                  <a:lnTo>
                    <a:pt x="430146" y="1970089"/>
                  </a:lnTo>
                  <a:cubicBezTo>
                    <a:pt x="347144" y="1970089"/>
                    <a:pt x="279858" y="1902803"/>
                    <a:pt x="279858" y="1819801"/>
                  </a:cubicBezTo>
                  <a:cubicBezTo>
                    <a:pt x="257227" y="1431720"/>
                    <a:pt x="435482" y="979386"/>
                    <a:pt x="13411" y="268653"/>
                  </a:cubicBez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457972" y="2264172"/>
              <a:ext cx="1591573" cy="453107"/>
              <a:chOff x="723609" y="2530960"/>
              <a:chExt cx="1591573" cy="453107"/>
            </a:xfrm>
            <a:grpFill/>
          </p:grpSpPr>
          <p:sp>
            <p:nvSpPr>
              <p:cNvPr id="16" name="圓角矩形 15"/>
              <p:cNvSpPr/>
              <p:nvPr/>
            </p:nvSpPr>
            <p:spPr>
              <a:xfrm rot="18736747">
                <a:off x="1057956" y="2196613"/>
                <a:ext cx="319220" cy="987913"/>
              </a:xfrm>
              <a:prstGeom prst="roundRect">
                <a:avLst>
                  <a:gd name="adj" fmla="val 50000"/>
                </a:avLst>
              </a:prstGeom>
              <a:grp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 rot="3984652">
                <a:off x="1661616" y="2330500"/>
                <a:ext cx="319220" cy="987913"/>
              </a:xfrm>
              <a:prstGeom prst="roundRect">
                <a:avLst>
                  <a:gd name="adj" fmla="val 50000"/>
                </a:avLst>
              </a:prstGeom>
              <a:grp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2984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14400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4203"/>
            <a:ext cx="9320847" cy="68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83B639-DD8F-4AD5-93EF-D1FA3EDB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33797"/>
            <a:ext cx="625792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校訂彈性課程架構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E51476EB-9638-4F45-8F2B-82C8363FD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653190"/>
              </p:ext>
            </p:extLst>
          </p:nvPr>
        </p:nvGraphicFramePr>
        <p:xfrm>
          <a:off x="1403648" y="1124744"/>
          <a:ext cx="70804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: 圓角 3">
            <a:extLst>
              <a:ext uri="{FF2B5EF4-FFF2-40B4-BE49-F238E27FC236}">
                <a16:creationId xmlns:a16="http://schemas.microsoft.com/office/drawing/2014/main" xmlns="" id="{6DBBD8A5-96F8-495D-968E-FE26E1C33067}"/>
              </a:ext>
            </a:extLst>
          </p:cNvPr>
          <p:cNvSpPr/>
          <p:nvPr/>
        </p:nvSpPr>
        <p:spPr>
          <a:xfrm>
            <a:off x="4007768" y="2878838"/>
            <a:ext cx="18722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美感</a:t>
            </a:r>
          </a:p>
        </p:txBody>
      </p:sp>
    </p:spTree>
    <p:extLst>
      <p:ext uri="{BB962C8B-B14F-4D97-AF65-F5344CB8AC3E}">
        <p14:creationId xmlns:p14="http://schemas.microsoft.com/office/powerpoint/2010/main" val="39087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4906F-4197-4237-8F5C-34723670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教務主任</a:t>
            </a:r>
            <a:endParaRPr lang="fr-FR" sz="54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A69C38-4418-475F-A95D-FDFE9601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前導學校</a:t>
            </a:r>
            <a:r>
              <a:rPr lang="en-US" altLang="zh-TW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美感</a:t>
            </a:r>
            <a:endParaRPr lang="en-US" altLang="zh-TW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素養導向教學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教師專業發展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公開授課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因材網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數位教學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閱讀、創客、英語、中路特色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4906F-4197-4237-8F5C-34723670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6347713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</a:t>
            </a:r>
            <a:endParaRPr lang="fr-FR" sz="54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A69C38-4418-475F-A95D-FDFE9601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新住民語、原住民族語線上共學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</a:t>
            </a: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開課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各項學生競賽推動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定期評量、作業抽查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29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4906F-4197-4237-8F5C-34723670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註冊組</a:t>
            </a:r>
            <a:endParaRPr lang="fr-FR" sz="54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A69C38-4418-475F-A95D-FDFE9601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獎助學金申請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課後照顧到五點半</a:t>
            </a:r>
            <a:endParaRPr lang="en-US" altLang="zh-TW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</a:t>
            </a:r>
            <a:r>
              <a:rPr lang="en-US" altLang="zh-TW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</a:t>
            </a: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生親師系統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17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4906F-4197-4237-8F5C-34723670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設備組</a:t>
            </a:r>
            <a:endParaRPr lang="fr-FR" sz="54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A69C38-4418-475F-A95D-FDFE9601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數位化圖書館</a:t>
            </a:r>
            <a:endParaRPr lang="en-US" altLang="zh-TW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借書證、市民卡</a:t>
            </a:r>
            <a:r>
              <a:rPr lang="zh-TW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認證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學習扶助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圖書館志工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招募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63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4906F-4197-4237-8F5C-34723670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資訊組</a:t>
            </a:r>
            <a:endParaRPr lang="fr-FR" sz="54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A69C38-4418-475F-A95D-FDFE9601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創客教育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雷切、機器人、空拍機</a:t>
            </a: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程式語言課程</a:t>
            </a:r>
            <a:endParaRPr lang="en-US" altLang="zh-TW" sz="5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68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83B639-DD8F-4AD5-93EF-D1FA3EDB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257925" cy="518457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十二年國教</a:t>
            </a:r>
            <a: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校訂彈性課程</a:t>
            </a:r>
            <a: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桃園市文山國小</a:t>
            </a:r>
            <a:r>
              <a: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1100901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913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5"/>
          <p:cNvGraphicFramePr>
            <a:graphicFrameLocks/>
          </p:cNvGraphicFramePr>
          <p:nvPr/>
        </p:nvGraphicFramePr>
        <p:xfrm>
          <a:off x="293551" y="1789661"/>
          <a:ext cx="8496944" cy="466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84551" y="6491629"/>
          <a:ext cx="3527425" cy="254000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 fontAlgn="t"/>
                      <a:r>
                        <a:rPr lang="zh-TW" alt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資料來源：內政部戶政司年度新生兒總人數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920045" y="4974707"/>
            <a:ext cx="4870450" cy="839787"/>
          </a:xfrm>
          <a:prstGeom prst="wedgeEllipseCallout">
            <a:avLst>
              <a:gd name="adj1" fmla="val 5514"/>
              <a:gd name="adj2" fmla="val 32352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一定要成就每個孩子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8183138" y="980728"/>
            <a:ext cx="730788" cy="507432"/>
            <a:chOff x="4187222" y="395028"/>
            <a:chExt cx="1944212" cy="1349989"/>
          </a:xfrm>
          <a:solidFill>
            <a:srgbClr val="920049"/>
          </a:solidFill>
        </p:grpSpPr>
        <p:sp>
          <p:nvSpPr>
            <p:cNvPr id="23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4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5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BD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8BBD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6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一、為何要研修新課綱？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1-1-3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29" name="矩形 28"/>
          <p:cNvSpPr/>
          <p:nvPr/>
        </p:nvSpPr>
        <p:spPr>
          <a:xfrm>
            <a:off x="766762" y="1351591"/>
            <a:ext cx="8377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00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少子化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每個孩子應受到更好的學習照顧</a:t>
            </a:r>
          </a:p>
        </p:txBody>
      </p:sp>
      <p:sp>
        <p:nvSpPr>
          <p:cNvPr id="138" name="Text Box 8"/>
          <p:cNvSpPr txBox="1">
            <a:spLocks noChangeArrowheads="1"/>
          </p:cNvSpPr>
          <p:nvPr/>
        </p:nvSpPr>
        <p:spPr bwMode="auto">
          <a:xfrm>
            <a:off x="3347864" y="2124297"/>
            <a:ext cx="2808312" cy="2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教育經費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4.22K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7366003" y="2595593"/>
            <a:ext cx="1601244" cy="36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79.84K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479816" y="3368957"/>
            <a:ext cx="1664184" cy="36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110.9K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5794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8" grpId="0"/>
      <p:bldP spid="74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0" y="4961189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0" y="4961189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5" name="圖片 14"/>
          <p:cNvPicPr/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80920" cy="4704460"/>
          </a:xfrm>
          <a:prstGeom prst="roundRect">
            <a:avLst>
              <a:gd name="adj" fmla="val 16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群組 17"/>
          <p:cNvGrpSpPr>
            <a:grpSpLocks/>
          </p:cNvGrpSpPr>
          <p:nvPr/>
        </p:nvGrpSpPr>
        <p:grpSpPr bwMode="auto">
          <a:xfrm>
            <a:off x="719423" y="1811725"/>
            <a:ext cx="7777162" cy="3651250"/>
            <a:chOff x="611560" y="1916832"/>
            <a:chExt cx="7777484" cy="3649746"/>
          </a:xfrm>
        </p:grpSpPr>
        <p:sp>
          <p:nvSpPr>
            <p:cNvPr id="5" name="矩形 4"/>
            <p:cNvSpPr/>
            <p:nvPr/>
          </p:nvSpPr>
          <p:spPr>
            <a:xfrm>
              <a:off x="611560" y="1916832"/>
              <a:ext cx="2448026" cy="650607"/>
            </a:xfrm>
            <a:prstGeom prst="rect">
              <a:avLst/>
            </a:prstGeom>
            <a:solidFill>
              <a:srgbClr val="1E88E5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高表現高差距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1187846" y="2637260"/>
              <a:ext cx="1224014" cy="1079055"/>
            </a:xfrm>
            <a:prstGeom prst="ellipse">
              <a:avLst/>
            </a:prstGeom>
            <a:solidFill>
              <a:srgbClr val="FFFF00">
                <a:alpha val="29000"/>
              </a:srgb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731" name="矩形 2"/>
            <p:cNvSpPr>
              <a:spLocks noChangeArrowheads="1"/>
            </p:cNvSpPr>
            <p:nvPr/>
          </p:nvSpPr>
          <p:spPr bwMode="auto">
            <a:xfrm>
              <a:off x="2483768" y="4612471"/>
              <a:ext cx="5905276" cy="954107"/>
            </a:xfrm>
            <a:prstGeom prst="rect">
              <a:avLst/>
            </a:prstGeom>
            <a:solidFill>
              <a:srgbClr val="D81B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PISA</a:t>
              </a:r>
              <a:r>
                <a:rPr kumimoji="0" lang="zh-TW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</a:t>
              </a: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2012</a:t>
              </a:r>
              <a:r>
                <a:rPr kumimoji="0" lang="zh-TW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各國數學素養表現變異，臺灣前後段學生差距世界第一</a:t>
              </a:r>
              <a:endPara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sp>
        <p:nvSpPr>
          <p:cNvPr id="22" name="手繪多邊形 21"/>
          <p:cNvSpPr/>
          <p:nvPr/>
        </p:nvSpPr>
        <p:spPr>
          <a:xfrm>
            <a:off x="8212156" y="772887"/>
            <a:ext cx="227060" cy="279849"/>
          </a:xfrm>
          <a:custGeom>
            <a:avLst/>
            <a:gdLst>
              <a:gd name="connsiteX0" fmla="*/ 268357 w 626165"/>
              <a:gd name="connsiteY0" fmla="*/ 0 h 983974"/>
              <a:gd name="connsiteX1" fmla="*/ 0 w 626165"/>
              <a:gd name="connsiteY1" fmla="*/ 506895 h 983974"/>
              <a:gd name="connsiteX2" fmla="*/ 337931 w 626165"/>
              <a:gd name="connsiteY2" fmla="*/ 496956 h 983974"/>
              <a:gd name="connsiteX3" fmla="*/ 149087 w 626165"/>
              <a:gd name="connsiteY3" fmla="*/ 983974 h 983974"/>
              <a:gd name="connsiteX4" fmla="*/ 626165 w 626165"/>
              <a:gd name="connsiteY4" fmla="*/ 308113 h 983974"/>
              <a:gd name="connsiteX5" fmla="*/ 228600 w 626165"/>
              <a:gd name="connsiteY5" fmla="*/ 308113 h 983974"/>
              <a:gd name="connsiteX6" fmla="*/ 268357 w 626165"/>
              <a:gd name="connsiteY6" fmla="*/ 0 h 983974"/>
              <a:gd name="connsiteX0" fmla="*/ 268357 w 626165"/>
              <a:gd name="connsiteY0" fmla="*/ 0 h 864705"/>
              <a:gd name="connsiteX1" fmla="*/ 0 w 626165"/>
              <a:gd name="connsiteY1" fmla="*/ 506895 h 864705"/>
              <a:gd name="connsiteX2" fmla="*/ 337931 w 626165"/>
              <a:gd name="connsiteY2" fmla="*/ 496956 h 864705"/>
              <a:gd name="connsiteX3" fmla="*/ 188844 w 626165"/>
              <a:gd name="connsiteY3" fmla="*/ 864705 h 864705"/>
              <a:gd name="connsiteX4" fmla="*/ 626165 w 626165"/>
              <a:gd name="connsiteY4" fmla="*/ 308113 h 864705"/>
              <a:gd name="connsiteX5" fmla="*/ 228600 w 626165"/>
              <a:gd name="connsiteY5" fmla="*/ 308113 h 864705"/>
              <a:gd name="connsiteX6" fmla="*/ 268357 w 626165"/>
              <a:gd name="connsiteY6" fmla="*/ 0 h 864705"/>
              <a:gd name="connsiteX0" fmla="*/ 268357 w 626165"/>
              <a:gd name="connsiteY0" fmla="*/ 0 h 864705"/>
              <a:gd name="connsiteX1" fmla="*/ 0 w 626165"/>
              <a:gd name="connsiteY1" fmla="*/ 506895 h 864705"/>
              <a:gd name="connsiteX2" fmla="*/ 288236 w 626165"/>
              <a:gd name="connsiteY2" fmla="*/ 506895 h 864705"/>
              <a:gd name="connsiteX3" fmla="*/ 188844 w 626165"/>
              <a:gd name="connsiteY3" fmla="*/ 864705 h 864705"/>
              <a:gd name="connsiteX4" fmla="*/ 626165 w 626165"/>
              <a:gd name="connsiteY4" fmla="*/ 308113 h 864705"/>
              <a:gd name="connsiteX5" fmla="*/ 228600 w 626165"/>
              <a:gd name="connsiteY5" fmla="*/ 308113 h 864705"/>
              <a:gd name="connsiteX6" fmla="*/ 268357 w 626165"/>
              <a:gd name="connsiteY6" fmla="*/ 0 h 864705"/>
              <a:gd name="connsiteX0" fmla="*/ 268357 w 576469"/>
              <a:gd name="connsiteY0" fmla="*/ 0 h 864705"/>
              <a:gd name="connsiteX1" fmla="*/ 0 w 576469"/>
              <a:gd name="connsiteY1" fmla="*/ 506895 h 864705"/>
              <a:gd name="connsiteX2" fmla="*/ 288236 w 576469"/>
              <a:gd name="connsiteY2" fmla="*/ 506895 h 864705"/>
              <a:gd name="connsiteX3" fmla="*/ 188844 w 576469"/>
              <a:gd name="connsiteY3" fmla="*/ 864705 h 864705"/>
              <a:gd name="connsiteX4" fmla="*/ 576469 w 576469"/>
              <a:gd name="connsiteY4" fmla="*/ 318052 h 864705"/>
              <a:gd name="connsiteX5" fmla="*/ 228600 w 576469"/>
              <a:gd name="connsiteY5" fmla="*/ 308113 h 864705"/>
              <a:gd name="connsiteX6" fmla="*/ 268357 w 576469"/>
              <a:gd name="connsiteY6" fmla="*/ 0 h 864705"/>
              <a:gd name="connsiteX0" fmla="*/ 268357 w 576469"/>
              <a:gd name="connsiteY0" fmla="*/ 0 h 864705"/>
              <a:gd name="connsiteX1" fmla="*/ 0 w 576469"/>
              <a:gd name="connsiteY1" fmla="*/ 506895 h 864705"/>
              <a:gd name="connsiteX2" fmla="*/ 288236 w 576469"/>
              <a:gd name="connsiteY2" fmla="*/ 506895 h 864705"/>
              <a:gd name="connsiteX3" fmla="*/ 188844 w 576469"/>
              <a:gd name="connsiteY3" fmla="*/ 864705 h 864705"/>
              <a:gd name="connsiteX4" fmla="*/ 576469 w 576469"/>
              <a:gd name="connsiteY4" fmla="*/ 318052 h 864705"/>
              <a:gd name="connsiteX5" fmla="*/ 258112 w 576469"/>
              <a:gd name="connsiteY5" fmla="*/ 353022 h 864705"/>
              <a:gd name="connsiteX6" fmla="*/ 268357 w 576469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288236 w 550807"/>
              <a:gd name="connsiteY2" fmla="*/ 506895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58112 w 550807"/>
              <a:gd name="connsiteY5" fmla="*/ 353022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257441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58112 w 550807"/>
              <a:gd name="connsiteY5" fmla="*/ 353022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307482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58112 w 550807"/>
              <a:gd name="connsiteY5" fmla="*/ 353022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307482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29884 w 550807"/>
              <a:gd name="connsiteY5" fmla="*/ 355588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307482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29884 w 550807"/>
              <a:gd name="connsiteY5" fmla="*/ 364570 h 864705"/>
              <a:gd name="connsiteX6" fmla="*/ 268357 w 550807"/>
              <a:gd name="connsiteY6" fmla="*/ 0 h 864705"/>
              <a:gd name="connsiteX0" fmla="*/ 268357 w 545675"/>
              <a:gd name="connsiteY0" fmla="*/ 0 h 864705"/>
              <a:gd name="connsiteX1" fmla="*/ 0 w 545675"/>
              <a:gd name="connsiteY1" fmla="*/ 506895 h 864705"/>
              <a:gd name="connsiteX2" fmla="*/ 307482 w 545675"/>
              <a:gd name="connsiteY2" fmla="*/ 503046 h 864705"/>
              <a:gd name="connsiteX3" fmla="*/ 188844 w 545675"/>
              <a:gd name="connsiteY3" fmla="*/ 864705 h 864705"/>
              <a:gd name="connsiteX4" fmla="*/ 545675 w 545675"/>
              <a:gd name="connsiteY4" fmla="*/ 370659 h 864705"/>
              <a:gd name="connsiteX5" fmla="*/ 229884 w 545675"/>
              <a:gd name="connsiteY5" fmla="*/ 364570 h 864705"/>
              <a:gd name="connsiteX6" fmla="*/ 268357 w 545675"/>
              <a:gd name="connsiteY6" fmla="*/ 0 h 864705"/>
              <a:gd name="connsiteX0" fmla="*/ 268357 w 544392"/>
              <a:gd name="connsiteY0" fmla="*/ 0 h 864705"/>
              <a:gd name="connsiteX1" fmla="*/ 0 w 544392"/>
              <a:gd name="connsiteY1" fmla="*/ 506895 h 864705"/>
              <a:gd name="connsiteX2" fmla="*/ 307482 w 544392"/>
              <a:gd name="connsiteY2" fmla="*/ 503046 h 864705"/>
              <a:gd name="connsiteX3" fmla="*/ 188844 w 544392"/>
              <a:gd name="connsiteY3" fmla="*/ 864705 h 864705"/>
              <a:gd name="connsiteX4" fmla="*/ 544392 w 544392"/>
              <a:gd name="connsiteY4" fmla="*/ 362960 h 864705"/>
              <a:gd name="connsiteX5" fmla="*/ 229884 w 544392"/>
              <a:gd name="connsiteY5" fmla="*/ 364570 h 864705"/>
              <a:gd name="connsiteX6" fmla="*/ 268357 w 544392"/>
              <a:gd name="connsiteY6" fmla="*/ 0 h 864705"/>
              <a:gd name="connsiteX0" fmla="*/ 246544 w 544392"/>
              <a:gd name="connsiteY0" fmla="*/ 0 h 776170"/>
              <a:gd name="connsiteX1" fmla="*/ 0 w 544392"/>
              <a:gd name="connsiteY1" fmla="*/ 418360 h 776170"/>
              <a:gd name="connsiteX2" fmla="*/ 307482 w 544392"/>
              <a:gd name="connsiteY2" fmla="*/ 414511 h 776170"/>
              <a:gd name="connsiteX3" fmla="*/ 188844 w 544392"/>
              <a:gd name="connsiteY3" fmla="*/ 776170 h 776170"/>
              <a:gd name="connsiteX4" fmla="*/ 544392 w 544392"/>
              <a:gd name="connsiteY4" fmla="*/ 274425 h 776170"/>
              <a:gd name="connsiteX5" fmla="*/ 229884 w 544392"/>
              <a:gd name="connsiteY5" fmla="*/ 276035 h 776170"/>
              <a:gd name="connsiteX6" fmla="*/ 246544 w 544392"/>
              <a:gd name="connsiteY6" fmla="*/ 0 h 776170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307482 w 544392"/>
              <a:gd name="connsiteY2" fmla="*/ 414511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283103 w 544392"/>
              <a:gd name="connsiteY2" fmla="*/ 414511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284386 w 544392"/>
              <a:gd name="connsiteY2" fmla="*/ 419643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285669 w 544392"/>
              <a:gd name="connsiteY2" fmla="*/ 415794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92" h="670955">
                <a:moveTo>
                  <a:pt x="246544" y="0"/>
                </a:moveTo>
                <a:lnTo>
                  <a:pt x="0" y="418360"/>
                </a:lnTo>
                <a:lnTo>
                  <a:pt x="285669" y="415794"/>
                </a:lnTo>
                <a:lnTo>
                  <a:pt x="249150" y="670955"/>
                </a:lnTo>
                <a:lnTo>
                  <a:pt x="544392" y="274425"/>
                </a:lnTo>
                <a:lnTo>
                  <a:pt x="229884" y="276035"/>
                </a:lnTo>
                <a:lnTo>
                  <a:pt x="24654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7908670" y="322104"/>
            <a:ext cx="795777" cy="432951"/>
            <a:chOff x="1603544" y="537738"/>
            <a:chExt cx="1000375" cy="544265"/>
          </a:xfrm>
          <a:solidFill>
            <a:schemeClr val="bg1"/>
          </a:solidFill>
        </p:grpSpPr>
        <p:sp>
          <p:nvSpPr>
            <p:cNvPr id="27" name="橢圓 26"/>
            <p:cNvSpPr/>
            <p:nvPr/>
          </p:nvSpPr>
          <p:spPr>
            <a:xfrm>
              <a:off x="1603544" y="665854"/>
              <a:ext cx="288032" cy="28803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1786879" y="537738"/>
              <a:ext cx="505105" cy="514998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2195736" y="607313"/>
              <a:ext cx="408183" cy="405115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1786878" y="661351"/>
              <a:ext cx="480865" cy="42065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2111795" y="778434"/>
              <a:ext cx="288032" cy="28803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BD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8BBD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7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一、為何要研修新課綱？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1-1-4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40" name="矩形 39"/>
          <p:cNvSpPr/>
          <p:nvPr/>
        </p:nvSpPr>
        <p:spPr>
          <a:xfrm>
            <a:off x="766762" y="1351591"/>
            <a:ext cx="8377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00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四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學生的學習落差大，適性教育還未完全落實</a:t>
            </a:r>
          </a:p>
        </p:txBody>
      </p:sp>
    </p:spTree>
    <p:extLst>
      <p:ext uri="{BB962C8B-B14F-4D97-AF65-F5344CB8AC3E}">
        <p14:creationId xmlns:p14="http://schemas.microsoft.com/office/powerpoint/2010/main" val="2918057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0" y="2703278"/>
            <a:ext cx="9144000" cy="4166436"/>
            <a:chOff x="0" y="2703278"/>
            <a:chExt cx="9144000" cy="4166436"/>
          </a:xfrm>
        </p:grpSpPr>
        <p:sp>
          <p:nvSpPr>
            <p:cNvPr id="136" name="矩形 135"/>
            <p:cNvSpPr/>
            <p:nvPr/>
          </p:nvSpPr>
          <p:spPr>
            <a:xfrm>
              <a:off x="0" y="2703278"/>
              <a:ext cx="9144000" cy="4154722"/>
            </a:xfrm>
            <a:prstGeom prst="rect">
              <a:avLst/>
            </a:prstGeom>
            <a:solidFill>
              <a:srgbClr val="AD1457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137" name="群組 136"/>
            <p:cNvGrpSpPr/>
            <p:nvPr/>
          </p:nvGrpSpPr>
          <p:grpSpPr>
            <a:xfrm>
              <a:off x="25685" y="6292047"/>
              <a:ext cx="9031035" cy="577667"/>
              <a:chOff x="25685" y="6268343"/>
              <a:chExt cx="9031035" cy="601371"/>
            </a:xfrm>
            <a:solidFill>
              <a:srgbClr val="C8195D"/>
            </a:solidFill>
          </p:grpSpPr>
          <p:grpSp>
            <p:nvGrpSpPr>
              <p:cNvPr id="138" name="群組 137"/>
              <p:cNvGrpSpPr/>
              <p:nvPr/>
            </p:nvGrpSpPr>
            <p:grpSpPr>
              <a:xfrm>
                <a:off x="4621601" y="6268343"/>
                <a:ext cx="4435119" cy="601371"/>
                <a:chOff x="-5484118" y="5157192"/>
                <a:chExt cx="4435119" cy="608869"/>
              </a:xfrm>
              <a:grpFill/>
            </p:grpSpPr>
            <p:grpSp>
              <p:nvGrpSpPr>
                <p:cNvPr id="179" name="群組 178"/>
                <p:cNvGrpSpPr/>
                <p:nvPr/>
              </p:nvGrpSpPr>
              <p:grpSpPr>
                <a:xfrm>
                  <a:off x="-3193926" y="5157192"/>
                  <a:ext cx="2144927" cy="586573"/>
                  <a:chOff x="-3218928" y="3252179"/>
                  <a:chExt cx="2144927" cy="586573"/>
                </a:xfrm>
                <a:grpFill/>
              </p:grpSpPr>
              <p:sp>
                <p:nvSpPr>
                  <p:cNvPr id="195" name="流程圖: 接點 194"/>
                  <p:cNvSpPr/>
                  <p:nvPr/>
                </p:nvSpPr>
                <p:spPr>
                  <a:xfrm>
                    <a:off x="-2772816" y="357301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6" name="流程圖: 接點 195"/>
                  <p:cNvSpPr/>
                  <p:nvPr/>
                </p:nvSpPr>
                <p:spPr>
                  <a:xfrm>
                    <a:off x="-2546147" y="3439352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7" name="流程圖: 接點 196"/>
                  <p:cNvSpPr/>
                  <p:nvPr/>
                </p:nvSpPr>
                <p:spPr>
                  <a:xfrm>
                    <a:off x="-2319478" y="3618267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8" name="流程圖: 接點 197"/>
                  <p:cNvSpPr/>
                  <p:nvPr/>
                </p:nvSpPr>
                <p:spPr>
                  <a:xfrm>
                    <a:off x="-2113041" y="344192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9" name="流程圖: 接點 198"/>
                  <p:cNvSpPr/>
                  <p:nvPr/>
                </p:nvSpPr>
                <p:spPr>
                  <a:xfrm>
                    <a:off x="-1845087" y="3604789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0" name="流程圖: 接點 199"/>
                  <p:cNvSpPr/>
                  <p:nvPr/>
                </p:nvSpPr>
                <p:spPr>
                  <a:xfrm>
                    <a:off x="-1618418" y="3378861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1" name="流程圖: 接點 200"/>
                  <p:cNvSpPr/>
                  <p:nvPr/>
                </p:nvSpPr>
                <p:spPr>
                  <a:xfrm>
                    <a:off x="-2948674" y="3329705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2" name="流程圖: 接點 201"/>
                  <p:cNvSpPr/>
                  <p:nvPr/>
                </p:nvSpPr>
                <p:spPr>
                  <a:xfrm>
                    <a:off x="-1856596" y="3361826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3" name="流程圖: 接點 202"/>
                  <p:cNvSpPr/>
                  <p:nvPr/>
                </p:nvSpPr>
                <p:spPr>
                  <a:xfrm>
                    <a:off x="-3082298" y="362499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4" name="流程圖: 接點 203"/>
                  <p:cNvSpPr/>
                  <p:nvPr/>
                </p:nvSpPr>
                <p:spPr>
                  <a:xfrm>
                    <a:off x="-2722137" y="33013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5" name="流程圖: 接點 204"/>
                  <p:cNvSpPr/>
                  <p:nvPr/>
                </p:nvSpPr>
                <p:spPr>
                  <a:xfrm>
                    <a:off x="-3218928" y="33013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6" name="流程圖: 接點 205"/>
                  <p:cNvSpPr/>
                  <p:nvPr/>
                </p:nvSpPr>
                <p:spPr>
                  <a:xfrm>
                    <a:off x="-2312493" y="325217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7" name="流程圖: 接點 206"/>
                  <p:cNvSpPr/>
                  <p:nvPr/>
                </p:nvSpPr>
                <p:spPr>
                  <a:xfrm>
                    <a:off x="-1428261" y="362058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208" name="流程圖: 接點 207"/>
                  <p:cNvSpPr/>
                  <p:nvPr/>
                </p:nvSpPr>
                <p:spPr>
                  <a:xfrm>
                    <a:off x="-1217462" y="3394543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80" name="群組 179"/>
                <p:cNvGrpSpPr/>
                <p:nvPr/>
              </p:nvGrpSpPr>
              <p:grpSpPr>
                <a:xfrm>
                  <a:off x="-5484118" y="5179488"/>
                  <a:ext cx="2144927" cy="586573"/>
                  <a:chOff x="-5077072" y="3404579"/>
                  <a:chExt cx="2144927" cy="586573"/>
                </a:xfrm>
                <a:grpFill/>
              </p:grpSpPr>
              <p:sp>
                <p:nvSpPr>
                  <p:cNvPr id="181" name="流程圖: 接點 180"/>
                  <p:cNvSpPr/>
                  <p:nvPr/>
                </p:nvSpPr>
                <p:spPr>
                  <a:xfrm flipV="1">
                    <a:off x="-4630960" y="372541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2" name="流程圖: 接點 181"/>
                  <p:cNvSpPr/>
                  <p:nvPr/>
                </p:nvSpPr>
                <p:spPr>
                  <a:xfrm flipV="1">
                    <a:off x="-4404291" y="3591752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3" name="流程圖: 接點 182"/>
                  <p:cNvSpPr/>
                  <p:nvPr/>
                </p:nvSpPr>
                <p:spPr>
                  <a:xfrm flipV="1">
                    <a:off x="-4177622" y="3770667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4" name="流程圖: 接點 183"/>
                  <p:cNvSpPr/>
                  <p:nvPr/>
                </p:nvSpPr>
                <p:spPr>
                  <a:xfrm flipV="1">
                    <a:off x="-3971185" y="359432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5" name="流程圖: 接點 184"/>
                  <p:cNvSpPr/>
                  <p:nvPr/>
                </p:nvSpPr>
                <p:spPr>
                  <a:xfrm flipV="1">
                    <a:off x="-3703231" y="3757189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6" name="流程圖: 接點 185"/>
                  <p:cNvSpPr/>
                  <p:nvPr/>
                </p:nvSpPr>
                <p:spPr>
                  <a:xfrm flipV="1">
                    <a:off x="-3476562" y="3531261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7" name="流程圖: 接點 186"/>
                  <p:cNvSpPr/>
                  <p:nvPr/>
                </p:nvSpPr>
                <p:spPr>
                  <a:xfrm flipV="1">
                    <a:off x="-4806818" y="3482105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8" name="流程圖: 接點 187"/>
                  <p:cNvSpPr/>
                  <p:nvPr/>
                </p:nvSpPr>
                <p:spPr>
                  <a:xfrm flipV="1">
                    <a:off x="-3714740" y="3514226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89" name="流程圖: 接點 188"/>
                  <p:cNvSpPr/>
                  <p:nvPr/>
                </p:nvSpPr>
                <p:spPr>
                  <a:xfrm flipV="1">
                    <a:off x="-4940442" y="377739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0" name="流程圖: 接點 189"/>
                  <p:cNvSpPr/>
                  <p:nvPr/>
                </p:nvSpPr>
                <p:spPr>
                  <a:xfrm flipV="1">
                    <a:off x="-4580281" y="34537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1" name="流程圖: 接點 190"/>
                  <p:cNvSpPr/>
                  <p:nvPr/>
                </p:nvSpPr>
                <p:spPr>
                  <a:xfrm flipV="1">
                    <a:off x="-5077072" y="34537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2" name="流程圖: 接點 191"/>
                  <p:cNvSpPr/>
                  <p:nvPr/>
                </p:nvSpPr>
                <p:spPr>
                  <a:xfrm flipV="1">
                    <a:off x="-4170637" y="340457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3" name="流程圖: 接點 192"/>
                  <p:cNvSpPr/>
                  <p:nvPr/>
                </p:nvSpPr>
                <p:spPr>
                  <a:xfrm flipV="1">
                    <a:off x="-3286405" y="377298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94" name="流程圖: 接點 193"/>
                  <p:cNvSpPr/>
                  <p:nvPr/>
                </p:nvSpPr>
                <p:spPr>
                  <a:xfrm flipV="1">
                    <a:off x="-3075606" y="3546943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2" name="群組 141"/>
              <p:cNvGrpSpPr/>
              <p:nvPr/>
            </p:nvGrpSpPr>
            <p:grpSpPr>
              <a:xfrm>
                <a:off x="25685" y="6268343"/>
                <a:ext cx="4435119" cy="601371"/>
                <a:chOff x="-5484118" y="5157192"/>
                <a:chExt cx="4435119" cy="608869"/>
              </a:xfrm>
              <a:grpFill/>
            </p:grpSpPr>
            <p:grpSp>
              <p:nvGrpSpPr>
                <p:cNvPr id="149" name="群組 148"/>
                <p:cNvGrpSpPr/>
                <p:nvPr/>
              </p:nvGrpSpPr>
              <p:grpSpPr>
                <a:xfrm>
                  <a:off x="-3193926" y="5157192"/>
                  <a:ext cx="2144927" cy="586573"/>
                  <a:chOff x="-3218928" y="3252179"/>
                  <a:chExt cx="2144927" cy="586573"/>
                </a:xfrm>
                <a:grpFill/>
              </p:grpSpPr>
              <p:sp>
                <p:nvSpPr>
                  <p:cNvPr id="165" name="流程圖: 接點 164"/>
                  <p:cNvSpPr/>
                  <p:nvPr/>
                </p:nvSpPr>
                <p:spPr>
                  <a:xfrm>
                    <a:off x="-2772816" y="357301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6" name="流程圖: 接點 165"/>
                  <p:cNvSpPr/>
                  <p:nvPr/>
                </p:nvSpPr>
                <p:spPr>
                  <a:xfrm>
                    <a:off x="-2546147" y="3439352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7" name="流程圖: 接點 166"/>
                  <p:cNvSpPr/>
                  <p:nvPr/>
                </p:nvSpPr>
                <p:spPr>
                  <a:xfrm>
                    <a:off x="-2319478" y="3618267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8" name="流程圖: 接點 167"/>
                  <p:cNvSpPr/>
                  <p:nvPr/>
                </p:nvSpPr>
                <p:spPr>
                  <a:xfrm>
                    <a:off x="-2113041" y="344192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9" name="流程圖: 接點 168"/>
                  <p:cNvSpPr/>
                  <p:nvPr/>
                </p:nvSpPr>
                <p:spPr>
                  <a:xfrm>
                    <a:off x="-1845087" y="3604789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0" name="流程圖: 接點 169"/>
                  <p:cNvSpPr/>
                  <p:nvPr/>
                </p:nvSpPr>
                <p:spPr>
                  <a:xfrm>
                    <a:off x="-1618418" y="3378861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1" name="流程圖: 接點 170"/>
                  <p:cNvSpPr/>
                  <p:nvPr/>
                </p:nvSpPr>
                <p:spPr>
                  <a:xfrm>
                    <a:off x="-2948674" y="3329705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2" name="流程圖: 接點 171"/>
                  <p:cNvSpPr/>
                  <p:nvPr/>
                </p:nvSpPr>
                <p:spPr>
                  <a:xfrm>
                    <a:off x="-1856596" y="3361826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3" name="流程圖: 接點 172"/>
                  <p:cNvSpPr/>
                  <p:nvPr/>
                </p:nvSpPr>
                <p:spPr>
                  <a:xfrm>
                    <a:off x="-3082298" y="362499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4" name="流程圖: 接點 173"/>
                  <p:cNvSpPr/>
                  <p:nvPr/>
                </p:nvSpPr>
                <p:spPr>
                  <a:xfrm>
                    <a:off x="-2722137" y="33013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5" name="流程圖: 接點 174"/>
                  <p:cNvSpPr/>
                  <p:nvPr/>
                </p:nvSpPr>
                <p:spPr>
                  <a:xfrm>
                    <a:off x="-3218928" y="33013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6" name="流程圖: 接點 175"/>
                  <p:cNvSpPr/>
                  <p:nvPr/>
                </p:nvSpPr>
                <p:spPr>
                  <a:xfrm>
                    <a:off x="-2312493" y="325217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7" name="流程圖: 接點 176"/>
                  <p:cNvSpPr/>
                  <p:nvPr/>
                </p:nvSpPr>
                <p:spPr>
                  <a:xfrm>
                    <a:off x="-1428261" y="362058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78" name="流程圖: 接點 177"/>
                  <p:cNvSpPr/>
                  <p:nvPr/>
                </p:nvSpPr>
                <p:spPr>
                  <a:xfrm>
                    <a:off x="-1217462" y="3394543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50" name="群組 149"/>
                <p:cNvGrpSpPr/>
                <p:nvPr/>
              </p:nvGrpSpPr>
              <p:grpSpPr>
                <a:xfrm>
                  <a:off x="-5484118" y="5179488"/>
                  <a:ext cx="2144927" cy="586573"/>
                  <a:chOff x="-5077072" y="3404579"/>
                  <a:chExt cx="2144927" cy="586573"/>
                </a:xfrm>
                <a:grpFill/>
              </p:grpSpPr>
              <p:sp>
                <p:nvSpPr>
                  <p:cNvPr id="151" name="流程圖: 接點 150"/>
                  <p:cNvSpPr/>
                  <p:nvPr/>
                </p:nvSpPr>
                <p:spPr>
                  <a:xfrm flipV="1">
                    <a:off x="-4630960" y="372541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2" name="流程圖: 接點 151"/>
                  <p:cNvSpPr/>
                  <p:nvPr/>
                </p:nvSpPr>
                <p:spPr>
                  <a:xfrm flipV="1">
                    <a:off x="-4404291" y="3591752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3" name="流程圖: 接點 152"/>
                  <p:cNvSpPr/>
                  <p:nvPr/>
                </p:nvSpPr>
                <p:spPr>
                  <a:xfrm flipV="1">
                    <a:off x="-4177622" y="3770667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4" name="流程圖: 接點 153"/>
                  <p:cNvSpPr/>
                  <p:nvPr/>
                </p:nvSpPr>
                <p:spPr>
                  <a:xfrm flipV="1">
                    <a:off x="-3971185" y="3594326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5" name="流程圖: 接點 154"/>
                  <p:cNvSpPr/>
                  <p:nvPr/>
                </p:nvSpPr>
                <p:spPr>
                  <a:xfrm flipV="1">
                    <a:off x="-3703231" y="3757189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6" name="流程圖: 接點 155"/>
                  <p:cNvSpPr/>
                  <p:nvPr/>
                </p:nvSpPr>
                <p:spPr>
                  <a:xfrm flipV="1">
                    <a:off x="-3476562" y="3531261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7" name="流程圖: 接點 156"/>
                  <p:cNvSpPr/>
                  <p:nvPr/>
                </p:nvSpPr>
                <p:spPr>
                  <a:xfrm flipV="1">
                    <a:off x="-4806818" y="3482105"/>
                    <a:ext cx="204004" cy="220485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8" name="流程圖: 接點 157"/>
                  <p:cNvSpPr/>
                  <p:nvPr/>
                </p:nvSpPr>
                <p:spPr>
                  <a:xfrm flipV="1">
                    <a:off x="-3714740" y="3514226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59" name="流程圖: 接點 158"/>
                  <p:cNvSpPr/>
                  <p:nvPr/>
                </p:nvSpPr>
                <p:spPr>
                  <a:xfrm flipV="1">
                    <a:off x="-4940442" y="377739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0" name="流程圖: 接點 159"/>
                  <p:cNvSpPr/>
                  <p:nvPr/>
                </p:nvSpPr>
                <p:spPr>
                  <a:xfrm flipV="1">
                    <a:off x="-4580281" y="34537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1" name="流程圖: 接點 160"/>
                  <p:cNvSpPr/>
                  <p:nvPr/>
                </p:nvSpPr>
                <p:spPr>
                  <a:xfrm flipV="1">
                    <a:off x="-5077072" y="345373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2" name="流程圖: 接點 161"/>
                  <p:cNvSpPr/>
                  <p:nvPr/>
                </p:nvSpPr>
                <p:spPr>
                  <a:xfrm flipV="1">
                    <a:off x="-4170637" y="3404579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3" name="流程圖: 接點 162"/>
                  <p:cNvSpPr/>
                  <p:nvPr/>
                </p:nvSpPr>
                <p:spPr>
                  <a:xfrm flipV="1">
                    <a:off x="-3286405" y="3772985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64" name="流程圖: 接點 163"/>
                  <p:cNvSpPr/>
                  <p:nvPr/>
                </p:nvSpPr>
                <p:spPr>
                  <a:xfrm flipV="1">
                    <a:off x="-3075606" y="3546943"/>
                    <a:ext cx="143461" cy="155051"/>
                  </a:xfrm>
                  <a:prstGeom prst="flowChartConnector">
                    <a:avLst/>
                  </a:prstGeom>
                  <a:grp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TW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p:grpSp>
          </p:grpSp>
          <p:sp>
            <p:nvSpPr>
              <p:cNvPr id="143" name="流程圖: 接點 142"/>
              <p:cNvSpPr/>
              <p:nvPr/>
            </p:nvSpPr>
            <p:spPr>
              <a:xfrm flipV="1">
                <a:off x="2207756" y="6567886"/>
                <a:ext cx="204004" cy="217770"/>
              </a:xfrm>
              <a:prstGeom prst="flowChartConnector">
                <a:avLst/>
              </a:prstGeom>
              <a:grp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44" name="流程圖: 接點 143"/>
              <p:cNvSpPr/>
              <p:nvPr/>
            </p:nvSpPr>
            <p:spPr>
              <a:xfrm flipV="1">
                <a:off x="4440004" y="6567886"/>
                <a:ext cx="204004" cy="217770"/>
              </a:xfrm>
              <a:prstGeom prst="flowChartConnector">
                <a:avLst/>
              </a:prstGeom>
              <a:grp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47" name="流程圖: 接點 146"/>
              <p:cNvSpPr/>
              <p:nvPr/>
            </p:nvSpPr>
            <p:spPr>
              <a:xfrm flipV="1">
                <a:off x="6744260" y="6567886"/>
                <a:ext cx="204004" cy="217770"/>
              </a:xfrm>
              <a:prstGeom prst="flowChartConnector">
                <a:avLst/>
              </a:prstGeom>
              <a:grp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grpSp>
        <p:nvGrpSpPr>
          <p:cNvPr id="34" name="群組 33"/>
          <p:cNvGrpSpPr/>
          <p:nvPr/>
        </p:nvGrpSpPr>
        <p:grpSpPr>
          <a:xfrm>
            <a:off x="5581883" y="2257180"/>
            <a:ext cx="730788" cy="507432"/>
            <a:chOff x="4187222" y="395028"/>
            <a:chExt cx="1944212" cy="1349989"/>
          </a:xfrm>
          <a:solidFill>
            <a:srgbClr val="4CAF50"/>
          </a:solidFill>
        </p:grpSpPr>
        <p:sp>
          <p:nvSpPr>
            <p:cNvPr id="35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6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690928" y="2995549"/>
            <a:ext cx="8006934" cy="3085289"/>
            <a:chOff x="690928" y="2995549"/>
            <a:chExt cx="8006934" cy="3085289"/>
          </a:xfrm>
        </p:grpSpPr>
        <p:sp>
          <p:nvSpPr>
            <p:cNvPr id="19" name="圓角矩形 18"/>
            <p:cNvSpPr/>
            <p:nvPr/>
          </p:nvSpPr>
          <p:spPr>
            <a:xfrm>
              <a:off x="698467" y="4635569"/>
              <a:ext cx="1662442" cy="479524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1251927" y="5510705"/>
              <a:ext cx="1461123" cy="479524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6111710" y="5570060"/>
              <a:ext cx="2048082" cy="510778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2884769" y="4966009"/>
              <a:ext cx="1687231" cy="479524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7179478" y="4617369"/>
              <a:ext cx="1488208" cy="510778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6320842" y="3947789"/>
              <a:ext cx="1491518" cy="510778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1075581" y="2995549"/>
              <a:ext cx="1686408" cy="479524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5095860" y="4946711"/>
              <a:ext cx="1648400" cy="479524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523405" y="3824114"/>
              <a:ext cx="1450432" cy="510778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4330093" y="5564944"/>
              <a:ext cx="947223" cy="510778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4" name="圓角矩形 53"/>
            <p:cNvSpPr/>
            <p:nvPr/>
          </p:nvSpPr>
          <p:spPr>
            <a:xfrm>
              <a:off x="4728265" y="2997622"/>
              <a:ext cx="1953226" cy="510778"/>
            </a:xfrm>
            <a:prstGeom prst="round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E88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32783" name="群組 32782"/>
            <p:cNvGrpSpPr/>
            <p:nvPr/>
          </p:nvGrpSpPr>
          <p:grpSpPr>
            <a:xfrm>
              <a:off x="3693730" y="4196377"/>
              <a:ext cx="2031325" cy="510778"/>
              <a:chOff x="3693730" y="3967396"/>
              <a:chExt cx="2031325" cy="510778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3704375" y="3967396"/>
                <a:ext cx="1956706" cy="510778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3693730" y="4011628"/>
                <a:ext cx="2031325" cy="452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2185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複雜問題解決</a:t>
                </a:r>
                <a:endPara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059542" y="4961863"/>
              <a:ext cx="1723549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批判式思考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2781" name="群組 32780"/>
            <p:cNvGrpSpPr/>
            <p:nvPr/>
          </p:nvGrpSpPr>
          <p:grpSpPr>
            <a:xfrm>
              <a:off x="7287339" y="3069638"/>
              <a:ext cx="947223" cy="510778"/>
              <a:chOff x="4050733" y="4181336"/>
              <a:chExt cx="947223" cy="510778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4050733" y="4181336"/>
                <a:ext cx="947223" cy="510778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131821" y="4226262"/>
                <a:ext cx="800219" cy="452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2185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創新</a:t>
                </a:r>
                <a:endPara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490871" y="3856379"/>
              <a:ext cx="1415772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人際經營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96588" y="4002490"/>
              <a:ext cx="1415772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協同合作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1803" y="2995990"/>
              <a:ext cx="1741182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情緒智力</a:t>
              </a:r>
              <a:r>
                <a:rPr kumimoji="1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EI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848451" y="4992471"/>
              <a:ext cx="1723549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判斷與決策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66715" y="5581036"/>
              <a:ext cx="2031325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服務導向思維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2782" name="群組 32781"/>
            <p:cNvGrpSpPr/>
            <p:nvPr/>
          </p:nvGrpSpPr>
          <p:grpSpPr>
            <a:xfrm>
              <a:off x="3496926" y="3238578"/>
              <a:ext cx="947223" cy="510778"/>
              <a:chOff x="4140011" y="2606046"/>
              <a:chExt cx="947223" cy="510778"/>
            </a:xfrm>
          </p:grpSpPr>
          <p:sp>
            <p:nvSpPr>
              <p:cNvPr id="53" name="圓角矩形 52"/>
              <p:cNvSpPr/>
              <p:nvPr/>
            </p:nvSpPr>
            <p:spPr>
              <a:xfrm>
                <a:off x="4140011" y="2606046"/>
                <a:ext cx="947223" cy="510778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211960" y="2636912"/>
                <a:ext cx="800219" cy="452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2185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協商</a:t>
                </a:r>
                <a:endPara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90928" y="4650034"/>
              <a:ext cx="1723549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認知靈活性</a:t>
              </a:r>
              <a:endPara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13560" y="5581036"/>
              <a:ext cx="800219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自信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04501" y="303165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文化的理解力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282090" y="463937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數位能力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251927" y="5542580"/>
              <a:ext cx="1415772" cy="4527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218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終身學習</a:t>
              </a: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2185B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BD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8BBD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45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一、為何要研修新課綱？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1-1-5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148" name="矩形 147"/>
          <p:cNvSpPr/>
          <p:nvPr/>
        </p:nvSpPr>
        <p:spPr>
          <a:xfrm>
            <a:off x="766762" y="1351591"/>
            <a:ext cx="8377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00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五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、課程教學需要幫助學生面對未來</a:t>
            </a:r>
          </a:p>
        </p:txBody>
      </p:sp>
      <p:grpSp>
        <p:nvGrpSpPr>
          <p:cNvPr id="28" name="群組 27"/>
          <p:cNvGrpSpPr/>
          <p:nvPr/>
        </p:nvGrpSpPr>
        <p:grpSpPr>
          <a:xfrm rot="20051398" flipH="1">
            <a:off x="7160106" y="1314640"/>
            <a:ext cx="941926" cy="728844"/>
            <a:chOff x="2049906" y="1408631"/>
            <a:chExt cx="1559925" cy="1207041"/>
          </a:xfrm>
        </p:grpSpPr>
        <p:sp>
          <p:nvSpPr>
            <p:cNvPr id="11" name="圓角矩形 10"/>
            <p:cNvSpPr/>
            <p:nvPr/>
          </p:nvSpPr>
          <p:spPr>
            <a:xfrm>
              <a:off x="2315572" y="1693008"/>
              <a:ext cx="678900" cy="922664"/>
            </a:xfrm>
            <a:prstGeom prst="roundRect">
              <a:avLst/>
            </a:prstGeom>
            <a:solidFill>
              <a:srgbClr val="C00000"/>
            </a:solidFill>
            <a:ln w="38100" cap="rnd"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049906" y="1777460"/>
              <a:ext cx="297701" cy="552450"/>
            </a:xfrm>
            <a:custGeom>
              <a:avLst/>
              <a:gdLst>
                <a:gd name="connsiteX0" fmla="*/ 297701 w 297701"/>
                <a:gd name="connsiteY0" fmla="*/ 0 h 552450"/>
                <a:gd name="connsiteX1" fmla="*/ 31001 w 297701"/>
                <a:gd name="connsiteY1" fmla="*/ 66675 h 552450"/>
                <a:gd name="connsiteX2" fmla="*/ 31001 w 297701"/>
                <a:gd name="connsiteY2" fmla="*/ 314325 h 552450"/>
                <a:gd name="connsiteX3" fmla="*/ 259601 w 297701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701" h="552450">
                  <a:moveTo>
                    <a:pt x="297701" y="0"/>
                  </a:moveTo>
                  <a:cubicBezTo>
                    <a:pt x="186576" y="7144"/>
                    <a:pt x="75451" y="14288"/>
                    <a:pt x="31001" y="66675"/>
                  </a:cubicBezTo>
                  <a:cubicBezTo>
                    <a:pt x="-13449" y="119062"/>
                    <a:pt x="-7099" y="233363"/>
                    <a:pt x="31001" y="314325"/>
                  </a:cubicBezTo>
                  <a:cubicBezTo>
                    <a:pt x="69101" y="395288"/>
                    <a:pt x="164351" y="473869"/>
                    <a:pt x="259601" y="552450"/>
                  </a:cubicBezTo>
                </a:path>
              </a:pathLst>
            </a:custGeom>
            <a:noFill/>
            <a:ln w="76200" cap="rnd">
              <a:solidFill>
                <a:srgbClr val="C00000"/>
              </a:solidFill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2360909" y="1408631"/>
              <a:ext cx="543639" cy="360638"/>
            </a:xfrm>
            <a:custGeom>
              <a:avLst/>
              <a:gdLst>
                <a:gd name="connsiteX0" fmla="*/ 0 w 609600"/>
                <a:gd name="connsiteY0" fmla="*/ 362608 h 372133"/>
                <a:gd name="connsiteX1" fmla="*/ 133350 w 609600"/>
                <a:gd name="connsiteY1" fmla="*/ 76858 h 372133"/>
                <a:gd name="connsiteX2" fmla="*/ 323850 w 609600"/>
                <a:gd name="connsiteY2" fmla="*/ 658 h 372133"/>
                <a:gd name="connsiteX3" fmla="*/ 504825 w 609600"/>
                <a:gd name="connsiteY3" fmla="*/ 105433 h 372133"/>
                <a:gd name="connsiteX4" fmla="*/ 609600 w 609600"/>
                <a:gd name="connsiteY4" fmla="*/ 372133 h 3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372133">
                  <a:moveTo>
                    <a:pt x="0" y="362608"/>
                  </a:moveTo>
                  <a:cubicBezTo>
                    <a:pt x="39687" y="249895"/>
                    <a:pt x="79375" y="137183"/>
                    <a:pt x="133350" y="76858"/>
                  </a:cubicBezTo>
                  <a:cubicBezTo>
                    <a:pt x="187325" y="16533"/>
                    <a:pt x="261938" y="-4105"/>
                    <a:pt x="323850" y="658"/>
                  </a:cubicBezTo>
                  <a:cubicBezTo>
                    <a:pt x="385763" y="5420"/>
                    <a:pt x="457200" y="43520"/>
                    <a:pt x="504825" y="105433"/>
                  </a:cubicBezTo>
                  <a:cubicBezTo>
                    <a:pt x="552450" y="167346"/>
                    <a:pt x="581025" y="269739"/>
                    <a:pt x="609600" y="372133"/>
                  </a:cubicBezTo>
                </a:path>
              </a:pathLst>
            </a:custGeom>
            <a:noFill/>
            <a:ln w="76200" cap="rnd">
              <a:solidFill>
                <a:srgbClr val="C00000"/>
              </a:solidFill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cxnSp>
          <p:nvCxnSpPr>
            <p:cNvPr id="26" name="直線接點 25"/>
            <p:cNvCxnSpPr/>
            <p:nvPr/>
          </p:nvCxnSpPr>
          <p:spPr>
            <a:xfrm flipV="1">
              <a:off x="2845935" y="2038845"/>
              <a:ext cx="519839" cy="401979"/>
            </a:xfrm>
            <a:prstGeom prst="line">
              <a:avLst/>
            </a:prstGeom>
            <a:ln w="762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手繪多邊形 26"/>
            <p:cNvSpPr/>
            <p:nvPr/>
          </p:nvSpPr>
          <p:spPr>
            <a:xfrm>
              <a:off x="3228831" y="1742310"/>
              <a:ext cx="381000" cy="389578"/>
            </a:xfrm>
            <a:custGeom>
              <a:avLst/>
              <a:gdLst>
                <a:gd name="connsiteX0" fmla="*/ 47625 w 381000"/>
                <a:gd name="connsiteY0" fmla="*/ 0 h 381000"/>
                <a:gd name="connsiteX1" fmla="*/ 0 w 381000"/>
                <a:gd name="connsiteY1" fmla="*/ 76200 h 381000"/>
                <a:gd name="connsiteX2" fmla="*/ 38100 w 381000"/>
                <a:gd name="connsiteY2" fmla="*/ 285750 h 381000"/>
                <a:gd name="connsiteX3" fmla="*/ 142875 w 381000"/>
                <a:gd name="connsiteY3" fmla="*/ 361950 h 381000"/>
                <a:gd name="connsiteX4" fmla="*/ 323850 w 381000"/>
                <a:gd name="connsiteY4" fmla="*/ 381000 h 381000"/>
                <a:gd name="connsiteX5" fmla="*/ 381000 w 381000"/>
                <a:gd name="connsiteY5" fmla="*/ 323850 h 381000"/>
                <a:gd name="connsiteX6" fmla="*/ 47625 w 381000"/>
                <a:gd name="connsiteY6" fmla="*/ 0 h 381000"/>
                <a:gd name="connsiteX0" fmla="*/ 47625 w 381000"/>
                <a:gd name="connsiteY0" fmla="*/ 0 h 381000"/>
                <a:gd name="connsiteX1" fmla="*/ 0 w 381000"/>
                <a:gd name="connsiteY1" fmla="*/ 76200 h 381000"/>
                <a:gd name="connsiteX2" fmla="*/ 38100 w 381000"/>
                <a:gd name="connsiteY2" fmla="*/ 285750 h 381000"/>
                <a:gd name="connsiteX3" fmla="*/ 142875 w 381000"/>
                <a:gd name="connsiteY3" fmla="*/ 361950 h 381000"/>
                <a:gd name="connsiteX4" fmla="*/ 323850 w 381000"/>
                <a:gd name="connsiteY4" fmla="*/ 381000 h 381000"/>
                <a:gd name="connsiteX5" fmla="*/ 381000 w 381000"/>
                <a:gd name="connsiteY5" fmla="*/ 323850 h 381000"/>
                <a:gd name="connsiteX6" fmla="*/ 47625 w 381000"/>
                <a:gd name="connsiteY6" fmla="*/ 0 h 381000"/>
                <a:gd name="connsiteX0" fmla="*/ 47625 w 381000"/>
                <a:gd name="connsiteY0" fmla="*/ 0 h 381000"/>
                <a:gd name="connsiteX1" fmla="*/ 0 w 381000"/>
                <a:gd name="connsiteY1" fmla="*/ 76200 h 381000"/>
                <a:gd name="connsiteX2" fmla="*/ 38100 w 381000"/>
                <a:gd name="connsiteY2" fmla="*/ 285750 h 381000"/>
                <a:gd name="connsiteX3" fmla="*/ 142875 w 381000"/>
                <a:gd name="connsiteY3" fmla="*/ 361950 h 381000"/>
                <a:gd name="connsiteX4" fmla="*/ 323850 w 381000"/>
                <a:gd name="connsiteY4" fmla="*/ 381000 h 381000"/>
                <a:gd name="connsiteX5" fmla="*/ 381000 w 381000"/>
                <a:gd name="connsiteY5" fmla="*/ 323850 h 381000"/>
                <a:gd name="connsiteX6" fmla="*/ 47625 w 381000"/>
                <a:gd name="connsiteY6" fmla="*/ 0 h 381000"/>
                <a:gd name="connsiteX0" fmla="*/ 47625 w 381000"/>
                <a:gd name="connsiteY0" fmla="*/ 0 h 389578"/>
                <a:gd name="connsiteX1" fmla="*/ 0 w 381000"/>
                <a:gd name="connsiteY1" fmla="*/ 76200 h 389578"/>
                <a:gd name="connsiteX2" fmla="*/ 38100 w 381000"/>
                <a:gd name="connsiteY2" fmla="*/ 285750 h 389578"/>
                <a:gd name="connsiteX3" fmla="*/ 142875 w 381000"/>
                <a:gd name="connsiteY3" fmla="*/ 361950 h 389578"/>
                <a:gd name="connsiteX4" fmla="*/ 341006 w 381000"/>
                <a:gd name="connsiteY4" fmla="*/ 389578 h 389578"/>
                <a:gd name="connsiteX5" fmla="*/ 381000 w 381000"/>
                <a:gd name="connsiteY5" fmla="*/ 323850 h 389578"/>
                <a:gd name="connsiteX6" fmla="*/ 47625 w 381000"/>
                <a:gd name="connsiteY6" fmla="*/ 0 h 389578"/>
                <a:gd name="connsiteX0" fmla="*/ 47625 w 381000"/>
                <a:gd name="connsiteY0" fmla="*/ 0 h 389578"/>
                <a:gd name="connsiteX1" fmla="*/ 0 w 381000"/>
                <a:gd name="connsiteY1" fmla="*/ 76200 h 389578"/>
                <a:gd name="connsiteX2" fmla="*/ 38100 w 381000"/>
                <a:gd name="connsiteY2" fmla="*/ 285750 h 389578"/>
                <a:gd name="connsiteX3" fmla="*/ 142875 w 381000"/>
                <a:gd name="connsiteY3" fmla="*/ 361950 h 389578"/>
                <a:gd name="connsiteX4" fmla="*/ 341006 w 381000"/>
                <a:gd name="connsiteY4" fmla="*/ 389578 h 389578"/>
                <a:gd name="connsiteX5" fmla="*/ 381000 w 381000"/>
                <a:gd name="connsiteY5" fmla="*/ 323850 h 389578"/>
                <a:gd name="connsiteX6" fmla="*/ 47625 w 381000"/>
                <a:gd name="connsiteY6" fmla="*/ 0 h 389578"/>
                <a:gd name="connsiteX0" fmla="*/ 47625 w 381000"/>
                <a:gd name="connsiteY0" fmla="*/ 0 h 389578"/>
                <a:gd name="connsiteX1" fmla="*/ 0 w 381000"/>
                <a:gd name="connsiteY1" fmla="*/ 76200 h 389578"/>
                <a:gd name="connsiteX2" fmla="*/ 38100 w 381000"/>
                <a:gd name="connsiteY2" fmla="*/ 285750 h 389578"/>
                <a:gd name="connsiteX3" fmla="*/ 134297 w 381000"/>
                <a:gd name="connsiteY3" fmla="*/ 364810 h 389578"/>
                <a:gd name="connsiteX4" fmla="*/ 341006 w 381000"/>
                <a:gd name="connsiteY4" fmla="*/ 389578 h 389578"/>
                <a:gd name="connsiteX5" fmla="*/ 381000 w 381000"/>
                <a:gd name="connsiteY5" fmla="*/ 323850 h 389578"/>
                <a:gd name="connsiteX6" fmla="*/ 47625 w 381000"/>
                <a:gd name="connsiteY6" fmla="*/ 0 h 389578"/>
                <a:gd name="connsiteX0" fmla="*/ 47625 w 381000"/>
                <a:gd name="connsiteY0" fmla="*/ 0 h 389578"/>
                <a:gd name="connsiteX1" fmla="*/ 0 w 381000"/>
                <a:gd name="connsiteY1" fmla="*/ 76200 h 389578"/>
                <a:gd name="connsiteX2" fmla="*/ 38100 w 381000"/>
                <a:gd name="connsiteY2" fmla="*/ 285750 h 389578"/>
                <a:gd name="connsiteX3" fmla="*/ 134297 w 381000"/>
                <a:gd name="connsiteY3" fmla="*/ 364810 h 389578"/>
                <a:gd name="connsiteX4" fmla="*/ 341006 w 381000"/>
                <a:gd name="connsiteY4" fmla="*/ 389578 h 389578"/>
                <a:gd name="connsiteX5" fmla="*/ 381000 w 381000"/>
                <a:gd name="connsiteY5" fmla="*/ 323850 h 389578"/>
                <a:gd name="connsiteX6" fmla="*/ 47625 w 381000"/>
                <a:gd name="connsiteY6" fmla="*/ 0 h 38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89578">
                  <a:moveTo>
                    <a:pt x="47625" y="0"/>
                  </a:moveTo>
                  <a:cubicBezTo>
                    <a:pt x="17453" y="25400"/>
                    <a:pt x="4437" y="39362"/>
                    <a:pt x="0" y="76200"/>
                  </a:cubicBezTo>
                  <a:lnTo>
                    <a:pt x="38100" y="285750"/>
                  </a:lnTo>
                  <a:lnTo>
                    <a:pt x="134297" y="364810"/>
                  </a:lnTo>
                  <a:cubicBezTo>
                    <a:pt x="206059" y="381644"/>
                    <a:pt x="272103" y="381322"/>
                    <a:pt x="341006" y="389578"/>
                  </a:cubicBezTo>
                  <a:cubicBezTo>
                    <a:pt x="354337" y="367669"/>
                    <a:pt x="376247" y="357197"/>
                    <a:pt x="381000" y="323850"/>
                  </a:cubicBezTo>
                  <a:lnTo>
                    <a:pt x="47625" y="0"/>
                  </a:lnTo>
                  <a:close/>
                </a:path>
              </a:pathLst>
            </a:custGeom>
            <a:solidFill>
              <a:srgbClr val="C00000"/>
            </a:solidFill>
            <a:ln w="38100" cap="rnd"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 flipH="1">
            <a:off x="6385282" y="1526701"/>
            <a:ext cx="769481" cy="677953"/>
            <a:chOff x="2248224" y="1623018"/>
            <a:chExt cx="818701" cy="844020"/>
          </a:xfrm>
        </p:grpSpPr>
        <p:sp>
          <p:nvSpPr>
            <p:cNvPr id="31" name="手繪多邊形 30"/>
            <p:cNvSpPr/>
            <p:nvPr/>
          </p:nvSpPr>
          <p:spPr>
            <a:xfrm rot="559344">
              <a:off x="2248224" y="2059425"/>
              <a:ext cx="628650" cy="407613"/>
            </a:xfrm>
            <a:custGeom>
              <a:avLst/>
              <a:gdLst>
                <a:gd name="connsiteX0" fmla="*/ 0 w 628650"/>
                <a:gd name="connsiteY0" fmla="*/ 17088 h 407613"/>
                <a:gd name="connsiteX1" fmla="*/ 352425 w 628650"/>
                <a:gd name="connsiteY1" fmla="*/ 45663 h 407613"/>
                <a:gd name="connsiteX2" fmla="*/ 628650 w 628650"/>
                <a:gd name="connsiteY2" fmla="*/ 407613 h 40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407613">
                  <a:moveTo>
                    <a:pt x="0" y="17088"/>
                  </a:moveTo>
                  <a:cubicBezTo>
                    <a:pt x="123825" y="-1168"/>
                    <a:pt x="247650" y="-19424"/>
                    <a:pt x="352425" y="45663"/>
                  </a:cubicBezTo>
                  <a:cubicBezTo>
                    <a:pt x="457200" y="110750"/>
                    <a:pt x="542925" y="259181"/>
                    <a:pt x="628650" y="407613"/>
                  </a:cubicBezTo>
                </a:path>
              </a:pathLst>
            </a:custGeom>
            <a:noFill/>
            <a:ln w="38100" cap="rnd">
              <a:solidFill>
                <a:srgbClr val="1976D2"/>
              </a:solidFill>
              <a:prstDash val="sysDash"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09" name="手繪多邊形 208"/>
            <p:cNvSpPr/>
            <p:nvPr/>
          </p:nvSpPr>
          <p:spPr>
            <a:xfrm>
              <a:off x="2286000" y="1850192"/>
              <a:ext cx="723900" cy="442802"/>
            </a:xfrm>
            <a:custGeom>
              <a:avLst/>
              <a:gdLst>
                <a:gd name="connsiteX0" fmla="*/ 0 w 628650"/>
                <a:gd name="connsiteY0" fmla="*/ 17088 h 407613"/>
                <a:gd name="connsiteX1" fmla="*/ 352425 w 628650"/>
                <a:gd name="connsiteY1" fmla="*/ 45663 h 407613"/>
                <a:gd name="connsiteX2" fmla="*/ 628650 w 628650"/>
                <a:gd name="connsiteY2" fmla="*/ 407613 h 407613"/>
                <a:gd name="connsiteX0" fmla="*/ 0 w 723900"/>
                <a:gd name="connsiteY0" fmla="*/ 18785 h 437885"/>
                <a:gd name="connsiteX1" fmla="*/ 352425 w 723900"/>
                <a:gd name="connsiteY1" fmla="*/ 47360 h 437885"/>
                <a:gd name="connsiteX2" fmla="*/ 723900 w 723900"/>
                <a:gd name="connsiteY2" fmla="*/ 437885 h 437885"/>
                <a:gd name="connsiteX0" fmla="*/ 0 w 723900"/>
                <a:gd name="connsiteY0" fmla="*/ 23702 h 442802"/>
                <a:gd name="connsiteX1" fmla="*/ 371475 w 723900"/>
                <a:gd name="connsiteY1" fmla="*/ 42752 h 442802"/>
                <a:gd name="connsiteX2" fmla="*/ 723900 w 723900"/>
                <a:gd name="connsiteY2" fmla="*/ 442802 h 44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00" h="442802">
                  <a:moveTo>
                    <a:pt x="0" y="23702"/>
                  </a:moveTo>
                  <a:cubicBezTo>
                    <a:pt x="123825" y="5446"/>
                    <a:pt x="250825" y="-27098"/>
                    <a:pt x="371475" y="42752"/>
                  </a:cubicBezTo>
                  <a:cubicBezTo>
                    <a:pt x="492125" y="112602"/>
                    <a:pt x="638175" y="294370"/>
                    <a:pt x="723900" y="442802"/>
                  </a:cubicBezTo>
                </a:path>
              </a:pathLst>
            </a:custGeom>
            <a:noFill/>
            <a:ln w="38100" cap="rnd">
              <a:solidFill>
                <a:srgbClr val="1976D2"/>
              </a:solidFill>
              <a:prstDash val="sysDash"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10" name="手繪多邊形 209"/>
            <p:cNvSpPr/>
            <p:nvPr/>
          </p:nvSpPr>
          <p:spPr>
            <a:xfrm rot="21086145">
              <a:off x="2343025" y="1623018"/>
              <a:ext cx="723900" cy="442802"/>
            </a:xfrm>
            <a:custGeom>
              <a:avLst/>
              <a:gdLst>
                <a:gd name="connsiteX0" fmla="*/ 0 w 628650"/>
                <a:gd name="connsiteY0" fmla="*/ 17088 h 407613"/>
                <a:gd name="connsiteX1" fmla="*/ 352425 w 628650"/>
                <a:gd name="connsiteY1" fmla="*/ 45663 h 407613"/>
                <a:gd name="connsiteX2" fmla="*/ 628650 w 628650"/>
                <a:gd name="connsiteY2" fmla="*/ 407613 h 407613"/>
                <a:gd name="connsiteX0" fmla="*/ 0 w 723900"/>
                <a:gd name="connsiteY0" fmla="*/ 18785 h 437885"/>
                <a:gd name="connsiteX1" fmla="*/ 352425 w 723900"/>
                <a:gd name="connsiteY1" fmla="*/ 47360 h 437885"/>
                <a:gd name="connsiteX2" fmla="*/ 723900 w 723900"/>
                <a:gd name="connsiteY2" fmla="*/ 437885 h 437885"/>
                <a:gd name="connsiteX0" fmla="*/ 0 w 723900"/>
                <a:gd name="connsiteY0" fmla="*/ 23702 h 442802"/>
                <a:gd name="connsiteX1" fmla="*/ 371475 w 723900"/>
                <a:gd name="connsiteY1" fmla="*/ 42752 h 442802"/>
                <a:gd name="connsiteX2" fmla="*/ 723900 w 723900"/>
                <a:gd name="connsiteY2" fmla="*/ 442802 h 44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00" h="442802">
                  <a:moveTo>
                    <a:pt x="0" y="23702"/>
                  </a:moveTo>
                  <a:cubicBezTo>
                    <a:pt x="123825" y="5446"/>
                    <a:pt x="250825" y="-27098"/>
                    <a:pt x="371475" y="42752"/>
                  </a:cubicBezTo>
                  <a:cubicBezTo>
                    <a:pt x="492125" y="112602"/>
                    <a:pt x="638175" y="294370"/>
                    <a:pt x="723900" y="442802"/>
                  </a:cubicBezTo>
                </a:path>
              </a:pathLst>
            </a:custGeom>
            <a:noFill/>
            <a:ln w="38100" cap="rnd">
              <a:solidFill>
                <a:srgbClr val="1976D2"/>
              </a:solidFill>
              <a:prstDash val="sysDash"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AD1457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23944" y="1916832"/>
            <a:ext cx="3127429" cy="2786390"/>
            <a:chOff x="-1620688" y="3140968"/>
            <a:chExt cx="1152128" cy="1656184"/>
          </a:xfrm>
        </p:grpSpPr>
        <p:sp>
          <p:nvSpPr>
            <p:cNvPr id="18" name="等腰三角形 17"/>
            <p:cNvSpPr/>
            <p:nvPr/>
          </p:nvSpPr>
          <p:spPr>
            <a:xfrm>
              <a:off x="-1620688" y="3140968"/>
              <a:ext cx="1152128" cy="720080"/>
            </a:xfrm>
            <a:prstGeom prst="triangle">
              <a:avLst/>
            </a:prstGeom>
            <a:solidFill>
              <a:srgbClr val="0070C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-1620688" y="3861048"/>
              <a:ext cx="1152128" cy="936104"/>
            </a:xfrm>
            <a:prstGeom prst="rect">
              <a:avLst/>
            </a:prstGeom>
            <a:solidFill>
              <a:srgbClr val="0070C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3" name="手繪多邊形 12"/>
          <p:cNvSpPr/>
          <p:nvPr/>
        </p:nvSpPr>
        <p:spPr>
          <a:xfrm>
            <a:off x="1601972" y="3055088"/>
            <a:ext cx="1566530" cy="1899684"/>
          </a:xfrm>
          <a:custGeom>
            <a:avLst/>
            <a:gdLst>
              <a:gd name="connsiteX0" fmla="*/ 0 w 1566530"/>
              <a:gd name="connsiteY0" fmla="*/ 1892596 h 1899684"/>
              <a:gd name="connsiteX1" fmla="*/ 0 w 1566530"/>
              <a:gd name="connsiteY1" fmla="*/ 793898 h 1899684"/>
              <a:gd name="connsiteX2" fmla="*/ 786809 w 1566530"/>
              <a:gd name="connsiteY2" fmla="*/ 0 h 1899684"/>
              <a:gd name="connsiteX3" fmla="*/ 1566530 w 1566530"/>
              <a:gd name="connsiteY3" fmla="*/ 800986 h 1899684"/>
              <a:gd name="connsiteX4" fmla="*/ 1559442 w 1566530"/>
              <a:gd name="connsiteY4" fmla="*/ 1899684 h 1899684"/>
              <a:gd name="connsiteX5" fmla="*/ 0 w 1566530"/>
              <a:gd name="connsiteY5" fmla="*/ 1892596 h 18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6530" h="1899684">
                <a:moveTo>
                  <a:pt x="0" y="1892596"/>
                </a:moveTo>
                <a:lnTo>
                  <a:pt x="0" y="793898"/>
                </a:lnTo>
                <a:lnTo>
                  <a:pt x="786809" y="0"/>
                </a:lnTo>
                <a:lnTo>
                  <a:pt x="1566530" y="800986"/>
                </a:lnTo>
                <a:cubicBezTo>
                  <a:pt x="1564167" y="1167219"/>
                  <a:pt x="1561805" y="1533451"/>
                  <a:pt x="1559442" y="1899684"/>
                </a:cubicBezTo>
                <a:lnTo>
                  <a:pt x="0" y="1892596"/>
                </a:lnTo>
                <a:close/>
              </a:path>
            </a:pathLst>
          </a:custGeom>
          <a:solidFill>
            <a:srgbClr val="920049"/>
          </a:solidFill>
          <a:ln w="76200">
            <a:solidFill>
              <a:schemeClr val="bg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56726" y="2140776"/>
            <a:ext cx="18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9692" y="5714092"/>
            <a:ext cx="829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教育改革奠基於九年一貫課程的基礎，從有到更好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2094232" y="4570591"/>
            <a:ext cx="586852" cy="407488"/>
            <a:chOff x="4187222" y="395028"/>
            <a:chExt cx="1944212" cy="1349989"/>
          </a:xfrm>
          <a:solidFill>
            <a:schemeClr val="bg1"/>
          </a:solidFill>
        </p:grpSpPr>
        <p:sp>
          <p:nvSpPr>
            <p:cNvPr id="35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6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260761" y="4322648"/>
            <a:ext cx="586852" cy="407488"/>
            <a:chOff x="4187222" y="395028"/>
            <a:chExt cx="1944212" cy="1349989"/>
          </a:xfrm>
          <a:solidFill>
            <a:schemeClr val="bg1"/>
          </a:solidFill>
        </p:grpSpPr>
        <p:sp>
          <p:nvSpPr>
            <p:cNvPr id="46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7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8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924482" y="4349428"/>
            <a:ext cx="586852" cy="407488"/>
            <a:chOff x="4187222" y="395028"/>
            <a:chExt cx="1944212" cy="1349989"/>
          </a:xfrm>
          <a:solidFill>
            <a:schemeClr val="bg1"/>
          </a:solidFill>
        </p:grpSpPr>
        <p:sp>
          <p:nvSpPr>
            <p:cNvPr id="51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2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3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5685" y="6292047"/>
            <a:ext cx="9031035" cy="577667"/>
            <a:chOff x="25685" y="6268343"/>
            <a:chExt cx="9031035" cy="601371"/>
          </a:xfrm>
          <a:solidFill>
            <a:srgbClr val="C8195D"/>
          </a:solidFill>
        </p:grpSpPr>
        <p:grpSp>
          <p:nvGrpSpPr>
            <p:cNvPr id="55" name="群組 54"/>
            <p:cNvGrpSpPr/>
            <p:nvPr/>
          </p:nvGrpSpPr>
          <p:grpSpPr>
            <a:xfrm>
              <a:off x="4621601" y="6268343"/>
              <a:ext cx="4435119" cy="601371"/>
              <a:chOff x="-5484118" y="5157192"/>
              <a:chExt cx="4435119" cy="608869"/>
            </a:xfrm>
            <a:grpFill/>
          </p:grpSpPr>
          <p:grpSp>
            <p:nvGrpSpPr>
              <p:cNvPr id="90" name="群組 89"/>
              <p:cNvGrpSpPr/>
              <p:nvPr/>
            </p:nvGrpSpPr>
            <p:grpSpPr>
              <a:xfrm>
                <a:off x="-3193926" y="5157192"/>
                <a:ext cx="2144927" cy="586573"/>
                <a:chOff x="-3218928" y="3252179"/>
                <a:chExt cx="2144927" cy="586573"/>
              </a:xfrm>
              <a:grpFill/>
            </p:grpSpPr>
            <p:sp>
              <p:nvSpPr>
                <p:cNvPr id="106" name="流程圖: 接點 105"/>
                <p:cNvSpPr/>
                <p:nvPr/>
              </p:nvSpPr>
              <p:spPr>
                <a:xfrm>
                  <a:off x="-2772816" y="35730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7" name="流程圖: 接點 106"/>
                <p:cNvSpPr/>
                <p:nvPr/>
              </p:nvSpPr>
              <p:spPr>
                <a:xfrm>
                  <a:off x="-2546147" y="34393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8" name="流程圖: 接點 107"/>
                <p:cNvSpPr/>
                <p:nvPr/>
              </p:nvSpPr>
              <p:spPr>
                <a:xfrm>
                  <a:off x="-2319478" y="36182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9" name="流程圖: 接點 108"/>
                <p:cNvSpPr/>
                <p:nvPr/>
              </p:nvSpPr>
              <p:spPr>
                <a:xfrm>
                  <a:off x="-2113041" y="34419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0" name="流程圖: 接點 109"/>
                <p:cNvSpPr/>
                <p:nvPr/>
              </p:nvSpPr>
              <p:spPr>
                <a:xfrm>
                  <a:off x="-1845087" y="36047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1" name="流程圖: 接點 110"/>
                <p:cNvSpPr/>
                <p:nvPr/>
              </p:nvSpPr>
              <p:spPr>
                <a:xfrm>
                  <a:off x="-1618418" y="33788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2" name="流程圖: 接點 111"/>
                <p:cNvSpPr/>
                <p:nvPr/>
              </p:nvSpPr>
              <p:spPr>
                <a:xfrm>
                  <a:off x="-2948674" y="33297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3" name="流程圖: 接點 112"/>
                <p:cNvSpPr/>
                <p:nvPr/>
              </p:nvSpPr>
              <p:spPr>
                <a:xfrm>
                  <a:off x="-1856596" y="33618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4" name="流程圖: 接點 113"/>
                <p:cNvSpPr/>
                <p:nvPr/>
              </p:nvSpPr>
              <p:spPr>
                <a:xfrm>
                  <a:off x="-3082298" y="36249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5" name="流程圖: 接點 114"/>
                <p:cNvSpPr/>
                <p:nvPr/>
              </p:nvSpPr>
              <p:spPr>
                <a:xfrm>
                  <a:off x="-2722137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6" name="流程圖: 接點 115"/>
                <p:cNvSpPr/>
                <p:nvPr/>
              </p:nvSpPr>
              <p:spPr>
                <a:xfrm>
                  <a:off x="-3218928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7" name="流程圖: 接點 116"/>
                <p:cNvSpPr/>
                <p:nvPr/>
              </p:nvSpPr>
              <p:spPr>
                <a:xfrm>
                  <a:off x="-2312493" y="32521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8" name="流程圖: 接點 117"/>
                <p:cNvSpPr/>
                <p:nvPr/>
              </p:nvSpPr>
              <p:spPr>
                <a:xfrm>
                  <a:off x="-1428261" y="36205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9" name="流程圖: 接點 118"/>
                <p:cNvSpPr/>
                <p:nvPr/>
              </p:nvSpPr>
              <p:spPr>
                <a:xfrm>
                  <a:off x="-1217462" y="33945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grpSp>
            <p:nvGrpSpPr>
              <p:cNvPr id="91" name="群組 90"/>
              <p:cNvGrpSpPr/>
              <p:nvPr/>
            </p:nvGrpSpPr>
            <p:grpSpPr>
              <a:xfrm>
                <a:off x="-5484118" y="5179488"/>
                <a:ext cx="2144927" cy="586573"/>
                <a:chOff x="-5077072" y="3404579"/>
                <a:chExt cx="2144927" cy="586573"/>
              </a:xfrm>
              <a:grpFill/>
            </p:grpSpPr>
            <p:sp>
              <p:nvSpPr>
                <p:cNvPr id="92" name="流程圖: 接點 91"/>
                <p:cNvSpPr/>
                <p:nvPr/>
              </p:nvSpPr>
              <p:spPr>
                <a:xfrm flipV="1">
                  <a:off x="-4630960" y="37254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3" name="流程圖: 接點 92"/>
                <p:cNvSpPr/>
                <p:nvPr/>
              </p:nvSpPr>
              <p:spPr>
                <a:xfrm flipV="1">
                  <a:off x="-4404291" y="35917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4" name="流程圖: 接點 93"/>
                <p:cNvSpPr/>
                <p:nvPr/>
              </p:nvSpPr>
              <p:spPr>
                <a:xfrm flipV="1">
                  <a:off x="-4177622" y="37706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5" name="流程圖: 接點 94"/>
                <p:cNvSpPr/>
                <p:nvPr/>
              </p:nvSpPr>
              <p:spPr>
                <a:xfrm flipV="1">
                  <a:off x="-3971185" y="35943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6" name="流程圖: 接點 95"/>
                <p:cNvSpPr/>
                <p:nvPr/>
              </p:nvSpPr>
              <p:spPr>
                <a:xfrm flipV="1">
                  <a:off x="-3703231" y="37571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7" name="流程圖: 接點 96"/>
                <p:cNvSpPr/>
                <p:nvPr/>
              </p:nvSpPr>
              <p:spPr>
                <a:xfrm flipV="1">
                  <a:off x="-3476562" y="35312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8" name="流程圖: 接點 97"/>
                <p:cNvSpPr/>
                <p:nvPr/>
              </p:nvSpPr>
              <p:spPr>
                <a:xfrm flipV="1">
                  <a:off x="-4806818" y="34821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9" name="流程圖: 接點 98"/>
                <p:cNvSpPr/>
                <p:nvPr/>
              </p:nvSpPr>
              <p:spPr>
                <a:xfrm flipV="1">
                  <a:off x="-3714740" y="35142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0" name="流程圖: 接點 99"/>
                <p:cNvSpPr/>
                <p:nvPr/>
              </p:nvSpPr>
              <p:spPr>
                <a:xfrm flipV="1">
                  <a:off x="-4940442" y="37773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1" name="流程圖: 接點 100"/>
                <p:cNvSpPr/>
                <p:nvPr/>
              </p:nvSpPr>
              <p:spPr>
                <a:xfrm flipV="1">
                  <a:off x="-4580281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2" name="流程圖: 接點 101"/>
                <p:cNvSpPr/>
                <p:nvPr/>
              </p:nvSpPr>
              <p:spPr>
                <a:xfrm flipV="1">
                  <a:off x="-5077072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3" name="流程圖: 接點 102"/>
                <p:cNvSpPr/>
                <p:nvPr/>
              </p:nvSpPr>
              <p:spPr>
                <a:xfrm flipV="1">
                  <a:off x="-4170637" y="34045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4" name="流程圖: 接點 103"/>
                <p:cNvSpPr/>
                <p:nvPr/>
              </p:nvSpPr>
              <p:spPr>
                <a:xfrm flipV="1">
                  <a:off x="-3286405" y="37729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5" name="流程圖: 接點 104"/>
                <p:cNvSpPr/>
                <p:nvPr/>
              </p:nvSpPr>
              <p:spPr>
                <a:xfrm flipV="1">
                  <a:off x="-3075606" y="35469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</p:grpSp>
        <p:grpSp>
          <p:nvGrpSpPr>
            <p:cNvPr id="56" name="群組 55"/>
            <p:cNvGrpSpPr/>
            <p:nvPr/>
          </p:nvGrpSpPr>
          <p:grpSpPr>
            <a:xfrm>
              <a:off x="25685" y="6268343"/>
              <a:ext cx="4435119" cy="601371"/>
              <a:chOff x="-5484118" y="5157192"/>
              <a:chExt cx="4435119" cy="608869"/>
            </a:xfrm>
            <a:grpFill/>
          </p:grpSpPr>
          <p:grpSp>
            <p:nvGrpSpPr>
              <p:cNvPr id="60" name="群組 59"/>
              <p:cNvGrpSpPr/>
              <p:nvPr/>
            </p:nvGrpSpPr>
            <p:grpSpPr>
              <a:xfrm>
                <a:off x="-3193926" y="5157192"/>
                <a:ext cx="2144927" cy="586573"/>
                <a:chOff x="-3218928" y="3252179"/>
                <a:chExt cx="2144927" cy="586573"/>
              </a:xfrm>
              <a:grpFill/>
            </p:grpSpPr>
            <p:sp>
              <p:nvSpPr>
                <p:cNvPr id="76" name="流程圖: 接點 75"/>
                <p:cNvSpPr/>
                <p:nvPr/>
              </p:nvSpPr>
              <p:spPr>
                <a:xfrm>
                  <a:off x="-2772816" y="35730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7" name="流程圖: 接點 76"/>
                <p:cNvSpPr/>
                <p:nvPr/>
              </p:nvSpPr>
              <p:spPr>
                <a:xfrm>
                  <a:off x="-2546147" y="34393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8" name="流程圖: 接點 77"/>
                <p:cNvSpPr/>
                <p:nvPr/>
              </p:nvSpPr>
              <p:spPr>
                <a:xfrm>
                  <a:off x="-2319478" y="36182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9" name="流程圖: 接點 78"/>
                <p:cNvSpPr/>
                <p:nvPr/>
              </p:nvSpPr>
              <p:spPr>
                <a:xfrm>
                  <a:off x="-2113041" y="34419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0" name="流程圖: 接點 79"/>
                <p:cNvSpPr/>
                <p:nvPr/>
              </p:nvSpPr>
              <p:spPr>
                <a:xfrm>
                  <a:off x="-1845087" y="36047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1" name="流程圖: 接點 80"/>
                <p:cNvSpPr/>
                <p:nvPr/>
              </p:nvSpPr>
              <p:spPr>
                <a:xfrm>
                  <a:off x="-1618418" y="33788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2" name="流程圖: 接點 81"/>
                <p:cNvSpPr/>
                <p:nvPr/>
              </p:nvSpPr>
              <p:spPr>
                <a:xfrm>
                  <a:off x="-2948674" y="33297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3" name="流程圖: 接點 82"/>
                <p:cNvSpPr/>
                <p:nvPr/>
              </p:nvSpPr>
              <p:spPr>
                <a:xfrm>
                  <a:off x="-1856596" y="33618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4" name="流程圖: 接點 83"/>
                <p:cNvSpPr/>
                <p:nvPr/>
              </p:nvSpPr>
              <p:spPr>
                <a:xfrm>
                  <a:off x="-3082298" y="36249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5" name="流程圖: 接點 84"/>
                <p:cNvSpPr/>
                <p:nvPr/>
              </p:nvSpPr>
              <p:spPr>
                <a:xfrm>
                  <a:off x="-2722137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6" name="流程圖: 接點 85"/>
                <p:cNvSpPr/>
                <p:nvPr/>
              </p:nvSpPr>
              <p:spPr>
                <a:xfrm>
                  <a:off x="-3218928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7" name="流程圖: 接點 86"/>
                <p:cNvSpPr/>
                <p:nvPr/>
              </p:nvSpPr>
              <p:spPr>
                <a:xfrm>
                  <a:off x="-2312493" y="32521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8" name="流程圖: 接點 87"/>
                <p:cNvSpPr/>
                <p:nvPr/>
              </p:nvSpPr>
              <p:spPr>
                <a:xfrm>
                  <a:off x="-1428261" y="36205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9" name="流程圖: 接點 88"/>
                <p:cNvSpPr/>
                <p:nvPr/>
              </p:nvSpPr>
              <p:spPr>
                <a:xfrm>
                  <a:off x="-1217462" y="33945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grpSp>
            <p:nvGrpSpPr>
              <p:cNvPr id="61" name="群組 60"/>
              <p:cNvGrpSpPr/>
              <p:nvPr/>
            </p:nvGrpSpPr>
            <p:grpSpPr>
              <a:xfrm>
                <a:off x="-5484118" y="5179488"/>
                <a:ext cx="2144927" cy="586573"/>
                <a:chOff x="-5077072" y="3404579"/>
                <a:chExt cx="2144927" cy="586573"/>
              </a:xfrm>
              <a:grpFill/>
            </p:grpSpPr>
            <p:sp>
              <p:nvSpPr>
                <p:cNvPr id="62" name="流程圖: 接點 61"/>
                <p:cNvSpPr/>
                <p:nvPr/>
              </p:nvSpPr>
              <p:spPr>
                <a:xfrm flipV="1">
                  <a:off x="-4630960" y="37254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3" name="流程圖: 接點 62"/>
                <p:cNvSpPr/>
                <p:nvPr/>
              </p:nvSpPr>
              <p:spPr>
                <a:xfrm flipV="1">
                  <a:off x="-4404291" y="35917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4" name="流程圖: 接點 63"/>
                <p:cNvSpPr/>
                <p:nvPr/>
              </p:nvSpPr>
              <p:spPr>
                <a:xfrm flipV="1">
                  <a:off x="-4177622" y="37706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5" name="流程圖: 接點 64"/>
                <p:cNvSpPr/>
                <p:nvPr/>
              </p:nvSpPr>
              <p:spPr>
                <a:xfrm flipV="1">
                  <a:off x="-3971185" y="35943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6" name="流程圖: 接點 65"/>
                <p:cNvSpPr/>
                <p:nvPr/>
              </p:nvSpPr>
              <p:spPr>
                <a:xfrm flipV="1">
                  <a:off x="-3703231" y="37571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7" name="流程圖: 接點 66"/>
                <p:cNvSpPr/>
                <p:nvPr/>
              </p:nvSpPr>
              <p:spPr>
                <a:xfrm flipV="1">
                  <a:off x="-3476562" y="35312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8" name="流程圖: 接點 67"/>
                <p:cNvSpPr/>
                <p:nvPr/>
              </p:nvSpPr>
              <p:spPr>
                <a:xfrm flipV="1">
                  <a:off x="-4806818" y="34821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9" name="流程圖: 接點 68"/>
                <p:cNvSpPr/>
                <p:nvPr/>
              </p:nvSpPr>
              <p:spPr>
                <a:xfrm flipV="1">
                  <a:off x="-3714740" y="35142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0" name="流程圖: 接點 69"/>
                <p:cNvSpPr/>
                <p:nvPr/>
              </p:nvSpPr>
              <p:spPr>
                <a:xfrm flipV="1">
                  <a:off x="-4940442" y="37773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1" name="流程圖: 接點 70"/>
                <p:cNvSpPr/>
                <p:nvPr/>
              </p:nvSpPr>
              <p:spPr>
                <a:xfrm flipV="1">
                  <a:off x="-4580281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2" name="流程圖: 接點 71"/>
                <p:cNvSpPr/>
                <p:nvPr/>
              </p:nvSpPr>
              <p:spPr>
                <a:xfrm flipV="1">
                  <a:off x="-5077072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3" name="流程圖: 接點 72"/>
                <p:cNvSpPr/>
                <p:nvPr/>
              </p:nvSpPr>
              <p:spPr>
                <a:xfrm flipV="1">
                  <a:off x="-4170637" y="34045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4" name="流程圖: 接點 73"/>
                <p:cNvSpPr/>
                <p:nvPr/>
              </p:nvSpPr>
              <p:spPr>
                <a:xfrm flipV="1">
                  <a:off x="-3286405" y="37729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5" name="流程圖: 接點 74"/>
                <p:cNvSpPr/>
                <p:nvPr/>
              </p:nvSpPr>
              <p:spPr>
                <a:xfrm flipV="1">
                  <a:off x="-3075606" y="35469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</p:grpSp>
        <p:sp>
          <p:nvSpPr>
            <p:cNvPr id="57" name="流程圖: 接點 56"/>
            <p:cNvSpPr/>
            <p:nvPr/>
          </p:nvSpPr>
          <p:spPr>
            <a:xfrm flipV="1">
              <a:off x="2207756" y="6567886"/>
              <a:ext cx="204004" cy="217770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 flipV="1">
              <a:off x="4440004" y="6567886"/>
              <a:ext cx="204004" cy="217770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 flipV="1">
              <a:off x="6744260" y="6567886"/>
              <a:ext cx="204004" cy="217770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26" name="群組 125"/>
          <p:cNvGrpSpPr/>
          <p:nvPr/>
        </p:nvGrpSpPr>
        <p:grpSpPr>
          <a:xfrm>
            <a:off x="890405" y="1640226"/>
            <a:ext cx="837792" cy="469805"/>
            <a:chOff x="1603544" y="537738"/>
            <a:chExt cx="970575" cy="544265"/>
          </a:xfrm>
          <a:solidFill>
            <a:srgbClr val="FFC000"/>
          </a:solidFill>
        </p:grpSpPr>
        <p:sp>
          <p:nvSpPr>
            <p:cNvPr id="128" name="橢圓 127"/>
            <p:cNvSpPr/>
            <p:nvPr/>
          </p:nvSpPr>
          <p:spPr>
            <a:xfrm>
              <a:off x="1603544" y="665854"/>
              <a:ext cx="288032" cy="28803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9" name="橢圓 128"/>
            <p:cNvSpPr/>
            <p:nvPr/>
          </p:nvSpPr>
          <p:spPr>
            <a:xfrm>
              <a:off x="1786879" y="537738"/>
              <a:ext cx="505105" cy="514998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0" name="橢圓 129"/>
            <p:cNvSpPr/>
            <p:nvPr/>
          </p:nvSpPr>
          <p:spPr>
            <a:xfrm>
              <a:off x="2153024" y="661351"/>
              <a:ext cx="421095" cy="351078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1" name="橢圓 130"/>
            <p:cNvSpPr/>
            <p:nvPr/>
          </p:nvSpPr>
          <p:spPr>
            <a:xfrm>
              <a:off x="1786878" y="661351"/>
              <a:ext cx="480865" cy="42065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2" name="橢圓 131"/>
            <p:cNvSpPr/>
            <p:nvPr/>
          </p:nvSpPr>
          <p:spPr>
            <a:xfrm>
              <a:off x="2111795" y="778434"/>
              <a:ext cx="288032" cy="28803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BD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8BBD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1-2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934431" y="3402519"/>
            <a:ext cx="6587987" cy="1898689"/>
            <a:chOff x="1934431" y="3402519"/>
            <a:chExt cx="6587987" cy="1898689"/>
          </a:xfrm>
        </p:grpSpPr>
        <p:sp>
          <p:nvSpPr>
            <p:cNvPr id="40" name="圓角矩形 39"/>
            <p:cNvSpPr/>
            <p:nvPr/>
          </p:nvSpPr>
          <p:spPr>
            <a:xfrm>
              <a:off x="4640368" y="3402519"/>
              <a:ext cx="3816424" cy="1898689"/>
            </a:xfrm>
            <a:prstGeom prst="roundRect">
              <a:avLst>
                <a:gd name="adj" fmla="val 7770"/>
              </a:avLst>
            </a:prstGeom>
            <a:solidFill>
              <a:srgbClr val="FFCC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56392" y="3438465"/>
              <a:ext cx="366602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教育現場正在改變，創造教育新風貌，我們必須積極營造正向支持的環境</a:t>
              </a:r>
            </a:p>
          </p:txBody>
        </p:sp>
        <p:cxnSp>
          <p:nvCxnSpPr>
            <p:cNvPr id="3" name="直線單箭頭接點 2"/>
            <p:cNvCxnSpPr/>
            <p:nvPr/>
          </p:nvCxnSpPr>
          <p:spPr>
            <a:xfrm>
              <a:off x="2408120" y="4119145"/>
              <a:ext cx="2232248" cy="0"/>
            </a:xfrm>
            <a:prstGeom prst="straightConnector1">
              <a:avLst/>
            </a:prstGeom>
            <a:ln w="76200">
              <a:solidFill>
                <a:srgbClr val="FFCC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1934431" y="39117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內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889103" y="1850952"/>
            <a:ext cx="6715345" cy="1434032"/>
            <a:chOff x="1889103" y="1850952"/>
            <a:chExt cx="6715345" cy="1434032"/>
          </a:xfrm>
        </p:grpSpPr>
        <p:sp>
          <p:nvSpPr>
            <p:cNvPr id="2" name="圓角矩形 1"/>
            <p:cNvSpPr/>
            <p:nvPr/>
          </p:nvSpPr>
          <p:spPr>
            <a:xfrm>
              <a:off x="4640368" y="1850952"/>
              <a:ext cx="3816424" cy="1434032"/>
            </a:xfrm>
            <a:prstGeom prst="roundRect">
              <a:avLst>
                <a:gd name="adj" fmla="val 777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879928" y="1850952"/>
              <a:ext cx="37245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迫切需要因應時代需求及社會變遷，持續精進</a:t>
              </a:r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2408120" y="2564904"/>
              <a:ext cx="2232248" cy="0"/>
            </a:xfrm>
            <a:prstGeom prst="straightConnector1">
              <a:avLst/>
            </a:prstGeom>
            <a:ln w="76200">
              <a:solidFill>
                <a:schemeClr val="tx2">
                  <a:lumMod val="20000"/>
                  <a:lumOff val="8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字方塊 133"/>
            <p:cNvSpPr txBox="1"/>
            <p:nvPr/>
          </p:nvSpPr>
          <p:spPr>
            <a:xfrm>
              <a:off x="1889103" y="237327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外</a:t>
              </a:r>
            </a:p>
          </p:txBody>
        </p:sp>
      </p:grpSp>
      <p:sp>
        <p:nvSpPr>
          <p:cNvPr id="135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二、教育現場與課程改革的需求</a:t>
            </a:r>
          </a:p>
        </p:txBody>
      </p:sp>
    </p:spTree>
    <p:extLst>
      <p:ext uri="{BB962C8B-B14F-4D97-AF65-F5344CB8AC3E}">
        <p14:creationId xmlns:p14="http://schemas.microsoft.com/office/powerpoint/2010/main" val="2662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AD1457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23944" y="1916832"/>
            <a:ext cx="3127429" cy="2786390"/>
            <a:chOff x="-1620688" y="3140968"/>
            <a:chExt cx="1152128" cy="1656184"/>
          </a:xfrm>
        </p:grpSpPr>
        <p:sp>
          <p:nvSpPr>
            <p:cNvPr id="18" name="等腰三角形 17"/>
            <p:cNvSpPr/>
            <p:nvPr/>
          </p:nvSpPr>
          <p:spPr>
            <a:xfrm>
              <a:off x="-1620688" y="3140968"/>
              <a:ext cx="1152128" cy="720080"/>
            </a:xfrm>
            <a:prstGeom prst="triangle">
              <a:avLst/>
            </a:prstGeom>
            <a:solidFill>
              <a:srgbClr val="0070C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-1620688" y="3861048"/>
              <a:ext cx="1152128" cy="936104"/>
            </a:xfrm>
            <a:prstGeom prst="rect">
              <a:avLst/>
            </a:prstGeom>
            <a:solidFill>
              <a:srgbClr val="0070C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3" name="手繪多邊形 12"/>
          <p:cNvSpPr/>
          <p:nvPr/>
        </p:nvSpPr>
        <p:spPr>
          <a:xfrm>
            <a:off x="1601972" y="3055088"/>
            <a:ext cx="1566530" cy="1899684"/>
          </a:xfrm>
          <a:custGeom>
            <a:avLst/>
            <a:gdLst>
              <a:gd name="connsiteX0" fmla="*/ 0 w 1566530"/>
              <a:gd name="connsiteY0" fmla="*/ 1892596 h 1899684"/>
              <a:gd name="connsiteX1" fmla="*/ 0 w 1566530"/>
              <a:gd name="connsiteY1" fmla="*/ 793898 h 1899684"/>
              <a:gd name="connsiteX2" fmla="*/ 786809 w 1566530"/>
              <a:gd name="connsiteY2" fmla="*/ 0 h 1899684"/>
              <a:gd name="connsiteX3" fmla="*/ 1566530 w 1566530"/>
              <a:gd name="connsiteY3" fmla="*/ 800986 h 1899684"/>
              <a:gd name="connsiteX4" fmla="*/ 1559442 w 1566530"/>
              <a:gd name="connsiteY4" fmla="*/ 1899684 h 1899684"/>
              <a:gd name="connsiteX5" fmla="*/ 0 w 1566530"/>
              <a:gd name="connsiteY5" fmla="*/ 1892596 h 18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6530" h="1899684">
                <a:moveTo>
                  <a:pt x="0" y="1892596"/>
                </a:moveTo>
                <a:lnTo>
                  <a:pt x="0" y="793898"/>
                </a:lnTo>
                <a:lnTo>
                  <a:pt x="786809" y="0"/>
                </a:lnTo>
                <a:lnTo>
                  <a:pt x="1566530" y="800986"/>
                </a:lnTo>
                <a:cubicBezTo>
                  <a:pt x="1564167" y="1167219"/>
                  <a:pt x="1561805" y="1533451"/>
                  <a:pt x="1559442" y="1899684"/>
                </a:cubicBezTo>
                <a:lnTo>
                  <a:pt x="0" y="1892596"/>
                </a:lnTo>
                <a:close/>
              </a:path>
            </a:pathLst>
          </a:custGeom>
          <a:solidFill>
            <a:srgbClr val="920049"/>
          </a:solidFill>
          <a:ln w="76200">
            <a:solidFill>
              <a:schemeClr val="bg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56726" y="2140776"/>
            <a:ext cx="18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9692" y="5714092"/>
            <a:ext cx="829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教育改革奠基於九年一貫課程的基礎，從有到更好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2094232" y="4570591"/>
            <a:ext cx="586852" cy="407488"/>
            <a:chOff x="4187222" y="395028"/>
            <a:chExt cx="1944212" cy="1349989"/>
          </a:xfrm>
          <a:solidFill>
            <a:schemeClr val="bg1"/>
          </a:solidFill>
        </p:grpSpPr>
        <p:sp>
          <p:nvSpPr>
            <p:cNvPr id="35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6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260761" y="4322648"/>
            <a:ext cx="586852" cy="407488"/>
            <a:chOff x="4187222" y="395028"/>
            <a:chExt cx="1944212" cy="1349989"/>
          </a:xfrm>
          <a:solidFill>
            <a:schemeClr val="bg1"/>
          </a:solidFill>
        </p:grpSpPr>
        <p:sp>
          <p:nvSpPr>
            <p:cNvPr id="46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7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8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924482" y="4349428"/>
            <a:ext cx="586852" cy="407488"/>
            <a:chOff x="4187222" y="395028"/>
            <a:chExt cx="1944212" cy="1349989"/>
          </a:xfrm>
          <a:solidFill>
            <a:schemeClr val="bg1"/>
          </a:solidFill>
        </p:grpSpPr>
        <p:sp>
          <p:nvSpPr>
            <p:cNvPr id="51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2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3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5685" y="6292047"/>
            <a:ext cx="9031035" cy="577667"/>
            <a:chOff x="25685" y="6268343"/>
            <a:chExt cx="9031035" cy="601371"/>
          </a:xfrm>
          <a:solidFill>
            <a:srgbClr val="C8195D"/>
          </a:solidFill>
        </p:grpSpPr>
        <p:grpSp>
          <p:nvGrpSpPr>
            <p:cNvPr id="55" name="群組 54"/>
            <p:cNvGrpSpPr/>
            <p:nvPr/>
          </p:nvGrpSpPr>
          <p:grpSpPr>
            <a:xfrm>
              <a:off x="4621601" y="6268343"/>
              <a:ext cx="4435119" cy="601371"/>
              <a:chOff x="-5484118" y="5157192"/>
              <a:chExt cx="4435119" cy="608869"/>
            </a:xfrm>
            <a:grpFill/>
          </p:grpSpPr>
          <p:grpSp>
            <p:nvGrpSpPr>
              <p:cNvPr id="90" name="群組 89"/>
              <p:cNvGrpSpPr/>
              <p:nvPr/>
            </p:nvGrpSpPr>
            <p:grpSpPr>
              <a:xfrm>
                <a:off x="-3193926" y="5157192"/>
                <a:ext cx="2144927" cy="586573"/>
                <a:chOff x="-3218928" y="3252179"/>
                <a:chExt cx="2144927" cy="586573"/>
              </a:xfrm>
              <a:grpFill/>
            </p:grpSpPr>
            <p:sp>
              <p:nvSpPr>
                <p:cNvPr id="106" name="流程圖: 接點 105"/>
                <p:cNvSpPr/>
                <p:nvPr/>
              </p:nvSpPr>
              <p:spPr>
                <a:xfrm>
                  <a:off x="-2772816" y="35730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7" name="流程圖: 接點 106"/>
                <p:cNvSpPr/>
                <p:nvPr/>
              </p:nvSpPr>
              <p:spPr>
                <a:xfrm>
                  <a:off x="-2546147" y="34393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8" name="流程圖: 接點 107"/>
                <p:cNvSpPr/>
                <p:nvPr/>
              </p:nvSpPr>
              <p:spPr>
                <a:xfrm>
                  <a:off x="-2319478" y="36182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9" name="流程圖: 接點 108"/>
                <p:cNvSpPr/>
                <p:nvPr/>
              </p:nvSpPr>
              <p:spPr>
                <a:xfrm>
                  <a:off x="-2113041" y="34419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0" name="流程圖: 接點 109"/>
                <p:cNvSpPr/>
                <p:nvPr/>
              </p:nvSpPr>
              <p:spPr>
                <a:xfrm>
                  <a:off x="-1845087" y="36047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1" name="流程圖: 接點 110"/>
                <p:cNvSpPr/>
                <p:nvPr/>
              </p:nvSpPr>
              <p:spPr>
                <a:xfrm>
                  <a:off x="-1618418" y="33788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2" name="流程圖: 接點 111"/>
                <p:cNvSpPr/>
                <p:nvPr/>
              </p:nvSpPr>
              <p:spPr>
                <a:xfrm>
                  <a:off x="-2948674" y="33297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3" name="流程圖: 接點 112"/>
                <p:cNvSpPr/>
                <p:nvPr/>
              </p:nvSpPr>
              <p:spPr>
                <a:xfrm>
                  <a:off x="-1856596" y="33618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4" name="流程圖: 接點 113"/>
                <p:cNvSpPr/>
                <p:nvPr/>
              </p:nvSpPr>
              <p:spPr>
                <a:xfrm>
                  <a:off x="-3082298" y="36249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5" name="流程圖: 接點 114"/>
                <p:cNvSpPr/>
                <p:nvPr/>
              </p:nvSpPr>
              <p:spPr>
                <a:xfrm>
                  <a:off x="-2722137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6" name="流程圖: 接點 115"/>
                <p:cNvSpPr/>
                <p:nvPr/>
              </p:nvSpPr>
              <p:spPr>
                <a:xfrm>
                  <a:off x="-3218928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7" name="流程圖: 接點 116"/>
                <p:cNvSpPr/>
                <p:nvPr/>
              </p:nvSpPr>
              <p:spPr>
                <a:xfrm>
                  <a:off x="-2312493" y="32521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8" name="流程圖: 接點 117"/>
                <p:cNvSpPr/>
                <p:nvPr/>
              </p:nvSpPr>
              <p:spPr>
                <a:xfrm>
                  <a:off x="-1428261" y="36205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19" name="流程圖: 接點 118"/>
                <p:cNvSpPr/>
                <p:nvPr/>
              </p:nvSpPr>
              <p:spPr>
                <a:xfrm>
                  <a:off x="-1217462" y="33945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grpSp>
            <p:nvGrpSpPr>
              <p:cNvPr id="91" name="群組 90"/>
              <p:cNvGrpSpPr/>
              <p:nvPr/>
            </p:nvGrpSpPr>
            <p:grpSpPr>
              <a:xfrm>
                <a:off x="-5484118" y="5179488"/>
                <a:ext cx="2144927" cy="586573"/>
                <a:chOff x="-5077072" y="3404579"/>
                <a:chExt cx="2144927" cy="586573"/>
              </a:xfrm>
              <a:grpFill/>
            </p:grpSpPr>
            <p:sp>
              <p:nvSpPr>
                <p:cNvPr id="92" name="流程圖: 接點 91"/>
                <p:cNvSpPr/>
                <p:nvPr/>
              </p:nvSpPr>
              <p:spPr>
                <a:xfrm flipV="1">
                  <a:off x="-4630960" y="37254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3" name="流程圖: 接點 92"/>
                <p:cNvSpPr/>
                <p:nvPr/>
              </p:nvSpPr>
              <p:spPr>
                <a:xfrm flipV="1">
                  <a:off x="-4404291" y="35917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4" name="流程圖: 接點 93"/>
                <p:cNvSpPr/>
                <p:nvPr/>
              </p:nvSpPr>
              <p:spPr>
                <a:xfrm flipV="1">
                  <a:off x="-4177622" y="37706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5" name="流程圖: 接點 94"/>
                <p:cNvSpPr/>
                <p:nvPr/>
              </p:nvSpPr>
              <p:spPr>
                <a:xfrm flipV="1">
                  <a:off x="-3971185" y="35943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6" name="流程圖: 接點 95"/>
                <p:cNvSpPr/>
                <p:nvPr/>
              </p:nvSpPr>
              <p:spPr>
                <a:xfrm flipV="1">
                  <a:off x="-3703231" y="37571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7" name="流程圖: 接點 96"/>
                <p:cNvSpPr/>
                <p:nvPr/>
              </p:nvSpPr>
              <p:spPr>
                <a:xfrm flipV="1">
                  <a:off x="-3476562" y="35312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8" name="流程圖: 接點 97"/>
                <p:cNvSpPr/>
                <p:nvPr/>
              </p:nvSpPr>
              <p:spPr>
                <a:xfrm flipV="1">
                  <a:off x="-4806818" y="34821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99" name="流程圖: 接點 98"/>
                <p:cNvSpPr/>
                <p:nvPr/>
              </p:nvSpPr>
              <p:spPr>
                <a:xfrm flipV="1">
                  <a:off x="-3714740" y="35142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0" name="流程圖: 接點 99"/>
                <p:cNvSpPr/>
                <p:nvPr/>
              </p:nvSpPr>
              <p:spPr>
                <a:xfrm flipV="1">
                  <a:off x="-4940442" y="37773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1" name="流程圖: 接點 100"/>
                <p:cNvSpPr/>
                <p:nvPr/>
              </p:nvSpPr>
              <p:spPr>
                <a:xfrm flipV="1">
                  <a:off x="-4580281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2" name="流程圖: 接點 101"/>
                <p:cNvSpPr/>
                <p:nvPr/>
              </p:nvSpPr>
              <p:spPr>
                <a:xfrm flipV="1">
                  <a:off x="-5077072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3" name="流程圖: 接點 102"/>
                <p:cNvSpPr/>
                <p:nvPr/>
              </p:nvSpPr>
              <p:spPr>
                <a:xfrm flipV="1">
                  <a:off x="-4170637" y="34045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4" name="流程圖: 接點 103"/>
                <p:cNvSpPr/>
                <p:nvPr/>
              </p:nvSpPr>
              <p:spPr>
                <a:xfrm flipV="1">
                  <a:off x="-3286405" y="37729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105" name="流程圖: 接點 104"/>
                <p:cNvSpPr/>
                <p:nvPr/>
              </p:nvSpPr>
              <p:spPr>
                <a:xfrm flipV="1">
                  <a:off x="-3075606" y="35469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</p:grpSp>
        <p:grpSp>
          <p:nvGrpSpPr>
            <p:cNvPr id="56" name="群組 55"/>
            <p:cNvGrpSpPr/>
            <p:nvPr/>
          </p:nvGrpSpPr>
          <p:grpSpPr>
            <a:xfrm>
              <a:off x="25685" y="6268343"/>
              <a:ext cx="4435119" cy="601371"/>
              <a:chOff x="-5484118" y="5157192"/>
              <a:chExt cx="4435119" cy="608869"/>
            </a:xfrm>
            <a:grpFill/>
          </p:grpSpPr>
          <p:grpSp>
            <p:nvGrpSpPr>
              <p:cNvPr id="60" name="群組 59"/>
              <p:cNvGrpSpPr/>
              <p:nvPr/>
            </p:nvGrpSpPr>
            <p:grpSpPr>
              <a:xfrm>
                <a:off x="-3193926" y="5157192"/>
                <a:ext cx="2144927" cy="586573"/>
                <a:chOff x="-3218928" y="3252179"/>
                <a:chExt cx="2144927" cy="586573"/>
              </a:xfrm>
              <a:grpFill/>
            </p:grpSpPr>
            <p:sp>
              <p:nvSpPr>
                <p:cNvPr id="76" name="流程圖: 接點 75"/>
                <p:cNvSpPr/>
                <p:nvPr/>
              </p:nvSpPr>
              <p:spPr>
                <a:xfrm>
                  <a:off x="-2772816" y="35730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7" name="流程圖: 接點 76"/>
                <p:cNvSpPr/>
                <p:nvPr/>
              </p:nvSpPr>
              <p:spPr>
                <a:xfrm>
                  <a:off x="-2546147" y="34393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8" name="流程圖: 接點 77"/>
                <p:cNvSpPr/>
                <p:nvPr/>
              </p:nvSpPr>
              <p:spPr>
                <a:xfrm>
                  <a:off x="-2319478" y="36182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9" name="流程圖: 接點 78"/>
                <p:cNvSpPr/>
                <p:nvPr/>
              </p:nvSpPr>
              <p:spPr>
                <a:xfrm>
                  <a:off x="-2113041" y="34419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0" name="流程圖: 接點 79"/>
                <p:cNvSpPr/>
                <p:nvPr/>
              </p:nvSpPr>
              <p:spPr>
                <a:xfrm>
                  <a:off x="-1845087" y="36047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1" name="流程圖: 接點 80"/>
                <p:cNvSpPr/>
                <p:nvPr/>
              </p:nvSpPr>
              <p:spPr>
                <a:xfrm>
                  <a:off x="-1618418" y="33788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2" name="流程圖: 接點 81"/>
                <p:cNvSpPr/>
                <p:nvPr/>
              </p:nvSpPr>
              <p:spPr>
                <a:xfrm>
                  <a:off x="-2948674" y="33297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3" name="流程圖: 接點 82"/>
                <p:cNvSpPr/>
                <p:nvPr/>
              </p:nvSpPr>
              <p:spPr>
                <a:xfrm>
                  <a:off x="-1856596" y="33618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4" name="流程圖: 接點 83"/>
                <p:cNvSpPr/>
                <p:nvPr/>
              </p:nvSpPr>
              <p:spPr>
                <a:xfrm>
                  <a:off x="-3082298" y="36249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5" name="流程圖: 接點 84"/>
                <p:cNvSpPr/>
                <p:nvPr/>
              </p:nvSpPr>
              <p:spPr>
                <a:xfrm>
                  <a:off x="-2722137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6" name="流程圖: 接點 85"/>
                <p:cNvSpPr/>
                <p:nvPr/>
              </p:nvSpPr>
              <p:spPr>
                <a:xfrm>
                  <a:off x="-3218928" y="33013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7" name="流程圖: 接點 86"/>
                <p:cNvSpPr/>
                <p:nvPr/>
              </p:nvSpPr>
              <p:spPr>
                <a:xfrm>
                  <a:off x="-2312493" y="32521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8" name="流程圖: 接點 87"/>
                <p:cNvSpPr/>
                <p:nvPr/>
              </p:nvSpPr>
              <p:spPr>
                <a:xfrm>
                  <a:off x="-1428261" y="36205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9" name="流程圖: 接點 88"/>
                <p:cNvSpPr/>
                <p:nvPr/>
              </p:nvSpPr>
              <p:spPr>
                <a:xfrm>
                  <a:off x="-1217462" y="33945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grpSp>
            <p:nvGrpSpPr>
              <p:cNvPr id="61" name="群組 60"/>
              <p:cNvGrpSpPr/>
              <p:nvPr/>
            </p:nvGrpSpPr>
            <p:grpSpPr>
              <a:xfrm>
                <a:off x="-5484118" y="5179488"/>
                <a:ext cx="2144927" cy="586573"/>
                <a:chOff x="-5077072" y="3404579"/>
                <a:chExt cx="2144927" cy="586573"/>
              </a:xfrm>
              <a:grpFill/>
            </p:grpSpPr>
            <p:sp>
              <p:nvSpPr>
                <p:cNvPr id="62" name="流程圖: 接點 61"/>
                <p:cNvSpPr/>
                <p:nvPr/>
              </p:nvSpPr>
              <p:spPr>
                <a:xfrm flipV="1">
                  <a:off x="-4630960" y="372541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3" name="流程圖: 接點 62"/>
                <p:cNvSpPr/>
                <p:nvPr/>
              </p:nvSpPr>
              <p:spPr>
                <a:xfrm flipV="1">
                  <a:off x="-4404291" y="3591752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4" name="流程圖: 接點 63"/>
                <p:cNvSpPr/>
                <p:nvPr/>
              </p:nvSpPr>
              <p:spPr>
                <a:xfrm flipV="1">
                  <a:off x="-4177622" y="3770667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5" name="流程圖: 接點 64"/>
                <p:cNvSpPr/>
                <p:nvPr/>
              </p:nvSpPr>
              <p:spPr>
                <a:xfrm flipV="1">
                  <a:off x="-3971185" y="3594326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6" name="流程圖: 接點 65"/>
                <p:cNvSpPr/>
                <p:nvPr/>
              </p:nvSpPr>
              <p:spPr>
                <a:xfrm flipV="1">
                  <a:off x="-3703231" y="3757189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7" name="流程圖: 接點 66"/>
                <p:cNvSpPr/>
                <p:nvPr/>
              </p:nvSpPr>
              <p:spPr>
                <a:xfrm flipV="1">
                  <a:off x="-3476562" y="3531261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8" name="流程圖: 接點 67"/>
                <p:cNvSpPr/>
                <p:nvPr/>
              </p:nvSpPr>
              <p:spPr>
                <a:xfrm flipV="1">
                  <a:off x="-4806818" y="3482105"/>
                  <a:ext cx="204004" cy="220485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9" name="流程圖: 接點 68"/>
                <p:cNvSpPr/>
                <p:nvPr/>
              </p:nvSpPr>
              <p:spPr>
                <a:xfrm flipV="1">
                  <a:off x="-3714740" y="3514226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0" name="流程圖: 接點 69"/>
                <p:cNvSpPr/>
                <p:nvPr/>
              </p:nvSpPr>
              <p:spPr>
                <a:xfrm flipV="1">
                  <a:off x="-4940442" y="377739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1" name="流程圖: 接點 70"/>
                <p:cNvSpPr/>
                <p:nvPr/>
              </p:nvSpPr>
              <p:spPr>
                <a:xfrm flipV="1">
                  <a:off x="-4580281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2" name="流程圖: 接點 71"/>
                <p:cNvSpPr/>
                <p:nvPr/>
              </p:nvSpPr>
              <p:spPr>
                <a:xfrm flipV="1">
                  <a:off x="-5077072" y="345373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3" name="流程圖: 接點 72"/>
                <p:cNvSpPr/>
                <p:nvPr/>
              </p:nvSpPr>
              <p:spPr>
                <a:xfrm flipV="1">
                  <a:off x="-4170637" y="3404579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4" name="流程圖: 接點 73"/>
                <p:cNvSpPr/>
                <p:nvPr/>
              </p:nvSpPr>
              <p:spPr>
                <a:xfrm flipV="1">
                  <a:off x="-3286405" y="3772985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75" name="流程圖: 接點 74"/>
                <p:cNvSpPr/>
                <p:nvPr/>
              </p:nvSpPr>
              <p:spPr>
                <a:xfrm flipV="1">
                  <a:off x="-3075606" y="3546943"/>
                  <a:ext cx="143461" cy="155051"/>
                </a:xfrm>
                <a:prstGeom prst="flowChartConnector">
                  <a:avLst/>
                </a:prstGeom>
                <a:grp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</p:grpSp>
        <p:sp>
          <p:nvSpPr>
            <p:cNvPr id="57" name="流程圖: 接點 56"/>
            <p:cNvSpPr/>
            <p:nvPr/>
          </p:nvSpPr>
          <p:spPr>
            <a:xfrm flipV="1">
              <a:off x="2207756" y="6567886"/>
              <a:ext cx="204004" cy="217770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 flipV="1">
              <a:off x="4440004" y="6567886"/>
              <a:ext cx="204004" cy="217770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 flipV="1">
              <a:off x="6744260" y="6567886"/>
              <a:ext cx="204004" cy="217770"/>
            </a:xfrm>
            <a:prstGeom prst="flowChartConnector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26" name="群組 125"/>
          <p:cNvGrpSpPr/>
          <p:nvPr/>
        </p:nvGrpSpPr>
        <p:grpSpPr>
          <a:xfrm>
            <a:off x="890405" y="1640226"/>
            <a:ext cx="837792" cy="469805"/>
            <a:chOff x="1603544" y="537738"/>
            <a:chExt cx="970575" cy="544265"/>
          </a:xfrm>
          <a:solidFill>
            <a:srgbClr val="FFC000"/>
          </a:solidFill>
        </p:grpSpPr>
        <p:sp>
          <p:nvSpPr>
            <p:cNvPr id="128" name="橢圓 127"/>
            <p:cNvSpPr/>
            <p:nvPr/>
          </p:nvSpPr>
          <p:spPr>
            <a:xfrm>
              <a:off x="1603544" y="665854"/>
              <a:ext cx="288032" cy="28803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9" name="橢圓 128"/>
            <p:cNvSpPr/>
            <p:nvPr/>
          </p:nvSpPr>
          <p:spPr>
            <a:xfrm>
              <a:off x="1786879" y="537738"/>
              <a:ext cx="505105" cy="514998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0" name="橢圓 129"/>
            <p:cNvSpPr/>
            <p:nvPr/>
          </p:nvSpPr>
          <p:spPr>
            <a:xfrm>
              <a:off x="2153024" y="661351"/>
              <a:ext cx="421095" cy="351078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1" name="橢圓 130"/>
            <p:cNvSpPr/>
            <p:nvPr/>
          </p:nvSpPr>
          <p:spPr>
            <a:xfrm>
              <a:off x="1786878" y="661351"/>
              <a:ext cx="480865" cy="42065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2" name="橢圓 131"/>
            <p:cNvSpPr/>
            <p:nvPr/>
          </p:nvSpPr>
          <p:spPr>
            <a:xfrm>
              <a:off x="2111795" y="778434"/>
              <a:ext cx="288032" cy="288032"/>
            </a:xfrm>
            <a:prstGeom prst="ellipse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BD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8BBD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1-2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9BFD2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934431" y="3402519"/>
            <a:ext cx="6587987" cy="1898689"/>
            <a:chOff x="1934431" y="3402519"/>
            <a:chExt cx="6587987" cy="1898689"/>
          </a:xfrm>
        </p:grpSpPr>
        <p:sp>
          <p:nvSpPr>
            <p:cNvPr id="40" name="圓角矩形 39"/>
            <p:cNvSpPr/>
            <p:nvPr/>
          </p:nvSpPr>
          <p:spPr>
            <a:xfrm>
              <a:off x="4640368" y="3402519"/>
              <a:ext cx="3816424" cy="1898689"/>
            </a:xfrm>
            <a:prstGeom prst="roundRect">
              <a:avLst>
                <a:gd name="adj" fmla="val 7770"/>
              </a:avLst>
            </a:prstGeom>
            <a:solidFill>
              <a:srgbClr val="FFCC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56392" y="3438465"/>
              <a:ext cx="366602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教育現場正在改變，創造教育新風貌，我們必須積極營造正向支持的環境</a:t>
              </a:r>
            </a:p>
          </p:txBody>
        </p:sp>
        <p:cxnSp>
          <p:nvCxnSpPr>
            <p:cNvPr id="3" name="直線單箭頭接點 2"/>
            <p:cNvCxnSpPr/>
            <p:nvPr/>
          </p:nvCxnSpPr>
          <p:spPr>
            <a:xfrm>
              <a:off x="2408120" y="4119145"/>
              <a:ext cx="2232248" cy="0"/>
            </a:xfrm>
            <a:prstGeom prst="straightConnector1">
              <a:avLst/>
            </a:prstGeom>
            <a:ln w="76200">
              <a:solidFill>
                <a:srgbClr val="FFCC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1934431" y="39117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內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889103" y="1850952"/>
            <a:ext cx="6715345" cy="1434032"/>
            <a:chOff x="1889103" y="1850952"/>
            <a:chExt cx="6715345" cy="1434032"/>
          </a:xfrm>
        </p:grpSpPr>
        <p:sp>
          <p:nvSpPr>
            <p:cNvPr id="2" name="圓角矩形 1"/>
            <p:cNvSpPr/>
            <p:nvPr/>
          </p:nvSpPr>
          <p:spPr>
            <a:xfrm>
              <a:off x="4640368" y="1850952"/>
              <a:ext cx="3816424" cy="1434032"/>
            </a:xfrm>
            <a:prstGeom prst="roundRect">
              <a:avLst>
                <a:gd name="adj" fmla="val 777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879928" y="1850952"/>
              <a:ext cx="37245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迫切需要因應時代需求及社會變遷，持續精進</a:t>
              </a:r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2408120" y="2564904"/>
              <a:ext cx="2232248" cy="0"/>
            </a:xfrm>
            <a:prstGeom prst="straightConnector1">
              <a:avLst/>
            </a:prstGeom>
            <a:ln w="76200">
              <a:solidFill>
                <a:schemeClr val="tx2">
                  <a:lumMod val="20000"/>
                  <a:lumOff val="8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字方塊 133"/>
            <p:cNvSpPr txBox="1"/>
            <p:nvPr/>
          </p:nvSpPr>
          <p:spPr>
            <a:xfrm>
              <a:off x="1889103" y="237327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外</a:t>
              </a:r>
            </a:p>
          </p:txBody>
        </p:sp>
      </p:grpSp>
      <p:sp>
        <p:nvSpPr>
          <p:cNvPr id="135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二、教育現場與課程改革的需求</a:t>
            </a:r>
          </a:p>
        </p:txBody>
      </p:sp>
    </p:spTree>
    <p:extLst>
      <p:ext uri="{BB962C8B-B14F-4D97-AF65-F5344CB8AC3E}">
        <p14:creationId xmlns:p14="http://schemas.microsoft.com/office/powerpoint/2010/main" val="20991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群組 63"/>
          <p:cNvGrpSpPr>
            <a:grpSpLocks/>
          </p:cNvGrpSpPr>
          <p:nvPr/>
        </p:nvGrpSpPr>
        <p:grpSpPr bwMode="auto">
          <a:xfrm>
            <a:off x="1332756" y="2139184"/>
            <a:ext cx="3671887" cy="2436239"/>
            <a:chOff x="1331640" y="1707443"/>
            <a:chExt cx="3672408" cy="2435191"/>
          </a:xfrm>
        </p:grpSpPr>
        <p:cxnSp>
          <p:nvCxnSpPr>
            <p:cNvPr id="30" name="直線單箭頭接點 29"/>
            <p:cNvCxnSpPr/>
            <p:nvPr/>
          </p:nvCxnSpPr>
          <p:spPr>
            <a:xfrm flipH="1">
              <a:off x="1331640" y="2205131"/>
              <a:ext cx="3175" cy="18724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0508" name="群組 37"/>
            <p:cNvGrpSpPr>
              <a:grpSpLocks/>
            </p:cNvGrpSpPr>
            <p:nvPr/>
          </p:nvGrpSpPr>
          <p:grpSpPr bwMode="auto">
            <a:xfrm>
              <a:off x="4208598" y="1707443"/>
              <a:ext cx="795450" cy="714068"/>
              <a:chOff x="4784662" y="1707443"/>
              <a:chExt cx="795450" cy="714068"/>
            </a:xfrm>
          </p:grpSpPr>
          <p:cxnSp>
            <p:nvCxnSpPr>
              <p:cNvPr id="22" name="直線單箭頭接點 21"/>
              <p:cNvCxnSpPr/>
              <p:nvPr/>
            </p:nvCxnSpPr>
            <p:spPr>
              <a:xfrm flipH="1">
                <a:off x="4784662" y="1707443"/>
                <a:ext cx="3175" cy="71406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0513" name="文字方塊 28"/>
              <p:cNvSpPr txBox="1">
                <a:spLocks noChangeArrowheads="1"/>
              </p:cNvSpPr>
              <p:nvPr/>
            </p:nvSpPr>
            <p:spPr bwMode="auto">
              <a:xfrm>
                <a:off x="4860032" y="1988840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轉化</a:t>
                </a:r>
              </a:p>
            </p:txBody>
          </p:sp>
        </p:grpSp>
        <p:grpSp>
          <p:nvGrpSpPr>
            <p:cNvPr id="190509" name="群組 38"/>
            <p:cNvGrpSpPr>
              <a:grpSpLocks/>
            </p:cNvGrpSpPr>
            <p:nvPr/>
          </p:nvGrpSpPr>
          <p:grpSpPr bwMode="auto">
            <a:xfrm>
              <a:off x="4208878" y="3429000"/>
              <a:ext cx="795170" cy="713634"/>
              <a:chOff x="4784942" y="1851270"/>
              <a:chExt cx="795170" cy="713634"/>
            </a:xfrm>
          </p:grpSpPr>
          <p:cxnSp>
            <p:nvCxnSpPr>
              <p:cNvPr id="40" name="直線單箭頭接點 39"/>
              <p:cNvCxnSpPr/>
              <p:nvPr/>
            </p:nvCxnSpPr>
            <p:spPr>
              <a:xfrm flipH="1">
                <a:off x="4784662" y="1850836"/>
                <a:ext cx="3175" cy="71406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0511" name="文字方塊 40"/>
              <p:cNvSpPr txBox="1">
                <a:spLocks noChangeArrowheads="1"/>
              </p:cNvSpPr>
              <p:nvPr/>
            </p:nvSpPr>
            <p:spPr bwMode="auto">
              <a:xfrm>
                <a:off x="4860032" y="1988840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轉化</a:t>
                </a:r>
              </a:p>
            </p:txBody>
          </p:sp>
        </p:grpSp>
      </p:grpSp>
      <p:sp>
        <p:nvSpPr>
          <p:cNvPr id="20" name="左大括弧 19"/>
          <p:cNvSpPr/>
          <p:nvPr/>
        </p:nvSpPr>
        <p:spPr>
          <a:xfrm>
            <a:off x="2340818" y="1700461"/>
            <a:ext cx="431800" cy="165576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401907" y="1275584"/>
            <a:ext cx="5327650" cy="2376488"/>
            <a:chOff x="323528" y="980728"/>
            <a:chExt cx="5328592" cy="2376264"/>
          </a:xfrm>
        </p:grpSpPr>
        <p:grpSp>
          <p:nvGrpSpPr>
            <p:cNvPr id="190502" name="群組 12"/>
            <p:cNvGrpSpPr>
              <a:grpSpLocks/>
            </p:cNvGrpSpPr>
            <p:nvPr/>
          </p:nvGrpSpPr>
          <p:grpSpPr bwMode="auto">
            <a:xfrm>
              <a:off x="323528" y="1772816"/>
              <a:ext cx="1872208" cy="792088"/>
              <a:chOff x="611560" y="1412776"/>
              <a:chExt cx="1872208" cy="792088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611560" y="1412776"/>
                <a:ext cx="1871994" cy="792087"/>
              </a:xfrm>
              <a:prstGeom prst="roundRect">
                <a:avLst/>
              </a:prstGeom>
              <a:solidFill>
                <a:srgbClr val="C0000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611560" y="1484206"/>
                <a:ext cx="1871994" cy="6476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總綱</a:t>
                </a: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843808" y="980728"/>
              <a:ext cx="2808312" cy="792088"/>
              <a:chOff x="611560" y="1412776"/>
              <a:chExt cx="1872208" cy="792088"/>
            </a:xfrm>
            <a:solidFill>
              <a:srgbClr val="D60093"/>
            </a:solidFill>
          </p:grpSpPr>
          <p:sp>
            <p:nvSpPr>
              <p:cNvPr id="15" name="圓角矩形 14"/>
              <p:cNvSpPr/>
              <p:nvPr/>
            </p:nvSpPr>
            <p:spPr>
              <a:xfrm>
                <a:off x="611560" y="1412776"/>
                <a:ext cx="1872208" cy="792088"/>
              </a:xfrm>
              <a:prstGeom prst="roundRect">
                <a:avLst/>
              </a:prstGeom>
              <a:solidFill>
                <a:srgbClr val="7B1FA2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11560" y="1484784"/>
                <a:ext cx="1872208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核心素養</a:t>
                </a: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2771800" y="2564904"/>
              <a:ext cx="2808312" cy="792088"/>
              <a:chOff x="611560" y="1412776"/>
              <a:chExt cx="1872208" cy="792088"/>
            </a:xfrm>
            <a:solidFill>
              <a:srgbClr val="FF3300"/>
            </a:solidFill>
          </p:grpSpPr>
          <p:sp>
            <p:nvSpPr>
              <p:cNvPr id="18" name="圓角矩形 17"/>
              <p:cNvSpPr/>
              <p:nvPr/>
            </p:nvSpPr>
            <p:spPr>
              <a:xfrm>
                <a:off x="611560" y="1412776"/>
                <a:ext cx="1872208" cy="792088"/>
              </a:xfrm>
              <a:prstGeom prst="roundRect">
                <a:avLst/>
              </a:prstGeom>
              <a:solidFill>
                <a:srgbClr val="E6510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611560" y="1628800"/>
                <a:ext cx="187220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各教育階段核心素養</a:t>
                </a:r>
              </a:p>
            </p:txBody>
          </p:sp>
        </p:grpSp>
      </p:grpSp>
      <p:grpSp>
        <p:nvGrpSpPr>
          <p:cNvPr id="66" name="群組 65"/>
          <p:cNvGrpSpPr>
            <a:grpSpLocks/>
          </p:cNvGrpSpPr>
          <p:nvPr/>
        </p:nvGrpSpPr>
        <p:grpSpPr bwMode="auto">
          <a:xfrm>
            <a:off x="215156" y="4581773"/>
            <a:ext cx="5653087" cy="792163"/>
            <a:chOff x="35496" y="4149080"/>
            <a:chExt cx="5652622" cy="792088"/>
          </a:xfrm>
        </p:grpSpPr>
        <p:grpSp>
          <p:nvGrpSpPr>
            <p:cNvPr id="190494" name="群組 79"/>
            <p:cNvGrpSpPr>
              <a:grpSpLocks/>
            </p:cNvGrpSpPr>
            <p:nvPr/>
          </p:nvGrpSpPr>
          <p:grpSpPr bwMode="auto">
            <a:xfrm>
              <a:off x="2411760" y="4149080"/>
              <a:ext cx="3276358" cy="792088"/>
              <a:chOff x="2411760" y="4149080"/>
              <a:chExt cx="3276358" cy="792088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411788" y="4580839"/>
                <a:ext cx="720666" cy="0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90499" name="群組 34"/>
              <p:cNvGrpSpPr>
                <a:grpSpLocks/>
              </p:cNvGrpSpPr>
              <p:nvPr/>
            </p:nvGrpSpPr>
            <p:grpSpPr bwMode="auto">
              <a:xfrm>
                <a:off x="2843808" y="4149080"/>
                <a:ext cx="2844310" cy="792088"/>
                <a:chOff x="662160" y="1412776"/>
                <a:chExt cx="1998705" cy="792088"/>
              </a:xfrm>
            </p:grpSpPr>
            <p:sp>
              <p:nvSpPr>
                <p:cNvPr id="36" name="圓角矩形 35"/>
                <p:cNvSpPr/>
                <p:nvPr/>
              </p:nvSpPr>
              <p:spPr>
                <a:xfrm>
                  <a:off x="661980" y="1412776"/>
                  <a:ext cx="1998885" cy="792088"/>
                </a:xfrm>
                <a:prstGeom prst="roundRect">
                  <a:avLst/>
                </a:prstGeom>
                <a:solidFill>
                  <a:srgbClr val="2E7D32"/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661980" y="1628656"/>
                  <a:ext cx="1973230" cy="4158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itchFamily="34" charset="-120"/>
                      <a:ea typeface="微軟正黑體" pitchFamily="34" charset="-120"/>
                      <a:cs typeface="+mn-cs"/>
                    </a:rPr>
                    <a:t>各領域</a:t>
                  </a:r>
                  <a:r>
                    <a:rPr kumimoji="1" lang="en-US" altLang="zh-TW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itchFamily="34" charset="-120"/>
                      <a:ea typeface="微軟正黑體" pitchFamily="34" charset="-120"/>
                      <a:cs typeface="+mn-cs"/>
                    </a:rPr>
                    <a:t>/</a:t>
                  </a:r>
                  <a:r>
                    <a:rPr kumimoji="1" lang="zh-TW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itchFamily="34" charset="-120"/>
                      <a:ea typeface="微軟正黑體" pitchFamily="34" charset="-120"/>
                      <a:cs typeface="+mn-cs"/>
                    </a:rPr>
                    <a:t>科目核心素養</a:t>
                  </a:r>
                </a:p>
              </p:txBody>
            </p:sp>
          </p:grpSp>
        </p:grpSp>
        <p:grpSp>
          <p:nvGrpSpPr>
            <p:cNvPr id="190495" name="群組 31"/>
            <p:cNvGrpSpPr>
              <a:grpSpLocks/>
            </p:cNvGrpSpPr>
            <p:nvPr/>
          </p:nvGrpSpPr>
          <p:grpSpPr bwMode="auto">
            <a:xfrm>
              <a:off x="35496" y="4149080"/>
              <a:ext cx="2664296" cy="792088"/>
              <a:chOff x="560960" y="1412776"/>
              <a:chExt cx="1872208" cy="792088"/>
            </a:xfrm>
          </p:grpSpPr>
          <p:sp>
            <p:nvSpPr>
              <p:cNvPr id="33" name="圓角矩形 32"/>
              <p:cNvSpPr/>
              <p:nvPr/>
            </p:nvSpPr>
            <p:spPr>
              <a:xfrm>
                <a:off x="611155" y="1412776"/>
                <a:ext cx="1770218" cy="792088"/>
              </a:xfrm>
              <a:prstGeom prst="roundRect">
                <a:avLst/>
              </a:prstGeom>
              <a:solidFill>
                <a:srgbClr val="C8195D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560960" y="1557225"/>
                <a:ext cx="1871723" cy="4619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各領域</a:t>
                </a:r>
                <a:r>
                  <a:rPr kumimoji="1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/</a:t>
                </a:r>
                <a:r>
                  <a:rPr kumimoji="1" lang="zh-TW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科目</a:t>
                </a:r>
                <a:r>
                  <a:rPr kumimoji="1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綱要</a:t>
                </a:r>
              </a:p>
            </p:txBody>
          </p:sp>
        </p:grpSp>
      </p:grpSp>
      <p:grpSp>
        <p:nvGrpSpPr>
          <p:cNvPr id="44" name="群組 43"/>
          <p:cNvGrpSpPr/>
          <p:nvPr/>
        </p:nvGrpSpPr>
        <p:grpSpPr>
          <a:xfrm>
            <a:off x="6223037" y="3555443"/>
            <a:ext cx="2808312" cy="792088"/>
            <a:chOff x="611560" y="1412776"/>
            <a:chExt cx="1973409" cy="792088"/>
          </a:xfrm>
          <a:solidFill>
            <a:srgbClr val="008080"/>
          </a:solidFill>
        </p:grpSpPr>
        <p:sp>
          <p:nvSpPr>
            <p:cNvPr id="45" name="圓角矩形 44"/>
            <p:cNvSpPr/>
            <p:nvPr/>
          </p:nvSpPr>
          <p:spPr>
            <a:xfrm>
              <a:off x="611560" y="1412776"/>
              <a:ext cx="1973190" cy="792088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11560" y="1628800"/>
              <a:ext cx="1973409" cy="38472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各領域</a:t>
              </a:r>
              <a:r>
                <a:rPr kumimoji="1" lang="en-US" altLang="zh-TW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/</a:t>
              </a:r>
              <a:r>
                <a: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科目理念與目標</a:t>
              </a:r>
            </a:p>
          </p:txBody>
        </p:sp>
      </p:grpSp>
      <p:grpSp>
        <p:nvGrpSpPr>
          <p:cNvPr id="47" name="群組 46"/>
          <p:cNvGrpSpPr>
            <a:grpSpLocks/>
          </p:cNvGrpSpPr>
          <p:nvPr/>
        </p:nvGrpSpPr>
        <p:grpSpPr bwMode="auto">
          <a:xfrm>
            <a:off x="6012706" y="5805736"/>
            <a:ext cx="2808287" cy="792162"/>
            <a:chOff x="611560" y="1412776"/>
            <a:chExt cx="1973409" cy="792088"/>
          </a:xfrm>
        </p:grpSpPr>
        <p:sp>
          <p:nvSpPr>
            <p:cNvPr id="48" name="圓角矩形 47"/>
            <p:cNvSpPr/>
            <p:nvPr/>
          </p:nvSpPr>
          <p:spPr>
            <a:xfrm>
              <a:off x="611560" y="1412776"/>
              <a:ext cx="1973409" cy="792088"/>
            </a:xfrm>
            <a:prstGeom prst="roundRect">
              <a:avLst/>
            </a:prstGeom>
            <a:solidFill>
              <a:srgbClr val="1565C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11560" y="1484206"/>
              <a:ext cx="1973409" cy="6778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各領域</a:t>
              </a:r>
              <a:r>
                <a:rPr kumimoji="1" lang="en-US" altLang="zh-TW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/</a:t>
              </a:r>
              <a:r>
                <a: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科目學習重點</a:t>
              </a:r>
              <a:endParaRPr kumimoji="1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（學習表現</a:t>
              </a:r>
              <a:r>
                <a:rPr kumimoji="1" lang="en-US" altLang="zh-TW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/</a:t>
              </a:r>
              <a:r>
                <a: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學習內容）</a:t>
              </a:r>
            </a:p>
          </p:txBody>
        </p:sp>
      </p:grpSp>
      <p:grpSp>
        <p:nvGrpSpPr>
          <p:cNvPr id="70" name="群組 69"/>
          <p:cNvGrpSpPr>
            <a:grpSpLocks/>
          </p:cNvGrpSpPr>
          <p:nvPr/>
        </p:nvGrpSpPr>
        <p:grpSpPr bwMode="auto">
          <a:xfrm>
            <a:off x="4933206" y="3861048"/>
            <a:ext cx="3600450" cy="2673350"/>
            <a:chOff x="4932040" y="3429000"/>
            <a:chExt cx="3600400" cy="2673588"/>
          </a:xfrm>
        </p:grpSpPr>
        <p:cxnSp>
          <p:nvCxnSpPr>
            <p:cNvPr id="51" name="直線單箭頭接點 50"/>
            <p:cNvCxnSpPr/>
            <p:nvPr/>
          </p:nvCxnSpPr>
          <p:spPr>
            <a:xfrm flipH="1" flipV="1">
              <a:off x="5292397" y="5084910"/>
              <a:ext cx="71437" cy="2159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0475" name="群組 60"/>
            <p:cNvGrpSpPr>
              <a:grpSpLocks/>
            </p:cNvGrpSpPr>
            <p:nvPr/>
          </p:nvGrpSpPr>
          <p:grpSpPr bwMode="auto">
            <a:xfrm>
              <a:off x="4932040" y="3429000"/>
              <a:ext cx="3600400" cy="2673588"/>
              <a:chOff x="4932040" y="3429000"/>
              <a:chExt cx="3600400" cy="2673588"/>
            </a:xfrm>
          </p:grpSpPr>
          <p:grpSp>
            <p:nvGrpSpPr>
              <p:cNvPr id="190476" name="群組 81"/>
              <p:cNvGrpSpPr>
                <a:grpSpLocks/>
              </p:cNvGrpSpPr>
              <p:nvPr/>
            </p:nvGrpSpPr>
            <p:grpSpPr bwMode="auto">
              <a:xfrm>
                <a:off x="4932040" y="3429000"/>
                <a:ext cx="3600400" cy="2673588"/>
                <a:chOff x="4932040" y="3429000"/>
                <a:chExt cx="3600400" cy="2673588"/>
              </a:xfrm>
            </p:grpSpPr>
            <p:sp>
              <p:nvSpPr>
                <p:cNvPr id="190478" name="文字方塊 74"/>
                <p:cNvSpPr txBox="1">
                  <a:spLocks noChangeArrowheads="1"/>
                </p:cNvSpPr>
                <p:nvPr/>
              </p:nvSpPr>
              <p:spPr bwMode="auto">
                <a:xfrm>
                  <a:off x="4932040" y="573325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itchFamily="34" charset="-120"/>
                      <a:ea typeface="微軟正黑體" pitchFamily="34" charset="-120"/>
                      <a:cs typeface="+mn-cs"/>
                    </a:rPr>
                    <a:t>對應</a:t>
                  </a:r>
                </a:p>
              </p:txBody>
            </p:sp>
            <p:grpSp>
              <p:nvGrpSpPr>
                <p:cNvPr id="190479" name="群組 80"/>
                <p:cNvGrpSpPr>
                  <a:grpSpLocks/>
                </p:cNvGrpSpPr>
                <p:nvPr/>
              </p:nvGrpSpPr>
              <p:grpSpPr bwMode="auto">
                <a:xfrm>
                  <a:off x="5360630" y="3429000"/>
                  <a:ext cx="3171810" cy="2304256"/>
                  <a:chOff x="5360630" y="3429000"/>
                  <a:chExt cx="3171810" cy="2304256"/>
                </a:xfrm>
              </p:grpSpPr>
              <p:grpSp>
                <p:nvGrpSpPr>
                  <p:cNvPr id="190481" name="群組 56"/>
                  <p:cNvGrpSpPr>
                    <a:grpSpLocks/>
                  </p:cNvGrpSpPr>
                  <p:nvPr/>
                </p:nvGrpSpPr>
                <p:grpSpPr bwMode="auto">
                  <a:xfrm>
                    <a:off x="5360630" y="4814747"/>
                    <a:ext cx="1080120" cy="918509"/>
                    <a:chOff x="5360630" y="4814747"/>
                    <a:chExt cx="1080120" cy="918509"/>
                  </a:xfrm>
                </p:grpSpPr>
                <p:sp>
                  <p:nvSpPr>
                    <p:cNvPr id="54" name="弧形 53"/>
                    <p:cNvSpPr/>
                    <p:nvPr/>
                  </p:nvSpPr>
                  <p:spPr>
                    <a:xfrm rot="11418018">
                      <a:off x="5360659" y="4815011"/>
                      <a:ext cx="1079485" cy="863677"/>
                    </a:xfrm>
                    <a:prstGeom prst="arc">
                      <a:avLst>
                        <a:gd name="adj1" fmla="val 15575473"/>
                        <a:gd name="adj2" fmla="val 21288285"/>
                      </a:avLst>
                    </a:prstGeom>
                    <a:ln w="3810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56" name="直線單箭頭接點 55"/>
                    <p:cNvCxnSpPr/>
                    <p:nvPr/>
                  </p:nvCxnSpPr>
                  <p:spPr>
                    <a:xfrm>
                      <a:off x="5795628" y="5661224"/>
                      <a:ext cx="144460" cy="71444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482" name="群組 64"/>
                  <p:cNvGrpSpPr>
                    <a:grpSpLocks/>
                  </p:cNvGrpSpPr>
                  <p:nvPr/>
                </p:nvGrpSpPr>
                <p:grpSpPr bwMode="auto">
                  <a:xfrm>
                    <a:off x="6822751" y="4050675"/>
                    <a:ext cx="863588" cy="1106671"/>
                    <a:chOff x="7411484" y="4055866"/>
                    <a:chExt cx="863588" cy="1106671"/>
                  </a:xfrm>
                </p:grpSpPr>
                <p:sp>
                  <p:nvSpPr>
                    <p:cNvPr id="59" name="弧形 58"/>
                    <p:cNvSpPr/>
                    <p:nvPr/>
                  </p:nvSpPr>
                  <p:spPr>
                    <a:xfrm rot="4161580">
                      <a:off x="7303455" y="4158199"/>
                      <a:ext cx="1079596" cy="863588"/>
                    </a:xfrm>
                    <a:prstGeom prst="arc">
                      <a:avLst>
                        <a:gd name="adj1" fmla="val 15575473"/>
                        <a:gd name="adj2" fmla="val 21288285"/>
                      </a:avLst>
                    </a:prstGeom>
                    <a:ln w="3810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0" name="直線單箭頭接點 59"/>
                    <p:cNvCxnSpPr/>
                    <p:nvPr/>
                  </p:nvCxnSpPr>
                  <p:spPr>
                    <a:xfrm flipH="1">
                      <a:off x="7968664" y="5012306"/>
                      <a:ext cx="215897" cy="144476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483" name="群組 73"/>
                  <p:cNvGrpSpPr>
                    <a:grpSpLocks/>
                  </p:cNvGrpSpPr>
                  <p:nvPr/>
                </p:nvGrpSpPr>
                <p:grpSpPr bwMode="auto">
                  <a:xfrm>
                    <a:off x="5422954" y="3429000"/>
                    <a:ext cx="919234" cy="1126765"/>
                    <a:chOff x="5422954" y="3429000"/>
                    <a:chExt cx="919234" cy="1126765"/>
                  </a:xfrm>
                </p:grpSpPr>
                <p:sp>
                  <p:nvSpPr>
                    <p:cNvPr id="67" name="弧形 66"/>
                    <p:cNvSpPr/>
                    <p:nvPr/>
                  </p:nvSpPr>
                  <p:spPr>
                    <a:xfrm rot="16416704">
                      <a:off x="5369334" y="3583840"/>
                      <a:ext cx="1081183" cy="863588"/>
                    </a:xfrm>
                    <a:prstGeom prst="arc">
                      <a:avLst>
                        <a:gd name="adj1" fmla="val 15575473"/>
                        <a:gd name="adj2" fmla="val 21288285"/>
                      </a:avLst>
                    </a:prstGeom>
                    <a:ln w="3810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8" name="直線單箭頭接點 67"/>
                    <p:cNvCxnSpPr/>
                    <p:nvPr/>
                  </p:nvCxnSpPr>
                  <p:spPr>
                    <a:xfrm rot="4998686">
                      <a:off x="5386051" y="4000554"/>
                      <a:ext cx="144475" cy="71437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線單箭頭接點 68"/>
                    <p:cNvCxnSpPr/>
                    <p:nvPr/>
                  </p:nvCxnSpPr>
                  <p:spPr>
                    <a:xfrm flipV="1">
                      <a:off x="5795628" y="3429000"/>
                      <a:ext cx="215897" cy="71444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0484" name="文字方塊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2360" y="4509120"/>
                    <a:ext cx="72008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zh-TW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rPr>
                      <a:t>發展</a:t>
                    </a:r>
                  </a:p>
                </p:txBody>
              </p:sp>
            </p:grpSp>
            <p:sp>
              <p:nvSpPr>
                <p:cNvPr id="190480" name="文字方塊 77"/>
                <p:cNvSpPr txBox="1">
                  <a:spLocks noChangeArrowheads="1"/>
                </p:cNvSpPr>
                <p:nvPr/>
              </p:nvSpPr>
              <p:spPr bwMode="auto">
                <a:xfrm>
                  <a:off x="5652120" y="3861048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itchFamily="34" charset="-120"/>
                      <a:ea typeface="微軟正黑體" pitchFamily="34" charset="-120"/>
                      <a:cs typeface="+mn-cs"/>
                    </a:rPr>
                    <a:t>發展</a:t>
                  </a:r>
                </a:p>
              </p:txBody>
            </p:sp>
          </p:grpSp>
          <p:cxnSp>
            <p:nvCxnSpPr>
              <p:cNvPr id="53" name="直線單箭頭接點 52"/>
              <p:cNvCxnSpPr>
                <a:stCxn id="59" idx="0"/>
              </p:cNvCxnSpPr>
              <p:nvPr/>
            </p:nvCxnSpPr>
            <p:spPr>
              <a:xfrm flipH="1" flipV="1">
                <a:off x="7541854" y="4267275"/>
                <a:ext cx="84136" cy="10002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矩形 8"/>
          <p:cNvSpPr>
            <a:spLocks noChangeArrowheads="1"/>
          </p:cNvSpPr>
          <p:nvPr/>
        </p:nvSpPr>
        <p:spPr bwMode="auto">
          <a:xfrm>
            <a:off x="3916738" y="461084"/>
            <a:ext cx="5227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422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二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核心素養的轉化與發展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8E6C9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C8E6C9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3-4-2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77" name="標題 2"/>
          <p:cNvSpPr txBox="1">
            <a:spLocks/>
          </p:cNvSpPr>
          <p:nvPr/>
        </p:nvSpPr>
        <p:spPr bwMode="auto">
          <a:xfrm>
            <a:off x="766763" y="192161"/>
            <a:ext cx="3442543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四、核心素養</a:t>
            </a:r>
          </a:p>
        </p:txBody>
      </p:sp>
      <p:sp>
        <p:nvSpPr>
          <p:cNvPr id="61" name="文字方塊 28"/>
          <p:cNvSpPr txBox="1">
            <a:spLocks noChangeArrowheads="1"/>
          </p:cNvSpPr>
          <p:nvPr/>
        </p:nvSpPr>
        <p:spPr bwMode="auto">
          <a:xfrm>
            <a:off x="1400106" y="3337048"/>
            <a:ext cx="719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規範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引導</a:t>
            </a:r>
          </a:p>
        </p:txBody>
      </p:sp>
    </p:spTree>
    <p:extLst>
      <p:ext uri="{BB962C8B-B14F-4D97-AF65-F5344CB8AC3E}">
        <p14:creationId xmlns:p14="http://schemas.microsoft.com/office/powerpoint/2010/main" val="18847394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Shape 560"/>
          <p:cNvPicPr preferRelativeResize="0"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467544" y="2276872"/>
            <a:ext cx="8351837" cy="424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994969" y="2420888"/>
            <a:ext cx="2570162" cy="15740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9563" y="2420888"/>
            <a:ext cx="1944687" cy="1573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244" y="2996952"/>
            <a:ext cx="3294062" cy="998003"/>
          </a:xfrm>
          <a:prstGeom prst="rect">
            <a:avLst/>
          </a:prstGeom>
          <a:solidFill>
            <a:srgbClr val="FFFF99">
              <a:alpha val="14902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7782401" y="1730630"/>
            <a:ext cx="730788" cy="507432"/>
            <a:chOff x="4187222" y="395028"/>
            <a:chExt cx="1944212" cy="1349989"/>
          </a:xfrm>
          <a:solidFill>
            <a:srgbClr val="92D050"/>
          </a:solidFill>
        </p:grpSpPr>
        <p:sp>
          <p:nvSpPr>
            <p:cNvPr id="14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8CAF7-0B11-4355-B351-D1350E429B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8E6C9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C8E6C9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782401" y="-34986"/>
            <a:ext cx="10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3-5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  </a:t>
            </a:r>
            <a:r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/</a:t>
            </a: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8F5E9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</a:p>
        </p:txBody>
      </p:sp>
      <p:sp>
        <p:nvSpPr>
          <p:cNvPr id="24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五、課程架構</a:t>
            </a:r>
          </a:p>
        </p:txBody>
      </p:sp>
    </p:spTree>
    <p:extLst>
      <p:ext uri="{BB962C8B-B14F-4D97-AF65-F5344CB8AC3E}">
        <p14:creationId xmlns:p14="http://schemas.microsoft.com/office/powerpoint/2010/main" val="587568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rnd">
          <a:solidFill>
            <a:srgbClr val="F57C00"/>
          </a:solidFill>
        </a:ln>
      </a:spPr>
      <a:bodyPr rtlCol="0" anchor="ctr"/>
      <a:lstStyle>
        <a:defPPr algn="ctr">
          <a:defRPr/>
        </a:defPPr>
      </a:lstStyle>
    </a:spDef>
    <a:lnDef>
      <a:spPr>
        <a:ln w="38100">
          <a:solidFill>
            <a:srgbClr val="77933C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1190</TotalTime>
  <Words>1477</Words>
  <Application>Microsoft Office PowerPoint</Application>
  <PresentationFormat>如螢幕大小 (4:3)</PresentationFormat>
  <Paragraphs>207</Paragraphs>
  <Slides>19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 3</vt:lpstr>
      <vt:lpstr>多面向</vt:lpstr>
      <vt:lpstr>Office 佈景主題</vt:lpstr>
      <vt:lpstr>110學年度新生家長座談會-教務處</vt:lpstr>
      <vt:lpstr>十二年國教 與 校訂彈性課程 桃園市文山國小 1100901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校訂彈性課程架構</vt:lpstr>
      <vt:lpstr>教務主任</vt:lpstr>
      <vt:lpstr>教學組</vt:lpstr>
      <vt:lpstr>註冊組</vt:lpstr>
      <vt:lpstr>設備組</vt:lpstr>
      <vt:lpstr>資訊組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107學年度新生家長座談會-教務處</dc:title>
  <dc:creator>英叡 C</dc:creator>
  <cp:lastModifiedBy>cou-1</cp:lastModifiedBy>
  <cp:revision>24</cp:revision>
  <dcterms:created xsi:type="dcterms:W3CDTF">2018-08-29T14:27:42Z</dcterms:created>
  <dcterms:modified xsi:type="dcterms:W3CDTF">2021-08-17T02:36:05Z</dcterms:modified>
</cp:coreProperties>
</file>