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5" roundtripDataSignature="AMtx7mi4VaG++sQKxsiumMLuz84rM9MJ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3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54296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573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115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60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4556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5449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94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83495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7351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527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 idx="4294967295"/>
          </p:nvPr>
        </p:nvSpPr>
        <p:spPr>
          <a:xfrm>
            <a:off x="539750" y="69215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400"/>
              <a:buFont typeface="BiauKai"/>
              <a:buNone/>
            </a:pPr>
            <a:r>
              <a:rPr lang="en-US" sz="4400" b="0" i="0" u="none" strike="noStrike" cap="none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  <a:t>1</a:t>
            </a:r>
            <a:r>
              <a:rPr lang="en-US" altLang="zh-TW" sz="4400" b="0" i="0" u="none" strike="noStrike" cap="none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  <a:t>10</a:t>
            </a:r>
            <a:r>
              <a:rPr lang="en-US" sz="4400" b="0" i="0" u="none" strike="noStrike" cap="none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  <a:t>學年度文山國小</a:t>
            </a:r>
            <a:r>
              <a:rPr lang="en-US" sz="4400" b="0" i="0" u="none" strike="noStrike" cap="none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  <a:t/>
            </a:r>
            <a:br>
              <a:rPr lang="en-US" sz="4400" b="0" i="0" u="none" strike="noStrike" cap="none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</a:br>
            <a:r>
              <a:rPr lang="en-US" sz="4400" b="0" i="0" u="none" strike="noStrike" cap="none" dirty="0" err="1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BiauKai"/>
                <a:sym typeface="BiauKai"/>
              </a:rPr>
              <a:t>新生家長座談會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2355850" y="3024187"/>
            <a:ext cx="457200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t="54199"/>
          <a:stretch/>
        </p:blipFill>
        <p:spPr>
          <a:xfrm>
            <a:off x="2211387" y="3644900"/>
            <a:ext cx="4572000" cy="15716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611187" y="165614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400"/>
              <a:buFont typeface="BiauKai"/>
              <a:buNone/>
            </a:pPr>
            <a:r>
              <a:rPr lang="en-US" sz="4400" b="0" i="0" u="none" strike="noStrike" cap="none" dirty="0" err="1">
                <a:solidFill>
                  <a:srgbClr val="FF0066"/>
                </a:solidFill>
                <a:latin typeface="+mj-ea"/>
                <a:ea typeface="+mj-ea"/>
                <a:cs typeface="BiauKai"/>
                <a:sym typeface="BiauKai"/>
              </a:rPr>
              <a:t>歡迎小一新生來報到</a:t>
            </a:r>
            <a:endParaRPr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 idx="4294967295"/>
          </p:nvPr>
        </p:nvSpPr>
        <p:spPr>
          <a:xfrm>
            <a:off x="457200" y="1889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恭禧各位！家有文山小一新鮮人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4294967295"/>
          </p:nvPr>
        </p:nvSpPr>
        <p:spPr>
          <a:xfrm>
            <a:off x="1254125" y="1484312"/>
            <a:ext cx="663575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2800"/>
              <a:buFont typeface="Noto Sans Symbols"/>
              <a:buChar char="◆"/>
            </a:pPr>
            <a:r>
              <a:rPr lang="en-US" sz="2800" b="0" i="0" u="none" strike="noStrike" cap="none">
                <a:solidFill>
                  <a:srgbClr val="FF0066"/>
                </a:solidFill>
                <a:latin typeface="Trebuchet MS"/>
                <a:ea typeface="Trebuchet MS"/>
                <a:cs typeface="Trebuchet MS"/>
                <a:sym typeface="Trebuchet MS"/>
              </a:rPr>
              <a:t>培養孩子的獨立性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養成規律生活作息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如廁練習--學習使用蹲式的馬桶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練習掃地、擦桌椅、擰乾抹布等勞動技能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整理自己的書包、文具用品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培養定力、耐心與專心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訓練自我表達能力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學習遵守團體規範和紀律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訓練基本自理能力--穿脫衣服、扣扣子等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rebuchet MS"/>
              <a:buChar char="•"/>
            </a:pPr>
            <a:r>
              <a:rPr lang="en-US" sz="2400" b="0" i="0" u="none" strike="noStrike" cap="none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…….</a:t>
            </a:r>
            <a:endParaRPr sz="2400" b="0" i="0" u="none" strike="noStrike" cap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770823" y="1412875"/>
            <a:ext cx="7951146" cy="353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rebuchet MS"/>
                <a:sym typeface="Trebuchet MS"/>
              </a:rPr>
              <a:t>以身作則，</a:t>
            </a: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作孩子最好的榜樣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sz="2800" b="0" i="0" u="none" strike="noStrike" cap="none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Symbols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抽時間</a:t>
            </a:r>
            <a:r>
              <a:rPr lang="en-US" sz="2800" b="0" i="0" u="none" strike="noStrike" cap="none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陪孩子</a:t>
            </a:r>
            <a:r>
              <a:rPr lang="en-US" sz="2800" b="0" i="0" u="none" strike="noStrike" cap="none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sz="2800" b="0" i="0" u="none" strike="noStrike" cap="none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Symbols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讓孩子分擔家事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sz="2800" b="0" i="0" u="none" strike="noStrike" cap="none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Symbols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培養孩子</a:t>
            </a:r>
            <a:r>
              <a:rPr lang="en-US" sz="2800" b="0" i="0" u="none" strike="noStrike" cap="none" dirty="0" err="1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負責的態度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(</a:t>
            </a: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寫作業、整理書包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……)。</a:t>
            </a:r>
            <a:endParaRPr sz="2800" b="0" i="0" u="none" strike="noStrike" cap="none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Symbols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讓孩子知道賺錢不容易，</a:t>
            </a:r>
            <a:r>
              <a:rPr lang="en-US" sz="2800" b="0" i="0" u="none" strike="noStrike" cap="none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不吝嗇但也</a:t>
            </a:r>
            <a:r>
              <a:rPr lang="en-US" sz="2800" b="0" i="0" u="none" strike="noStrike" cap="none" dirty="0" err="1" smtClean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不亂花錢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sz="2800" b="0" i="0" u="none" strike="noStrike" cap="none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Noto Sans Symbols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良好的</a:t>
            </a:r>
            <a:r>
              <a:rPr lang="en-US" sz="2800" b="0" i="0" u="none" strike="noStrike" cap="none" dirty="0" err="1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休閒習慣</a:t>
            </a:r>
            <a:r>
              <a:rPr lang="en-US" sz="2800" b="0" i="0" u="none" strike="noStrike" cap="none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，別用電玩和電視養孩子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 </a:t>
            </a:r>
            <a:r>
              <a:rPr lang="en-US" sz="2800" b="0" i="0" u="none" strike="noStrike" cap="none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lang="en-US" sz="2800" dirty="0">
              <a:solidFill>
                <a:srgbClr val="90C226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ngLiu"/>
              <a:sym typeface="Noto Sans Symbols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幫孩子建立</a:t>
            </a:r>
            <a:r>
              <a:rPr lang="en-US" sz="2800" b="0" i="0" u="none" strike="noStrike" cap="none" dirty="0" err="1" smtClean="0">
                <a:solidFill>
                  <a:srgbClr val="FF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閱讀</a:t>
            </a:r>
            <a:r>
              <a:rPr lang="en-US" sz="2800" b="0" i="0" u="none" strike="noStrike" cap="none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的習慣</a:t>
            </a:r>
            <a:r>
              <a:rPr lang="en-US" sz="2800" b="0" i="0" u="none" strike="noStrike" cap="none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ngLiu"/>
                <a:sym typeface="MingLiu"/>
              </a:rPr>
              <a:t>。</a:t>
            </a:r>
            <a:endParaRPr sz="2800" b="0" i="0" u="none" strike="noStrike" cap="none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Arial"/>
            </a:endParaRPr>
          </a:p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rgbClr val="0000FF"/>
                </a:solidFill>
                <a:latin typeface="MingLiu"/>
                <a:ea typeface="MingLiu"/>
                <a:cs typeface="MingLiu"/>
                <a:sym typeface="MingLiu"/>
              </a:rPr>
              <a:t>......</a:t>
            </a:r>
            <a:endParaRPr dirty="0"/>
          </a:p>
        </p:txBody>
      </p:sp>
      <p:sp>
        <p:nvSpPr>
          <p:cNvPr id="103" name="Google Shape;103;p4"/>
          <p:cNvSpPr txBox="1"/>
          <p:nvPr/>
        </p:nvSpPr>
        <p:spPr>
          <a:xfrm>
            <a:off x="-34925" y="2698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99"/>
              </a:buClr>
              <a:buSzPts val="4400"/>
              <a:buFont typeface="Arial"/>
              <a:buNone/>
            </a:pPr>
            <a:r>
              <a:rPr lang="en-US" sz="4400" b="0" i="0" u="none" strike="noStrike" cap="none">
                <a:solidFill>
                  <a:srgbClr val="FF3399"/>
                </a:solidFill>
                <a:latin typeface="Arial"/>
                <a:ea typeface="Arial"/>
                <a:cs typeface="Arial"/>
                <a:sym typeface="Arial"/>
              </a:rPr>
              <a:t>家庭教育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4400"/>
              <a:buFont typeface="Trebuchet MS"/>
              <a:buNone/>
            </a:pPr>
            <a:r>
              <a:rPr lang="en-US" sz="4400" b="0" i="0" u="none" strike="noStrike" cap="none">
                <a:solidFill>
                  <a:srgbClr val="00B050"/>
                </a:solidFill>
                <a:latin typeface="Trebuchet MS"/>
                <a:ea typeface="Trebuchet MS"/>
                <a:cs typeface="Trebuchet MS"/>
                <a:sym typeface="Trebuchet MS"/>
              </a:rPr>
              <a:t>教育合夥人~</a:t>
            </a:r>
            <a:r>
              <a:rPr lang="en-US" sz="4400" b="0" i="0" u="none" strike="noStrike" cap="non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親師溝通與合作</a:t>
            </a:r>
            <a:endParaRPr/>
          </a:p>
        </p:txBody>
      </p:sp>
      <p:sp>
        <p:nvSpPr>
          <p:cNvPr id="109" name="Google Shape;109;p5"/>
          <p:cNvSpPr txBox="1">
            <a:spLocks noGrp="1"/>
          </p:cNvSpPr>
          <p:nvPr>
            <p:ph type="body" idx="4294967295"/>
          </p:nvPr>
        </p:nvSpPr>
        <p:spPr>
          <a:xfrm>
            <a:off x="457200" y="1268412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2800"/>
              <a:buFont typeface="Trebuchet MS"/>
              <a:buChar char="•"/>
            </a:pPr>
            <a:r>
              <a:rPr lang="en-US" sz="2800" b="0" i="0" u="none" dirty="0" err="1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與導師會談、善用聯絡簿、電話聯繫，配合老師指導行為與習慣</a:t>
            </a:r>
            <a:r>
              <a:rPr lang="en-US" sz="2800" b="0" i="0" u="none" dirty="0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。</a:t>
            </a:r>
            <a:endParaRPr sz="2800" b="0" i="0" u="none" dirty="0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800"/>
              <a:buFont typeface="Trebuchet MS"/>
              <a:buChar char="•"/>
            </a:pPr>
            <a:r>
              <a:rPr lang="en-US" sz="2800" b="0" i="0" u="none" dirty="0" err="1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參與學校親職日或班級親子活動，瞭解孩子學習適應情形</a:t>
            </a:r>
            <a:r>
              <a:rPr lang="en-US" sz="2800" b="0" i="0" u="none" dirty="0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。</a:t>
            </a:r>
            <a:endParaRPr sz="2800" b="0" i="0" u="none" dirty="0">
              <a:solidFill>
                <a:srgbClr val="90C226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CC"/>
              </a:buClr>
              <a:buSzPts val="2800"/>
              <a:buFont typeface="Trebuchet MS"/>
              <a:buChar char="•"/>
            </a:pPr>
            <a:r>
              <a:rPr lang="en-US" sz="2800" b="0" i="0" u="none" dirty="0" err="1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特教：學生本人如有身心障礙手冊，請與班級導師或輔導室輔導組聯繫，以確認相關福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FF"/>
              </a:buClr>
              <a:buSzPts val="2800"/>
              <a:buFont typeface="Trebuchet MS"/>
              <a:buChar char="•"/>
            </a:pPr>
            <a:r>
              <a:rPr lang="en-US" sz="2800" b="0" i="0" u="none" dirty="0" err="1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家長與學校共同合作，</a:t>
            </a:r>
            <a:r>
              <a:rPr lang="en-US" sz="2800" b="0" i="0" u="none" dirty="0" err="1" smtClean="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方能發揮</a:t>
            </a:r>
            <a:endParaRPr lang="en-US" sz="2800" b="0" i="0" u="none" dirty="0" smtClean="0">
              <a:solidFill>
                <a:srgbClr val="0000F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FF"/>
              </a:buClr>
              <a:buSzPts val="2800"/>
              <a:buNone/>
            </a:pPr>
            <a:r>
              <a:rPr lang="zh-TW" altLang="en-US" sz="2800" dirty="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zh-TW" altLang="en-US" sz="2800" dirty="0" smtClean="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   </a:t>
            </a:r>
            <a:r>
              <a:rPr lang="en-US" sz="2800" b="0" i="0" u="none" dirty="0" smtClean="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1+1 </a:t>
            </a:r>
            <a:r>
              <a:rPr lang="en-US" sz="2800" b="0" i="0" u="none" dirty="0">
                <a:solidFill>
                  <a:srgbClr val="0000FF"/>
                </a:solidFill>
                <a:latin typeface="Trebuchet MS"/>
                <a:ea typeface="Trebuchet MS"/>
                <a:cs typeface="Trebuchet MS"/>
                <a:sym typeface="Trebuchet MS"/>
              </a:rPr>
              <a:t>＞2的效果！</a:t>
            </a:r>
            <a:r>
              <a:rPr lang="en-US" sz="2800" b="0" i="0" u="none" dirty="0">
                <a:solidFill>
                  <a:srgbClr val="0000CC"/>
                </a:solidFill>
                <a:latin typeface="Trebuchet MS"/>
                <a:ea typeface="Trebuchet MS"/>
                <a:cs typeface="Trebuchet MS"/>
                <a:sym typeface="Trebuchet MS"/>
              </a:rPr>
              <a:t>利措施申請。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"/>
          <p:cNvSpPr txBox="1"/>
          <p:nvPr/>
        </p:nvSpPr>
        <p:spPr>
          <a:xfrm>
            <a:off x="424300" y="1307275"/>
            <a:ext cx="8653800" cy="2646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PMingLiu"/>
              <a:buChar char="●"/>
            </a:pPr>
            <a:r>
              <a:rPr lang="en-US" sz="4000" b="1" i="0" u="none" strike="noStrike" cap="none" dirty="0" err="1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親師座談會</a:t>
            </a:r>
            <a:r>
              <a:rPr lang="en-US" sz="4000" b="1" i="0" u="none" strike="noStrike" cap="none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 </a:t>
            </a:r>
            <a:r>
              <a:rPr lang="en-US" sz="4000" b="1" i="0" u="none" strike="noStrike" cap="none" dirty="0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-</a:t>
            </a:r>
            <a:r>
              <a:rPr lang="en-US" altLang="zh-TW" sz="4000" b="1" i="0" u="none" strike="noStrike" cap="none" dirty="0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110.09.10</a:t>
            </a:r>
            <a:r>
              <a:rPr lang="en-US" sz="4000" b="1" i="0" u="none" strike="noStrike" cap="none" dirty="0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(</a:t>
            </a:r>
            <a:r>
              <a:rPr lang="en-US" sz="4000" b="1" i="0" u="none" strike="noStrike" cap="none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五)</a:t>
            </a:r>
            <a:endParaRPr sz="4000" b="0" i="0" u="none" strike="noStrike" cap="none" dirty="0">
              <a:solidFill>
                <a:srgbClr val="0000FF"/>
              </a:solidFill>
              <a:latin typeface="+mn-ea"/>
              <a:ea typeface="+mn-ea"/>
              <a:cs typeface="PMingLiu"/>
              <a:sym typeface="PMingLiu"/>
            </a:endParaRPr>
          </a:p>
          <a:p>
            <a:pPr marL="457200" marR="0" lvl="0" indent="-482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PMingLiu"/>
              <a:buChar char="●"/>
            </a:pPr>
            <a:r>
              <a:rPr lang="en-US" sz="4000" b="1" i="0" u="none" strike="noStrike" cap="none" dirty="0" err="1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親職教育講座</a:t>
            </a:r>
            <a:r>
              <a:rPr lang="en-US" sz="4000" b="1" i="0" u="none" strike="noStrike" cap="none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- </a:t>
            </a:r>
            <a:endParaRPr sz="4000" b="1" i="0" u="none" strike="noStrike" cap="none" dirty="0">
              <a:solidFill>
                <a:srgbClr val="0000FF"/>
              </a:solidFill>
              <a:latin typeface="+mn-ea"/>
              <a:ea typeface="+mn-ea"/>
              <a:cs typeface="PMingLiu"/>
              <a:sym typeface="PMingLiu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第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一場 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110.10.16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 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(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六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)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 </a:t>
            </a:r>
            <a:endParaRPr lang="en-US" altLang="zh-TW" sz="3600" b="1" dirty="0" smtClean="0">
              <a:solidFill>
                <a:srgbClr val="0000FF"/>
              </a:solidFill>
              <a:latin typeface="+mn-ea"/>
              <a:ea typeface="+mn-ea"/>
              <a:cs typeface="PMingLiu"/>
              <a:sym typeface="PMingLiu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b="1" dirty="0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第二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場 </a:t>
            </a:r>
            <a:r>
              <a:rPr lang="en-US" altLang="zh-TW" sz="3600" b="1" smtClean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110.03.26 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(</a:t>
            </a:r>
            <a:r>
              <a:rPr lang="zh-TW" altLang="en-US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六</a:t>
            </a:r>
            <a:r>
              <a:rPr lang="en-US" altLang="zh-TW" sz="3600" b="1" dirty="0">
                <a:solidFill>
                  <a:srgbClr val="0000FF"/>
                </a:solidFill>
                <a:latin typeface="+mn-ea"/>
                <a:ea typeface="+mn-ea"/>
                <a:cs typeface="PMingLiu"/>
                <a:sym typeface="PMingLiu"/>
              </a:rPr>
              <a:t>) </a:t>
            </a:r>
            <a:r>
              <a:rPr lang="en-US" sz="4000" b="0" i="0" u="none" strike="noStrike" cap="none" dirty="0">
                <a:solidFill>
                  <a:srgbClr val="0000FF"/>
                </a:solidFill>
                <a:latin typeface="PMingLiu"/>
                <a:ea typeface="PMingLiu"/>
                <a:cs typeface="PMingLiu"/>
                <a:sym typeface="PMingLiu"/>
              </a:rPr>
              <a:t/>
            </a:r>
            <a:br>
              <a:rPr lang="en-US" sz="4000" b="0" i="0" u="none" strike="noStrike" cap="none" dirty="0">
                <a:solidFill>
                  <a:srgbClr val="0000FF"/>
                </a:solidFill>
                <a:latin typeface="PMingLiu"/>
                <a:ea typeface="PMingLiu"/>
                <a:cs typeface="PMingLiu"/>
                <a:sym typeface="PMingLiu"/>
              </a:rPr>
            </a:br>
            <a:endParaRPr dirty="0"/>
          </a:p>
        </p:txBody>
      </p:sp>
      <p:sp>
        <p:nvSpPr>
          <p:cNvPr id="115" name="Google Shape;115;p6"/>
          <p:cNvSpPr txBox="1"/>
          <p:nvPr/>
        </p:nvSpPr>
        <p:spPr>
          <a:xfrm>
            <a:off x="522950" y="2828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5400"/>
              <a:buFont typeface="PMingLiu"/>
              <a:buNone/>
            </a:pPr>
            <a:r>
              <a:rPr lang="en-US" sz="5400" b="1" i="0" u="none" strike="noStrike" cap="none" dirty="0" err="1">
                <a:solidFill>
                  <a:srgbClr val="FF0066"/>
                </a:solidFill>
                <a:latin typeface="+mj-ea"/>
                <a:ea typeface="+mj-ea"/>
                <a:cs typeface="PMingLiu"/>
                <a:sym typeface="PMingLiu"/>
              </a:rPr>
              <a:t>親子教育活動訊息</a:t>
            </a:r>
            <a:endParaRPr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>
            <a:spLocks noGrp="1"/>
          </p:cNvSpPr>
          <p:nvPr>
            <p:ph type="title" idx="4294967295"/>
          </p:nvPr>
        </p:nvSpPr>
        <p:spPr>
          <a:xfrm>
            <a:off x="179387" y="9810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在家中</a:t>
            </a:r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4294967295"/>
          </p:nvPr>
        </p:nvSpPr>
        <p:spPr>
          <a:xfrm>
            <a:off x="1258887" y="2492375"/>
            <a:ext cx="6913562" cy="1512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</a:pPr>
            <a:r>
              <a:rPr lang="en-US" sz="5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請用心陪伴小孩成長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>
            <a:spLocks noGrp="1"/>
          </p:cNvSpPr>
          <p:nvPr>
            <p:ph type="title" idx="4294967295"/>
          </p:nvPr>
        </p:nvSpPr>
        <p:spPr>
          <a:xfrm>
            <a:off x="250825" y="11747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</a:pPr>
            <a:r>
              <a:rPr lang="en-US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在學校</a:t>
            </a:r>
            <a:br>
              <a:rPr lang="en-US"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27" name="Google Shape;127;p8"/>
          <p:cNvSpPr txBox="1">
            <a:spLocks noGrp="1"/>
          </p:cNvSpPr>
          <p:nvPr>
            <p:ph type="body" idx="4294967295"/>
          </p:nvPr>
        </p:nvSpPr>
        <p:spPr>
          <a:xfrm>
            <a:off x="611187" y="2420937"/>
            <a:ext cx="8208962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•"/>
            </a:pPr>
            <a:r>
              <a:rPr lang="en-US" sz="5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請放心將小孩交付給我們</a:t>
            </a:r>
            <a:endParaRPr/>
          </a:p>
        </p:txBody>
      </p:sp>
      <p:sp>
        <p:nvSpPr>
          <p:cNvPr id="128" name="Google Shape;128;p8"/>
          <p:cNvSpPr txBox="1"/>
          <p:nvPr/>
        </p:nvSpPr>
        <p:spPr>
          <a:xfrm>
            <a:off x="4448175" y="3244850"/>
            <a:ext cx="2476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29" name="Google Shape;129;p8"/>
          <p:cNvSpPr txBox="1"/>
          <p:nvPr/>
        </p:nvSpPr>
        <p:spPr>
          <a:xfrm>
            <a:off x="4448175" y="3244850"/>
            <a:ext cx="2476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30" name="Google Shape;130;p8"/>
          <p:cNvSpPr txBox="1"/>
          <p:nvPr/>
        </p:nvSpPr>
        <p:spPr>
          <a:xfrm>
            <a:off x="4448175" y="3244850"/>
            <a:ext cx="2476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>
            <a:spLocks noGrp="1"/>
          </p:cNvSpPr>
          <p:nvPr>
            <p:ph type="title" idx="4294967295"/>
          </p:nvPr>
        </p:nvSpPr>
        <p:spPr>
          <a:xfrm>
            <a:off x="323850" y="1268412"/>
            <a:ext cx="8229600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期待~</a:t>
            </a:r>
            <a:br>
              <a:rPr lang="en-US"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成長蛻變</a:t>
            </a:r>
            <a:endParaRPr/>
          </a:p>
        </p:txBody>
      </p:sp>
      <p:pic>
        <p:nvPicPr>
          <p:cNvPr id="137" name="Google Shape;137;p9"/>
          <p:cNvPicPr preferRelativeResize="0"/>
          <p:nvPr/>
        </p:nvPicPr>
        <p:blipFill rotWithShape="1">
          <a:blip r:embed="rId4">
            <a:alphaModFix/>
          </a:blip>
          <a:srcRect t="52446"/>
          <a:stretch/>
        </p:blipFill>
        <p:spPr>
          <a:xfrm>
            <a:off x="2555875" y="4076700"/>
            <a:ext cx="4572000" cy="163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117</Words>
  <Application>Microsoft Office PowerPoint</Application>
  <PresentationFormat>如螢幕大小 (4:3)</PresentationFormat>
  <Paragraphs>43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BiauKai</vt:lpstr>
      <vt:lpstr>MingLiu</vt:lpstr>
      <vt:lpstr>Noto Sans Symbols</vt:lpstr>
      <vt:lpstr>PMingLiu</vt:lpstr>
      <vt:lpstr>微軟正黑體</vt:lpstr>
      <vt:lpstr>Arial</vt:lpstr>
      <vt:lpstr>Trebuchet MS</vt:lpstr>
      <vt:lpstr>Diseño predeterminado</vt:lpstr>
      <vt:lpstr>110學年度文山國小 新生家長座談會</vt:lpstr>
      <vt:lpstr>PowerPoint 簡報</vt:lpstr>
      <vt:lpstr>恭禧各位！家有文山小一新鮮人</vt:lpstr>
      <vt:lpstr>PowerPoint 簡報</vt:lpstr>
      <vt:lpstr>教育合夥人~親師溝通與合作</vt:lpstr>
      <vt:lpstr>PowerPoint 簡報</vt:lpstr>
      <vt:lpstr>在家中</vt:lpstr>
      <vt:lpstr>在學校 </vt:lpstr>
      <vt:lpstr>期待~ 成長蛻變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110學年度文山國小 新生家長座談會</dc:title>
  <dc:creator>Mariajose</dc:creator>
  <cp:lastModifiedBy>cou-1</cp:lastModifiedBy>
  <cp:revision>8</cp:revision>
  <dcterms:created xsi:type="dcterms:W3CDTF">2009-09-08T02:07:17Z</dcterms:created>
  <dcterms:modified xsi:type="dcterms:W3CDTF">2021-08-05T03:08:22Z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2052-9.1.0.4994</vt:lpwstr>
  </property>
</Properties>
</file>