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2" r:id="rId3"/>
    <p:sldId id="257" r:id="rId4"/>
    <p:sldId id="258" r:id="rId5"/>
    <p:sldId id="263" r:id="rId6"/>
    <p:sldId id="259" r:id="rId7"/>
    <p:sldId id="276" r:id="rId8"/>
    <p:sldId id="275" r:id="rId9"/>
    <p:sldId id="265" r:id="rId10"/>
    <p:sldId id="266" r:id="rId11"/>
    <p:sldId id="278" r:id="rId12"/>
    <p:sldId id="268" r:id="rId13"/>
    <p:sldId id="264" r:id="rId14"/>
    <p:sldId id="270" r:id="rId15"/>
    <p:sldId id="279" r:id="rId16"/>
    <p:sldId id="271" r:id="rId17"/>
    <p:sldId id="281" r:id="rId18"/>
    <p:sldId id="269" r:id="rId19"/>
    <p:sldId id="280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68FEE"/>
    <a:srgbClr val="F6ACD8"/>
    <a:srgbClr val="4A1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106" d="100"/>
          <a:sy n="106" d="100"/>
        </p:scale>
        <p:origin x="4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A506C-AF4B-44E7-A390-8A1DFD59A1B3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EB2DE-F3AF-413A-B2EE-75631BC31F7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66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EB2DE-F3AF-413A-B2EE-75631BC31F7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55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EB2DE-F3AF-413A-B2EE-75631BC31F7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36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809472-3F34-4A71-A02F-8A0A157DEC4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B60EC2-85E3-4936-B6B5-E2EC035CB5F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107輔導室\議閣創作補助\藝閣照片\1060623藝閣教學\IMG_8166.JPG"/>
          <p:cNvPicPr>
            <a:picLocks noChangeAspect="1" noChangeArrowheads="1"/>
          </p:cNvPicPr>
          <p:nvPr/>
        </p:nvPicPr>
        <p:blipFill>
          <a:blip r:embed="rId2" cstate="print">
            <a:lum bright="6000" contrast="-67000"/>
          </a:blip>
          <a:srcRect/>
          <a:stretch>
            <a:fillRect/>
          </a:stretch>
        </p:blipFill>
        <p:spPr bwMode="auto">
          <a:xfrm>
            <a:off x="539552" y="260648"/>
            <a:ext cx="8358246" cy="6268685"/>
          </a:xfrm>
          <a:prstGeom prst="rect">
            <a:avLst/>
          </a:prstGeom>
          <a:noFill/>
          <a:effectLst>
            <a:glow rad="1905000">
              <a:schemeClr val="accent1">
                <a:alpha val="40000"/>
              </a:schemeClr>
            </a:glow>
            <a:softEdge rad="63500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2910" y="100010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2018</a:t>
            </a:r>
            <a:r>
              <a:rPr lang="zh-TW" altLang="en-US" b="1" dirty="0"/>
              <a:t>桃園市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b="1" dirty="0"/>
              <a:t>藝閣創作補助</a:t>
            </a:r>
            <a:r>
              <a:rPr lang="zh-TW" altLang="en-US" b="1" dirty="0" smtClean="0"/>
              <a:t>計畫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4372" y="2795251"/>
            <a:ext cx="6858048" cy="828684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sz="3200" b="1" dirty="0">
                <a:solidFill>
                  <a:srgbClr val="0000FF"/>
                </a:solidFill>
              </a:rPr>
              <a:t>凝聚社區傳承創新 深耕閩南在地文化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99592" y="4725144"/>
            <a:ext cx="7110532" cy="159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承辦單位：桃園市桃園區文山國民小學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合作單位：桃園市向陽社會服務協會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桃園區中正里辦公處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646269"/>
            <a:ext cx="6524406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五</a:t>
            </a:r>
            <a:r>
              <a:rPr lang="zh-TW" altLang="en-US" b="1" dirty="0" smtClean="0"/>
              <a:t>、藝</a:t>
            </a:r>
            <a:r>
              <a:rPr lang="zh-TW" altLang="en-US" b="1" dirty="0"/>
              <a:t>閣車主題</a:t>
            </a:r>
            <a:r>
              <a:rPr lang="zh-TW" altLang="en-US" b="1" dirty="0" smtClean="0"/>
              <a:t>設計一</a:t>
            </a:r>
            <a:r>
              <a:rPr lang="en-US" b="1" dirty="0" smtClean="0"/>
              <a:t>~~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789269"/>
            <a:ext cx="8229600" cy="438912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伯公庇佑</a:t>
            </a:r>
            <a:r>
              <a:rPr lang="en-US" sz="3600" dirty="0"/>
              <a:t>—</a:t>
            </a:r>
            <a:r>
              <a:rPr lang="zh-TW" altLang="en-US" sz="3600" dirty="0"/>
              <a:t>風調雨順，桃花舞</a:t>
            </a:r>
            <a:r>
              <a:rPr lang="zh-TW" altLang="en-US" sz="3600" dirty="0" smtClean="0"/>
              <a:t>春風</a:t>
            </a:r>
            <a:endParaRPr lang="en-US" altLang="zh-TW" sz="3600" dirty="0" smtClean="0"/>
          </a:p>
          <a:p>
            <a:endParaRPr lang="zh-TW" altLang="en-US" sz="3600" dirty="0"/>
          </a:p>
        </p:txBody>
      </p:sp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819" y="908527"/>
            <a:ext cx="3794196" cy="69629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65067" y="3244334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仙猴祝壽</a:t>
            </a:r>
            <a:r>
              <a:rPr lang="en-US" altLang="zh-TW" dirty="0"/>
              <a:t>--</a:t>
            </a:r>
            <a:r>
              <a:rPr lang="zh-TW" altLang="en-US" dirty="0"/>
              <a:t>生日快樂，祝天天開心！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646269"/>
            <a:ext cx="6524406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五、藝</a:t>
            </a:r>
            <a:r>
              <a:rPr lang="zh-TW" altLang="en-US" b="1" dirty="0"/>
              <a:t>閣車主題</a:t>
            </a:r>
            <a:r>
              <a:rPr lang="zh-TW" altLang="en-US" b="1" dirty="0" smtClean="0"/>
              <a:t>設計二</a:t>
            </a:r>
            <a:r>
              <a:rPr lang="en-US" b="1" dirty="0" smtClean="0"/>
              <a:t>~~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932252"/>
            <a:ext cx="8229600" cy="438912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仙猴祝壽</a:t>
            </a:r>
            <a:r>
              <a:rPr lang="en-US" altLang="zh-TW" sz="3600" b="1" dirty="0"/>
              <a:t>--</a:t>
            </a:r>
            <a:r>
              <a:rPr lang="zh-TW" altLang="en-US" sz="3600" b="1" dirty="0"/>
              <a:t>生日快樂，祝天天</a:t>
            </a:r>
            <a:r>
              <a:rPr lang="zh-TW" altLang="en-US" sz="3600" b="1" dirty="0" smtClean="0"/>
              <a:t>開心</a:t>
            </a:r>
            <a:endParaRPr lang="zh-TW" altLang="en-US" sz="3600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60" y="2526546"/>
            <a:ext cx="3190680" cy="39378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68" y="2526546"/>
            <a:ext cx="4630971" cy="38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五</a:t>
            </a:r>
            <a:r>
              <a:rPr lang="zh-TW" altLang="en-US" b="1" dirty="0" smtClean="0"/>
              <a:t>、</a:t>
            </a:r>
            <a:r>
              <a:rPr lang="zh-TW" altLang="en-US" b="1" dirty="0"/>
              <a:t>藝閣車主題</a:t>
            </a:r>
            <a:r>
              <a:rPr lang="zh-TW" altLang="en-US" b="1" dirty="0" smtClean="0"/>
              <a:t>設計三</a:t>
            </a:r>
            <a:r>
              <a:rPr lang="en-US" altLang="zh-TW" b="1" dirty="0" smtClean="0"/>
              <a:t>~~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dirty="0"/>
              <a:t>大鵬展翅</a:t>
            </a:r>
            <a:r>
              <a:rPr lang="en-US" sz="3200" b="1" dirty="0"/>
              <a:t>—</a:t>
            </a:r>
            <a:r>
              <a:rPr lang="zh-TW" altLang="en-US" sz="3200" b="1" dirty="0"/>
              <a:t>經濟起飛，台灣會更好</a:t>
            </a:r>
            <a:r>
              <a:rPr lang="zh-TW" altLang="en-US" sz="3200" b="1" dirty="0" smtClean="0"/>
              <a:t>！</a:t>
            </a:r>
            <a:endParaRPr lang="en-US" altLang="zh-TW" sz="3200" b="1" dirty="0" smtClean="0"/>
          </a:p>
          <a:p>
            <a:endParaRPr lang="zh-TW" altLang="en-US" sz="3200" b="1" dirty="0"/>
          </a:p>
        </p:txBody>
      </p:sp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75477"/>
            <a:ext cx="4122673" cy="359413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575477"/>
            <a:ext cx="3182793" cy="359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/>
              <a:t>六</a:t>
            </a:r>
            <a:r>
              <a:rPr lang="zh-TW" altLang="en-US" b="1" dirty="0" smtClean="0"/>
              <a:t>、</a:t>
            </a:r>
            <a:r>
              <a:rPr lang="zh-TW" altLang="en-US" b="1" dirty="0"/>
              <a:t>執行期</a:t>
            </a:r>
            <a:r>
              <a:rPr lang="zh-TW" altLang="en-US" b="1" dirty="0" smtClean="0"/>
              <a:t>程</a:t>
            </a:r>
            <a:endParaRPr lang="zh-TW" altLang="en-US" b="1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266900"/>
              </p:ext>
            </p:extLst>
          </p:nvPr>
        </p:nvGraphicFramePr>
        <p:xfrm>
          <a:off x="611561" y="1916832"/>
          <a:ext cx="8064896" cy="4547928"/>
        </p:xfrm>
        <a:graphic>
          <a:graphicData uri="http://schemas.openxmlformats.org/drawingml/2006/table">
            <a:tbl>
              <a:tblPr/>
              <a:tblGrid>
                <a:gridCol w="2628916"/>
                <a:gridCol w="971484"/>
                <a:gridCol w="936104"/>
                <a:gridCol w="864096"/>
                <a:gridCol w="864096"/>
                <a:gridCol w="864096"/>
                <a:gridCol w="936104"/>
              </a:tblGrid>
              <a:tr h="593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實施進度工作項目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標楷體"/>
                          <a:ea typeface="新細明體"/>
                          <a:cs typeface="標楷體"/>
                        </a:rPr>
                        <a:t>107</a:t>
                      </a: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年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標楷體"/>
                          <a:ea typeface="新細明體"/>
                          <a:cs typeface="標楷體"/>
                        </a:rPr>
                        <a:t>5</a:t>
                      </a: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月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標楷體"/>
                          <a:ea typeface="新細明體"/>
                          <a:cs typeface="標楷體"/>
                        </a:rPr>
                        <a:t>107</a:t>
                      </a: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年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標楷體"/>
                          <a:ea typeface="新細明體"/>
                          <a:cs typeface="標楷體"/>
                        </a:rPr>
                        <a:t>6</a:t>
                      </a: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月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latin typeface="標楷體"/>
                          <a:ea typeface="新細明體"/>
                          <a:cs typeface="標楷體"/>
                        </a:rPr>
                        <a:t>107</a:t>
                      </a:r>
                      <a:r>
                        <a:rPr lang="zh-TW" sz="2400" kern="100">
                          <a:latin typeface="Times New Roman"/>
                          <a:ea typeface="標楷體"/>
                          <a:cs typeface="標楷體"/>
                        </a:rPr>
                        <a:t>年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latin typeface="標楷體"/>
                          <a:ea typeface="新細明體"/>
                          <a:cs typeface="標楷體"/>
                        </a:rPr>
                        <a:t>7</a:t>
                      </a:r>
                      <a:r>
                        <a:rPr lang="zh-TW" sz="2400" kern="100">
                          <a:latin typeface="Times New Roman"/>
                          <a:ea typeface="標楷體"/>
                          <a:cs typeface="標楷體"/>
                        </a:rPr>
                        <a:t>月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latin typeface="標楷體"/>
                          <a:ea typeface="新細明體"/>
                          <a:cs typeface="標楷體"/>
                        </a:rPr>
                        <a:t>107</a:t>
                      </a:r>
                      <a:r>
                        <a:rPr lang="zh-TW" sz="2400" kern="100">
                          <a:latin typeface="Times New Roman"/>
                          <a:ea typeface="標楷體"/>
                          <a:cs typeface="標楷體"/>
                        </a:rPr>
                        <a:t>年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latin typeface="標楷體"/>
                          <a:ea typeface="新細明體"/>
                          <a:cs typeface="標楷體"/>
                        </a:rPr>
                        <a:t>8</a:t>
                      </a:r>
                      <a:r>
                        <a:rPr lang="zh-TW" sz="2400" kern="100">
                          <a:latin typeface="Times New Roman"/>
                          <a:ea typeface="標楷體"/>
                          <a:cs typeface="標楷體"/>
                        </a:rPr>
                        <a:t>月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latin typeface="標楷體"/>
                          <a:ea typeface="新細明體"/>
                          <a:cs typeface="標楷體"/>
                        </a:rPr>
                        <a:t>107</a:t>
                      </a:r>
                      <a:r>
                        <a:rPr lang="zh-TW" sz="2400" kern="100">
                          <a:latin typeface="Times New Roman"/>
                          <a:ea typeface="標楷體"/>
                          <a:cs typeface="標楷體"/>
                        </a:rPr>
                        <a:t>年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latin typeface="標楷體"/>
                          <a:ea typeface="新細明體"/>
                          <a:cs typeface="標楷體"/>
                        </a:rPr>
                        <a:t>9</a:t>
                      </a:r>
                      <a:r>
                        <a:rPr lang="zh-TW" sz="2400" kern="100">
                          <a:latin typeface="Times New Roman"/>
                          <a:ea typeface="標楷體"/>
                          <a:cs typeface="標楷體"/>
                        </a:rPr>
                        <a:t>月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latin typeface="標楷體"/>
                          <a:ea typeface="新細明體"/>
                          <a:cs typeface="標楷體"/>
                        </a:rPr>
                        <a:t>107</a:t>
                      </a: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年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標楷體"/>
                          <a:ea typeface="新細明體"/>
                          <a:cs typeface="標楷體"/>
                        </a:rPr>
                        <a:t>10</a:t>
                      </a: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月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6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申請提案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籌組執行團隊情形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5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藝閣主題或活動規劃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5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b="1" kern="100" dirty="0">
                          <a:latin typeface="Times New Roman"/>
                          <a:ea typeface="標楷體"/>
                          <a:cs typeface="標楷體"/>
                        </a:rPr>
                        <a:t>藝閣製作與研習</a:t>
                      </a:r>
                      <a:r>
                        <a:rPr lang="en-US" sz="2400" b="1" kern="100" dirty="0">
                          <a:latin typeface="Times New Roman"/>
                          <a:ea typeface="標楷體"/>
                          <a:cs typeface="標楷體"/>
                        </a:rPr>
                        <a:t>/</a:t>
                      </a:r>
                      <a:r>
                        <a:rPr lang="zh-TW" sz="2400" b="1" kern="100" dirty="0">
                          <a:latin typeface="Times New Roman"/>
                          <a:ea typeface="標楷體"/>
                          <a:cs typeface="標楷體"/>
                        </a:rPr>
                        <a:t>共學課程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solidFill>
                            <a:srgbClr val="833C0B"/>
                          </a:solidFill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>
                          <a:solidFill>
                            <a:srgbClr val="833C0B"/>
                          </a:solidFill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solidFill>
                            <a:srgbClr val="833C0B"/>
                          </a:solidFill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成果展演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  <a:cs typeface="標楷體"/>
                        </a:rPr>
                        <a:t>計畫結案核銷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 dirty="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kern="100">
                        <a:latin typeface="新細明體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標楷體"/>
                        </a:rPr>
                        <a:t>★</a:t>
                      </a:r>
                      <a:endParaRPr lang="zh-TW" sz="2400" kern="100" dirty="0">
                        <a:latin typeface="Times New Roman"/>
                        <a:ea typeface="新細明體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203464"/>
            <a:ext cx="8229600" cy="1143000"/>
          </a:xfrm>
        </p:spPr>
        <p:txBody>
          <a:bodyPr/>
          <a:lstStyle/>
          <a:p>
            <a:r>
              <a:rPr lang="zh-TW" altLang="en-US" b="1" dirty="0" smtClean="0"/>
              <a:t>七、藝閣教學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3" y="1851679"/>
            <a:ext cx="3342541" cy="215338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/>
          <a:stretch/>
        </p:blipFill>
        <p:spPr>
          <a:xfrm>
            <a:off x="4291881" y="1885563"/>
            <a:ext cx="3304454" cy="20856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3" y="4086618"/>
            <a:ext cx="3342541" cy="25069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52" y="4109248"/>
            <a:ext cx="3312367" cy="24842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9673" y="1346464"/>
            <a:ext cx="6775545" cy="423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課程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了解</a:t>
            </a:r>
            <a:r>
              <a:rPr lang="zh-TW" altLang="en-US" sz="2800" dirty="0"/>
              <a:t>藝閣</a:t>
            </a:r>
            <a:r>
              <a:rPr lang="zh-TW" altLang="en-US" sz="2800" dirty="0" smtClean="0"/>
              <a:t>由來、實際體驗藝閣</a:t>
            </a:r>
            <a:r>
              <a:rPr lang="zh-TW" altLang="en-US" sz="2800" dirty="0"/>
              <a:t>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-35226"/>
            <a:ext cx="8229600" cy="1143000"/>
          </a:xfrm>
        </p:spPr>
        <p:txBody>
          <a:bodyPr/>
          <a:lstStyle/>
          <a:p>
            <a:r>
              <a:rPr lang="zh-TW" altLang="en-US" b="1" dirty="0" smtClean="0"/>
              <a:t>八、社區志工研習共學過</a:t>
            </a:r>
            <a:r>
              <a:rPr lang="zh-TW" altLang="en-US" b="1" dirty="0"/>
              <a:t>程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78" y="4933055"/>
            <a:ext cx="2964512" cy="1667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4"/>
          <a:stretch/>
        </p:blipFill>
        <p:spPr>
          <a:xfrm>
            <a:off x="483105" y="1231777"/>
            <a:ext cx="2511436" cy="1738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1" y="4910979"/>
            <a:ext cx="2519496" cy="188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95" y="2811727"/>
            <a:ext cx="2832895" cy="1922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62" y="1082755"/>
            <a:ext cx="2209344" cy="17288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38" y="4898208"/>
            <a:ext cx="2453933" cy="184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50" y="3002026"/>
            <a:ext cx="2344736" cy="175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1" y="3002026"/>
            <a:ext cx="2520280" cy="1890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0" r="5105"/>
          <a:stretch/>
        </p:blipFill>
        <p:spPr>
          <a:xfrm>
            <a:off x="5848255" y="1079672"/>
            <a:ext cx="2808313" cy="1515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0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4788" y="2081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九</a:t>
            </a:r>
            <a:r>
              <a:rPr lang="zh-TW" altLang="en-US" b="1" dirty="0" smtClean="0"/>
              <a:t>、師生、志工共同製作過程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8" y="1474734"/>
            <a:ext cx="3773195" cy="2515464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9" y="4172976"/>
            <a:ext cx="3534226" cy="2442578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0" r="5091"/>
          <a:stretch/>
        </p:blipFill>
        <p:spPr>
          <a:xfrm>
            <a:off x="5062743" y="4140998"/>
            <a:ext cx="3590258" cy="252900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392" r="29914" b="29400"/>
          <a:stretch/>
        </p:blipFill>
        <p:spPr>
          <a:xfrm rot="5400000">
            <a:off x="5515965" y="868478"/>
            <a:ext cx="2486173" cy="365402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13" y="2924944"/>
            <a:ext cx="4644516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5016" y="82393"/>
            <a:ext cx="8229600" cy="1143000"/>
          </a:xfrm>
        </p:spPr>
        <p:txBody>
          <a:bodyPr/>
          <a:lstStyle/>
          <a:p>
            <a:r>
              <a:rPr lang="zh-TW" altLang="en-US" b="1" dirty="0" smtClean="0"/>
              <a:t>十、踩街練習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2734" y="3925506"/>
            <a:ext cx="3971872" cy="2616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2"/>
          <a:stretch/>
        </p:blipFill>
        <p:spPr>
          <a:xfrm>
            <a:off x="4919816" y="1129532"/>
            <a:ext cx="3721289" cy="259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24697"/>
          <a:stretch/>
        </p:blipFill>
        <p:spPr>
          <a:xfrm>
            <a:off x="456111" y="1225393"/>
            <a:ext cx="3714529" cy="2587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4" y="4041648"/>
            <a:ext cx="4142981" cy="276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/>
          <a:stretch/>
        </p:blipFill>
        <p:spPr>
          <a:xfrm>
            <a:off x="2451089" y="2272532"/>
            <a:ext cx="4076192" cy="2884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0893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參</a:t>
            </a:r>
            <a:r>
              <a:rPr lang="zh-TW" altLang="en-US" b="1" dirty="0"/>
              <a:t>訪北港藝閣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6" y="1393816"/>
            <a:ext cx="2636336" cy="1757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46" y="1254452"/>
            <a:ext cx="2671068" cy="1780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0" y="3263673"/>
            <a:ext cx="2636335" cy="17575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92" y="3214362"/>
            <a:ext cx="2671068" cy="1780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53" y="1288550"/>
            <a:ext cx="2708109" cy="1805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7"/>
          <a:stretch/>
        </p:blipFill>
        <p:spPr>
          <a:xfrm>
            <a:off x="5920763" y="3214362"/>
            <a:ext cx="2675087" cy="1642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t="-81" r="-328" b="81"/>
          <a:stretch/>
        </p:blipFill>
        <p:spPr>
          <a:xfrm>
            <a:off x="283228" y="5094710"/>
            <a:ext cx="2679136" cy="1497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96" y="4978845"/>
            <a:ext cx="2681859" cy="1613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/>
          <a:stretch/>
        </p:blipFill>
        <p:spPr>
          <a:xfrm>
            <a:off x="5937274" y="4916803"/>
            <a:ext cx="2675088" cy="1675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        感謝您的蒞臨與指教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25987" r="1177" b="5502"/>
          <a:stretch/>
        </p:blipFill>
        <p:spPr>
          <a:xfrm>
            <a:off x="496144" y="2276872"/>
            <a:ext cx="83164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340" y="476672"/>
            <a:ext cx="822960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目   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772816"/>
            <a:ext cx="4896544" cy="4389120"/>
          </a:xfrm>
        </p:spPr>
        <p:txBody>
          <a:bodyPr>
            <a:normAutofit lnSpcReduction="10000"/>
          </a:bodyPr>
          <a:lstStyle/>
          <a:p>
            <a:r>
              <a:rPr lang="zh-TW" altLang="en-US" b="1" dirty="0"/>
              <a:t>一、</a:t>
            </a:r>
            <a:r>
              <a:rPr lang="zh-TW" altLang="en-US" b="1" dirty="0" smtClean="0"/>
              <a:t>計畫摘要</a:t>
            </a:r>
            <a:endParaRPr lang="en-US" altLang="zh-TW" b="1" dirty="0" smtClean="0"/>
          </a:p>
          <a:p>
            <a:r>
              <a:rPr lang="zh-TW" altLang="en-US" b="1" dirty="0"/>
              <a:t>二、計畫</a:t>
            </a:r>
            <a:r>
              <a:rPr lang="zh-TW" altLang="en-US" b="1" dirty="0" smtClean="0"/>
              <a:t>緣起</a:t>
            </a:r>
            <a:endParaRPr lang="en-US" altLang="zh-TW" b="1" dirty="0" smtClean="0"/>
          </a:p>
          <a:p>
            <a:r>
              <a:rPr lang="zh-TW" altLang="en-US" b="1" dirty="0"/>
              <a:t>三</a:t>
            </a:r>
            <a:r>
              <a:rPr lang="zh-TW" altLang="en-US" b="1" dirty="0" smtClean="0"/>
              <a:t>、</a:t>
            </a:r>
            <a:r>
              <a:rPr lang="zh-TW" altLang="en-US" b="1" dirty="0"/>
              <a:t>師資介紹</a:t>
            </a:r>
            <a:endParaRPr lang="en-US" altLang="zh-TW" b="1" dirty="0"/>
          </a:p>
          <a:p>
            <a:r>
              <a:rPr lang="zh-TW" altLang="en-US" b="1" dirty="0" smtClean="0"/>
              <a:t>四、</a:t>
            </a:r>
            <a:r>
              <a:rPr lang="zh-TW" altLang="en-US" b="1" dirty="0"/>
              <a:t>藝閣主題介紹</a:t>
            </a:r>
            <a:endParaRPr lang="en-US" altLang="zh-TW" b="1" dirty="0"/>
          </a:p>
          <a:p>
            <a:r>
              <a:rPr lang="zh-TW" altLang="en-US" b="1" dirty="0" smtClean="0"/>
              <a:t>五、</a:t>
            </a:r>
            <a:r>
              <a:rPr lang="zh-TW" altLang="en-US" b="1" dirty="0"/>
              <a:t>藝閣創作設計圖</a:t>
            </a:r>
            <a:r>
              <a:rPr lang="zh-TW" altLang="en-US" b="1" dirty="0" smtClean="0"/>
              <a:t>稿</a:t>
            </a:r>
            <a:endParaRPr lang="en-US" altLang="zh-TW" b="1" dirty="0" smtClean="0"/>
          </a:p>
          <a:p>
            <a:r>
              <a:rPr lang="zh-TW" altLang="en-US" b="1" dirty="0"/>
              <a:t>六</a:t>
            </a:r>
            <a:r>
              <a:rPr lang="zh-TW" altLang="en-US" b="1" dirty="0" smtClean="0"/>
              <a:t>、</a:t>
            </a:r>
            <a:r>
              <a:rPr lang="zh-TW" altLang="en-US" b="1" dirty="0"/>
              <a:t>執行期程</a:t>
            </a:r>
            <a:endParaRPr lang="en-US" altLang="zh-TW" b="1" dirty="0" smtClean="0"/>
          </a:p>
          <a:p>
            <a:r>
              <a:rPr lang="zh-TW" altLang="en-US" b="1" dirty="0"/>
              <a:t>七</a:t>
            </a:r>
            <a:r>
              <a:rPr lang="zh-TW" altLang="en-US" b="1" dirty="0" smtClean="0"/>
              <a:t>、</a:t>
            </a:r>
            <a:r>
              <a:rPr lang="zh-TW" altLang="en-US" b="1" dirty="0"/>
              <a:t>藝閣教學</a:t>
            </a:r>
            <a:endParaRPr lang="en-US" altLang="zh-TW" b="1" dirty="0"/>
          </a:p>
          <a:p>
            <a:r>
              <a:rPr lang="zh-TW" altLang="en-US" b="1" dirty="0" smtClean="0"/>
              <a:t>八、社區</a:t>
            </a:r>
            <a:r>
              <a:rPr lang="zh-TW" altLang="en-US" b="1" dirty="0"/>
              <a:t>志</a:t>
            </a:r>
            <a:r>
              <a:rPr lang="zh-TW" altLang="en-US" b="1" dirty="0" smtClean="0"/>
              <a:t>工研習共學過程</a:t>
            </a:r>
            <a:endParaRPr lang="en-US" altLang="zh-TW" b="1" dirty="0" smtClean="0"/>
          </a:p>
          <a:p>
            <a:r>
              <a:rPr lang="zh-TW" altLang="en-US" b="1" dirty="0" smtClean="0"/>
              <a:t>九、師生、志工共同製作過程</a:t>
            </a:r>
            <a:endParaRPr lang="en-US" altLang="zh-TW" b="1" dirty="0" smtClean="0"/>
          </a:p>
          <a:p>
            <a:r>
              <a:rPr lang="zh-TW" altLang="en-US" b="1" dirty="0" smtClean="0"/>
              <a:t>十、</a:t>
            </a:r>
            <a:r>
              <a:rPr lang="zh-TW" altLang="en-US" b="1" dirty="0"/>
              <a:t>踩街練習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7245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一、計畫摘要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353854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4A17DB"/>
                </a:solidFill>
              </a:rPr>
              <a:t>藝</a:t>
            </a:r>
            <a:r>
              <a:rPr lang="zh-TW" altLang="en-US" b="1" dirty="0">
                <a:solidFill>
                  <a:srgbClr val="4A17DB"/>
                </a:solidFill>
              </a:rPr>
              <a:t>閣</a:t>
            </a:r>
            <a:r>
              <a:rPr lang="zh-TW" altLang="en-US" b="1" dirty="0" smtClean="0">
                <a:solidFill>
                  <a:srgbClr val="4A17DB"/>
                </a:solidFill>
              </a:rPr>
              <a:t>創作 </a:t>
            </a:r>
            <a:endParaRPr lang="en-US" altLang="zh-TW" b="1" dirty="0" smtClean="0">
              <a:solidFill>
                <a:srgbClr val="4A17DB"/>
              </a:solidFill>
            </a:endParaRP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</a:t>
            </a:r>
            <a:r>
              <a:rPr lang="zh-TW" altLang="en-US" dirty="0" smtClean="0">
                <a:solidFill>
                  <a:srgbClr val="FF0000"/>
                </a:solidFill>
              </a:rPr>
              <a:t>製作</a:t>
            </a:r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zh-TW" altLang="en-US" dirty="0">
                <a:solidFill>
                  <a:srgbClr val="FF0000"/>
                </a:solidFill>
              </a:rPr>
              <a:t>台藝閣車</a:t>
            </a:r>
            <a:r>
              <a:rPr lang="zh-TW" altLang="en-US" dirty="0"/>
              <a:t>，藉由藝閣製作參與，深耕傳統</a:t>
            </a:r>
            <a:r>
              <a:rPr lang="zh-TW" altLang="en-US" dirty="0" smtClean="0"/>
              <a:t>藝閣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文化</a:t>
            </a:r>
            <a:r>
              <a:rPr lang="zh-TW" altLang="en-US" dirty="0"/>
              <a:t>記憶，共學傳承閩南技藝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4A17DB"/>
                </a:solidFill>
              </a:rPr>
              <a:t>創意</a:t>
            </a:r>
            <a:r>
              <a:rPr lang="zh-TW" altLang="en-US" b="1" dirty="0">
                <a:solidFill>
                  <a:srgbClr val="4A17DB"/>
                </a:solidFill>
              </a:rPr>
              <a:t>遊藝</a:t>
            </a:r>
            <a:r>
              <a:rPr lang="zh-TW" altLang="en-US" b="1" dirty="0" smtClean="0">
                <a:solidFill>
                  <a:srgbClr val="4A17DB"/>
                </a:solidFill>
              </a:rPr>
              <a:t>隊伍</a:t>
            </a:r>
            <a:r>
              <a:rPr lang="zh-TW" altLang="en-US" dirty="0" smtClean="0"/>
              <a:t>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</a:t>
            </a:r>
            <a:r>
              <a:rPr lang="en-US" altLang="zh-TW" dirty="0" smtClean="0"/>
              <a:t>1.</a:t>
            </a:r>
            <a:r>
              <a:rPr lang="zh-TW" altLang="en-US" dirty="0" smtClean="0"/>
              <a:t>組成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r>
              <a:rPr lang="zh-TW" altLang="en-US" dirty="0">
                <a:solidFill>
                  <a:srgbClr val="FF0000"/>
                </a:solidFill>
              </a:rPr>
              <a:t>隊</a:t>
            </a:r>
            <a:r>
              <a:rPr lang="zh-TW" altLang="en-US" dirty="0" smtClean="0">
                <a:solidFill>
                  <a:srgbClr val="FF0000"/>
                </a:solidFill>
              </a:rPr>
              <a:t>創意踩街遊藝隊伍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</a:t>
            </a:r>
            <a:r>
              <a:rPr lang="en-US" altLang="zh-TW" dirty="0" smtClean="0"/>
              <a:t>2.</a:t>
            </a:r>
            <a:r>
              <a:rPr lang="zh-TW" altLang="en-US" dirty="0" smtClean="0"/>
              <a:t>搭配</a:t>
            </a:r>
            <a:r>
              <a:rPr lang="zh-TW" altLang="en-US" dirty="0"/>
              <a:t>藝閣</a:t>
            </a:r>
            <a:r>
              <a:rPr lang="zh-TW" altLang="en-US" dirty="0" smtClean="0"/>
              <a:t>主題於</a:t>
            </a:r>
            <a:r>
              <a:rPr lang="en-US" altLang="zh-TW" dirty="0" smtClean="0">
                <a:solidFill>
                  <a:srgbClr val="FF0000"/>
                </a:solidFill>
              </a:rPr>
              <a:t>9/15</a:t>
            </a:r>
            <a:r>
              <a:rPr lang="zh-TW" altLang="en-US" dirty="0"/>
              <a:t>踩街</a:t>
            </a:r>
            <a:r>
              <a:rPr lang="zh-TW" altLang="en-US" dirty="0" smtClean="0"/>
              <a:t>遊行。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b="1" dirty="0" smtClean="0"/>
              <a:t>二、計畫緣起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3711" y="1844824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b="1" dirty="0" smtClean="0"/>
              <a:t>藝</a:t>
            </a:r>
            <a:r>
              <a:rPr lang="zh-TW" altLang="en-US" b="1" dirty="0"/>
              <a:t>閣</a:t>
            </a:r>
            <a:r>
              <a:rPr lang="zh-TW" altLang="en-US" dirty="0"/>
              <a:t>，又名</a:t>
            </a:r>
            <a:r>
              <a:rPr lang="zh-TW" altLang="en-US" b="1" dirty="0">
                <a:solidFill>
                  <a:srgbClr val="FF0000"/>
                </a:solidFill>
              </a:rPr>
              <a:t>抬閣</a:t>
            </a:r>
            <a:r>
              <a:rPr lang="zh-TW" altLang="en-US" dirty="0"/>
              <a:t>、</a:t>
            </a:r>
            <a:r>
              <a:rPr lang="zh-TW" altLang="en-US" b="1" dirty="0">
                <a:solidFill>
                  <a:srgbClr val="FF0000"/>
                </a:solidFill>
              </a:rPr>
              <a:t>臺閣</a:t>
            </a:r>
            <a:r>
              <a:rPr lang="zh-TW" altLang="en-US" dirty="0"/>
              <a:t>，是一種源自</a:t>
            </a:r>
            <a:r>
              <a:rPr lang="zh-TW" altLang="en-US" dirty="0">
                <a:solidFill>
                  <a:srgbClr val="FF0000"/>
                </a:solidFill>
              </a:rPr>
              <a:t>中國傳統</a:t>
            </a:r>
            <a:r>
              <a:rPr lang="zh-TW" altLang="en-US" dirty="0"/>
              <a:t>民俗技藝表演，與</a:t>
            </a:r>
            <a:r>
              <a:rPr lang="zh-TW" altLang="en-US" dirty="0">
                <a:solidFill>
                  <a:srgbClr val="FF0000"/>
                </a:solidFill>
              </a:rPr>
              <a:t>陣頭</a:t>
            </a:r>
            <a:r>
              <a:rPr lang="zh-TW" altLang="en-US" dirty="0"/>
              <a:t>合稱</a:t>
            </a:r>
            <a:r>
              <a:rPr lang="zh-TW" altLang="en-US" dirty="0">
                <a:solidFill>
                  <a:srgbClr val="FF0000"/>
                </a:solidFill>
              </a:rPr>
              <a:t>藝陣</a:t>
            </a:r>
            <a:r>
              <a:rPr lang="zh-TW" altLang="en-US" dirty="0"/>
              <a:t>，常見於</a:t>
            </a:r>
            <a:r>
              <a:rPr lang="zh-TW" altLang="en-US" dirty="0">
                <a:solidFill>
                  <a:srgbClr val="FF0000"/>
                </a:solidFill>
              </a:rPr>
              <a:t>迎神賽會</a:t>
            </a:r>
            <a:r>
              <a:rPr lang="zh-TW" altLang="en-US" dirty="0"/>
              <a:t>，亦傳至日本。一般由小孩子裝扮成各種歷史人物，坐在製作精美的閣子裡，由人抬著或搭載於車子上遊行街頭。又稱</a:t>
            </a:r>
            <a:r>
              <a:rPr lang="zh-TW" altLang="en-US" dirty="0">
                <a:solidFill>
                  <a:srgbClr val="FF0000"/>
                </a:solidFill>
              </a:rPr>
              <a:t>「</a:t>
            </a:r>
            <a:r>
              <a:rPr lang="zh-TW" altLang="en-US" b="1" dirty="0">
                <a:solidFill>
                  <a:srgbClr val="FF0000"/>
                </a:solidFill>
              </a:rPr>
              <a:t>詩意閣</a:t>
            </a:r>
            <a:r>
              <a:rPr lang="zh-TW" altLang="en-US" dirty="0">
                <a:solidFill>
                  <a:srgbClr val="FF0000"/>
                </a:solidFill>
              </a:rPr>
              <a:t>」</a:t>
            </a:r>
            <a:r>
              <a:rPr lang="zh-TW" altLang="en-US" dirty="0"/>
              <a:t>，古代是一種古色古香的傳統式花車，車上由真人扮演各種神話、戲劇人物，並布置有花草樹木的亭台樓閣，藉此呈現</a:t>
            </a:r>
            <a:r>
              <a:rPr lang="zh-TW" altLang="en-US" dirty="0">
                <a:solidFill>
                  <a:srgbClr val="FF0000"/>
                </a:solidFill>
              </a:rPr>
              <a:t>民間傳說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FF0000"/>
                </a:solidFill>
              </a:rPr>
              <a:t>小說戲曲</a:t>
            </a:r>
            <a:r>
              <a:rPr lang="zh-TW" altLang="en-US" dirty="0"/>
              <a:t>之故事情節。</a:t>
            </a:r>
            <a:r>
              <a:rPr lang="zh-TW" altLang="en-US" u="sng" dirty="0">
                <a:solidFill>
                  <a:schemeClr val="accent1"/>
                </a:solidFill>
              </a:rPr>
              <a:t>舉凡地方上有迎神廟會、行香等慶典活動，常見藝閣參與遊行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在</a:t>
            </a:r>
            <a:r>
              <a:rPr lang="en-US" dirty="0">
                <a:solidFill>
                  <a:srgbClr val="FF0000"/>
                </a:solidFill>
              </a:rPr>
              <a:t>60</a:t>
            </a:r>
            <a:r>
              <a:rPr lang="zh-TW" altLang="en-US" dirty="0">
                <a:solidFill>
                  <a:srgbClr val="FF0000"/>
                </a:solidFill>
              </a:rPr>
              <a:t>年前</a:t>
            </a:r>
            <a:r>
              <a:rPr lang="zh-TW" altLang="en-US" dirty="0"/>
              <a:t>曾經是桃園引以為傲的在地民俗活動，隨著社會的現代化，這樣的工藝技術也消失在桃園的社會之中。</a:t>
            </a:r>
            <a:r>
              <a:rPr lang="en-US" dirty="0"/>
              <a:t>103</a:t>
            </a:r>
            <a:r>
              <a:rPr lang="zh-TW" altLang="en-US" dirty="0"/>
              <a:t>年文化局嘗試重現桃園藝閣往日風華，經過二年的努力也建構了另一種的在地</a:t>
            </a:r>
            <a:r>
              <a:rPr lang="zh-TW" altLang="en-US" dirty="0" smtClean="0"/>
              <a:t>文化。今年本校有幸提案</a:t>
            </a:r>
            <a:r>
              <a:rPr lang="zh-TW" altLang="en-US" dirty="0"/>
              <a:t>參與</a:t>
            </a:r>
            <a:r>
              <a:rPr lang="zh-TW" altLang="en-US" dirty="0">
                <a:solidFill>
                  <a:srgbClr val="FF0000"/>
                </a:solidFill>
              </a:rPr>
              <a:t>桃園藝閣</a:t>
            </a:r>
            <a:r>
              <a:rPr lang="zh-TW" altLang="en-US" dirty="0" smtClean="0">
                <a:solidFill>
                  <a:srgbClr val="FF0000"/>
                </a:solidFill>
              </a:rPr>
              <a:t>製作</a:t>
            </a:r>
            <a:r>
              <a:rPr lang="zh-TW" altLang="en-US" dirty="0" smtClean="0"/>
              <a:t>，期盼透過</a:t>
            </a:r>
            <a:r>
              <a:rPr lang="zh-TW" altLang="en-US" dirty="0" smtClean="0">
                <a:solidFill>
                  <a:srgbClr val="FF0000"/>
                </a:solidFill>
              </a:rPr>
              <a:t>桃園</a:t>
            </a:r>
            <a:r>
              <a:rPr lang="zh-TW" altLang="en-US" dirty="0">
                <a:solidFill>
                  <a:srgbClr val="FF0000"/>
                </a:solidFill>
              </a:rPr>
              <a:t>閩南文化節</a:t>
            </a:r>
            <a:r>
              <a:rPr lang="zh-TW" altLang="en-US" dirty="0"/>
              <a:t>之辦理</a:t>
            </a:r>
            <a:r>
              <a:rPr lang="zh-TW" altLang="en-US" dirty="0" smtClean="0"/>
              <a:t>傳承</a:t>
            </a:r>
            <a:r>
              <a:rPr lang="zh-TW" altLang="en-US" dirty="0">
                <a:solidFill>
                  <a:srgbClr val="FF0000"/>
                </a:solidFill>
              </a:rPr>
              <a:t>閩南在地文化</a:t>
            </a:r>
            <a:r>
              <a:rPr lang="zh-TW" altLang="en-US" dirty="0"/>
              <a:t>以及</a:t>
            </a:r>
            <a:r>
              <a:rPr lang="zh-TW" altLang="en-US" dirty="0">
                <a:solidFill>
                  <a:srgbClr val="FF0000"/>
                </a:solidFill>
              </a:rPr>
              <a:t>凝聚</a:t>
            </a:r>
            <a:r>
              <a:rPr lang="zh-TW" altLang="en-US" dirty="0" smtClean="0">
                <a:solidFill>
                  <a:srgbClr val="FF0000"/>
                </a:solidFill>
              </a:rPr>
              <a:t>社區</a:t>
            </a:r>
            <a:r>
              <a:rPr lang="zh-TW" altLang="en-US" dirty="0">
                <a:solidFill>
                  <a:srgbClr val="FF0000"/>
                </a:solidFill>
              </a:rPr>
              <a:t>意識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/>
          <p:cNvSpPr txBox="1">
            <a:spLocks/>
          </p:cNvSpPr>
          <p:nvPr/>
        </p:nvSpPr>
        <p:spPr>
          <a:xfrm>
            <a:off x="4803540" y="1847088"/>
            <a:ext cx="3960440" cy="4746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 smtClean="0"/>
          </a:p>
          <a:p>
            <a:r>
              <a:rPr lang="zh-TW" altLang="en-US" sz="2400" dirty="0" smtClean="0"/>
              <a:t>前任花燈協會理事長，總統府國慶踩街花車藝師、全國燈會製作藝師、</a:t>
            </a:r>
            <a:r>
              <a:rPr lang="en-US" altLang="zh-TW" sz="2400" dirty="0"/>
              <a:t>2019</a:t>
            </a:r>
            <a:r>
              <a:rPr lang="zh-TW" altLang="en-US" sz="2400" dirty="0"/>
              <a:t>全國燈會在屏東藝</a:t>
            </a:r>
            <a:r>
              <a:rPr lang="zh-TW" altLang="en-US" sz="2400" dirty="0" smtClean="0"/>
              <a:t>師</a:t>
            </a:r>
            <a:r>
              <a:rPr lang="zh-TW" altLang="en-US" sz="2400" dirty="0"/>
              <a:t>、</a:t>
            </a:r>
            <a:r>
              <a:rPr lang="zh-TW" altLang="en-US" sz="2400" dirty="0" smtClean="0"/>
              <a:t>全國花燈研習講師等。</a:t>
            </a: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380" y="47667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b="1" dirty="0"/>
              <a:t>三</a:t>
            </a:r>
            <a:r>
              <a:rPr lang="zh-TW" altLang="en-US" b="1" dirty="0" smtClean="0"/>
              <a:t>、師資介紹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7088"/>
            <a:ext cx="4114800" cy="4746896"/>
          </a:xfrm>
          <a:solidFill>
            <a:srgbClr val="F6ACD8"/>
          </a:solidFill>
        </p:spPr>
        <p:txBody>
          <a:bodyPr>
            <a:normAutofit fontScale="85000" lnSpcReduction="20000"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現</a:t>
            </a:r>
            <a:r>
              <a:rPr lang="zh-TW" altLang="en-US" b="1" dirty="0"/>
              <a:t>任</a:t>
            </a:r>
            <a:r>
              <a:rPr lang="zh-TW" altLang="en-US" b="1" u="sng" dirty="0"/>
              <a:t>文山國小校長</a:t>
            </a:r>
            <a:r>
              <a:rPr lang="zh-TW" altLang="en-US" dirty="0"/>
              <a:t>，新竹師院美勞教育</a:t>
            </a:r>
            <a:r>
              <a:rPr lang="zh-TW" altLang="en-US" b="1" u="sng" dirty="0">
                <a:solidFill>
                  <a:srgbClr val="002060"/>
                </a:solidFill>
              </a:rPr>
              <a:t>碩士</a:t>
            </a:r>
            <a:r>
              <a:rPr lang="zh-TW" altLang="en-US" dirty="0"/>
              <a:t>，高雄師範 大學教育學士、臺灣師範大學資優學分班，新竹師專</a:t>
            </a:r>
            <a:r>
              <a:rPr lang="en-US" dirty="0"/>
              <a:t> 75 </a:t>
            </a:r>
            <a:r>
              <a:rPr lang="zh-TW" altLang="en-US" dirty="0"/>
              <a:t>級美勞科。桃園市國小校長，桃園市國教輔導團</a:t>
            </a:r>
            <a:r>
              <a:rPr lang="zh-TW" altLang="en-US" b="1" u="sng" dirty="0"/>
              <a:t>藝文副領召</a:t>
            </a:r>
            <a:r>
              <a:rPr lang="zh-TW" altLang="en-US" dirty="0"/>
              <a:t>。 曾任：國小美術班專任教師、竹教大藝設系兼任講師 </a:t>
            </a:r>
            <a:r>
              <a:rPr lang="zh-TW" altLang="en-US" b="1" u="sng" dirty="0"/>
              <a:t>得獎</a:t>
            </a:r>
            <a:r>
              <a:rPr lang="zh-TW" altLang="en-US" dirty="0"/>
              <a:t>：</a:t>
            </a:r>
            <a:r>
              <a:rPr lang="en-US" dirty="0"/>
              <a:t>103KPD </a:t>
            </a:r>
            <a:r>
              <a:rPr lang="zh-TW" altLang="en-US" dirty="0"/>
              <a:t>標竿學校，教學卓越銀質獎 ，</a:t>
            </a:r>
            <a:r>
              <a:rPr lang="en-US" dirty="0"/>
              <a:t>105</a:t>
            </a:r>
            <a:r>
              <a:rPr lang="zh-TW" altLang="en-US" dirty="0"/>
              <a:t>全國花燈優等獎 桃園之美膠彩畫家、廣達游於藝策展人 展覽：榮民醫院四人聯展、墨花彩舞炫桃園展覽、桐花祭展等</a:t>
            </a:r>
            <a:r>
              <a:rPr lang="zh-TW" altLang="en-US" dirty="0" smtClean="0"/>
              <a:t>。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827584" y="1935557"/>
            <a:ext cx="1368152" cy="429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/>
            <a:r>
              <a:rPr lang="zh-TW" altLang="en-US" sz="2800" dirty="0" smtClean="0"/>
              <a:t>江彩鳳</a:t>
            </a:r>
            <a:endParaRPr lang="zh-TW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220072" y="1935557"/>
            <a:ext cx="1429816" cy="429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陳祖榮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5995" y="620688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4400" b="1" dirty="0"/>
              <a:t>四</a:t>
            </a:r>
            <a:r>
              <a:rPr lang="zh-TW" altLang="en-US" sz="4400" b="1" dirty="0" smtClean="0"/>
              <a:t>、藝閣主題</a:t>
            </a:r>
            <a:r>
              <a:rPr lang="zh-TW" altLang="en-US" sz="4400" b="1" dirty="0"/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5995" y="2225942"/>
            <a:ext cx="4546848" cy="438912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268FEE"/>
                </a:solidFill>
              </a:rPr>
              <a:t>藝閣車一</a:t>
            </a:r>
            <a:r>
              <a:rPr lang="en-US" altLang="zh-TW" b="1" dirty="0" smtClean="0">
                <a:solidFill>
                  <a:srgbClr val="268FEE"/>
                </a:solidFill>
              </a:rPr>
              <a:t>-</a:t>
            </a:r>
            <a:r>
              <a:rPr lang="zh-TW" altLang="en-US" b="1" dirty="0" smtClean="0">
                <a:solidFill>
                  <a:srgbClr val="268FEE"/>
                </a:solidFill>
              </a:rPr>
              <a:t>伯公庇佑</a:t>
            </a:r>
            <a:endParaRPr lang="en-US" altLang="zh-TW" b="1" dirty="0" smtClean="0">
              <a:solidFill>
                <a:srgbClr val="268FEE"/>
              </a:solidFill>
            </a:endParaRPr>
          </a:p>
          <a:p>
            <a:r>
              <a:rPr lang="zh-TW" altLang="en-US" dirty="0" smtClean="0"/>
              <a:t>配合民間信仰，土地公傳奇故事，保佑桃園風調雨順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r>
              <a:rPr lang="zh-TW" altLang="en-US" dirty="0"/>
              <a:t>踩街活動由</a:t>
            </a:r>
            <a:r>
              <a:rPr lang="zh-TW" altLang="en-US" u="sng" dirty="0" smtClean="0">
                <a:solidFill>
                  <a:srgbClr val="002060"/>
                </a:solidFill>
              </a:rPr>
              <a:t>社區民眾</a:t>
            </a:r>
            <a:r>
              <a:rPr lang="zh-TW" altLang="en-US" dirty="0" smtClean="0"/>
              <a:t>扮成</a:t>
            </a:r>
            <a:r>
              <a:rPr lang="zh-TW" altLang="en-US" dirty="0"/>
              <a:t>土地公土地</a:t>
            </a:r>
            <a:r>
              <a:rPr lang="zh-TW" altLang="en-US" dirty="0" smtClean="0"/>
              <a:t>婆、</a:t>
            </a:r>
            <a:r>
              <a:rPr lang="zh-TW" altLang="en-US" u="sng" dirty="0" smtClean="0">
                <a:solidFill>
                  <a:srgbClr val="002060"/>
                </a:solidFill>
              </a:rPr>
              <a:t>舞蹈</a:t>
            </a:r>
            <a:r>
              <a:rPr lang="zh-TW" altLang="en-US" u="sng" dirty="0">
                <a:solidFill>
                  <a:srgbClr val="002060"/>
                </a:solidFill>
              </a:rPr>
              <a:t>團</a:t>
            </a:r>
            <a:r>
              <a:rPr lang="zh-TW" altLang="en-US" dirty="0"/>
              <a:t>學生</a:t>
            </a:r>
            <a:r>
              <a:rPr lang="zh-TW" altLang="en-US" dirty="0" smtClean="0"/>
              <a:t>扮演小</a:t>
            </a:r>
            <a:r>
              <a:rPr lang="zh-TW" altLang="en-US" dirty="0"/>
              <a:t>仙女</a:t>
            </a:r>
            <a:r>
              <a:rPr lang="zh-TW" altLang="en-US" dirty="0" smtClean="0"/>
              <a:t>，手</a:t>
            </a:r>
            <a:r>
              <a:rPr lang="zh-TW" altLang="en-US" dirty="0"/>
              <a:t>持壽桃、蓮花、芭蕉扇舞動春風</a:t>
            </a:r>
            <a:r>
              <a:rPr lang="zh-TW" altLang="en-US" dirty="0" smtClean="0"/>
              <a:t>，象徵慶祝</a:t>
            </a:r>
            <a:r>
              <a:rPr lang="zh-TW" altLang="en-US" dirty="0"/>
              <a:t>豐收富足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5680" r="11006" b="-596"/>
          <a:stretch/>
        </p:blipFill>
        <p:spPr>
          <a:xfrm>
            <a:off x="5220072" y="4068764"/>
            <a:ext cx="3434077" cy="2546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2" t="-838" r="13335" b="838"/>
          <a:stretch/>
        </p:blipFill>
        <p:spPr>
          <a:xfrm>
            <a:off x="4883075" y="1606289"/>
            <a:ext cx="2239483" cy="2490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11003" r="18263" b="4116"/>
          <a:stretch/>
        </p:blipFill>
        <p:spPr>
          <a:xfrm>
            <a:off x="6658788" y="500672"/>
            <a:ext cx="2114425" cy="3568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512440"/>
            <a:ext cx="5692711" cy="1143000"/>
          </a:xfrm>
        </p:spPr>
        <p:txBody>
          <a:bodyPr>
            <a:noAutofit/>
          </a:bodyPr>
          <a:lstStyle/>
          <a:p>
            <a:pPr lvl="0"/>
            <a:r>
              <a:rPr lang="zh-TW" altLang="en-US" sz="5400" b="1" dirty="0"/>
              <a:t>四</a:t>
            </a:r>
            <a:r>
              <a:rPr lang="zh-TW" altLang="en-US" sz="5400" b="1" dirty="0" smtClean="0"/>
              <a:t>、藝閣主題</a:t>
            </a:r>
            <a:r>
              <a:rPr lang="zh-TW" altLang="en-US" sz="5400" b="1" dirty="0"/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3698" y="1916832"/>
            <a:ext cx="4546848" cy="4389120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rgbClr val="268FEE"/>
                </a:solidFill>
              </a:rPr>
              <a:t>藝閣車二</a:t>
            </a:r>
            <a:r>
              <a:rPr lang="en-US" altLang="zh-TW" dirty="0" smtClean="0">
                <a:solidFill>
                  <a:srgbClr val="268FEE"/>
                </a:solidFill>
              </a:rPr>
              <a:t>-</a:t>
            </a:r>
            <a:r>
              <a:rPr lang="zh-TW" altLang="en-US" dirty="0" smtClean="0">
                <a:solidFill>
                  <a:srgbClr val="268FEE"/>
                </a:solidFill>
              </a:rPr>
              <a:t>仙猴祝壽</a:t>
            </a:r>
            <a:endParaRPr lang="en-US" altLang="zh-TW" dirty="0" smtClean="0">
              <a:solidFill>
                <a:srgbClr val="268FEE"/>
              </a:solidFill>
            </a:endParaRPr>
          </a:p>
          <a:p>
            <a:r>
              <a:rPr lang="zh-TW" altLang="en-US" dirty="0" smtClean="0"/>
              <a:t>連結</a:t>
            </a:r>
            <a:r>
              <a:rPr lang="zh-TW" altLang="en-US" dirty="0"/>
              <a:t>生活居住特色</a:t>
            </a:r>
            <a:r>
              <a:rPr lang="zh-TW" altLang="en-US" dirty="0" smtClean="0"/>
              <a:t>，由於社區有「壽」星街</a:t>
            </a:r>
            <a:r>
              <a:rPr lang="zh-TW" altLang="en-US" dirty="0"/>
              <a:t>，有</a:t>
            </a:r>
            <a:r>
              <a:rPr lang="zh-TW" altLang="en-US" dirty="0" smtClean="0"/>
              <a:t>延「壽」街</a:t>
            </a:r>
            <a:r>
              <a:rPr lang="en-US" altLang="zh-TW" dirty="0"/>
              <a:t>….</a:t>
            </a:r>
            <a:r>
              <a:rPr lang="zh-TW" altLang="en-US" dirty="0"/>
              <a:t>藉</a:t>
            </a:r>
            <a:r>
              <a:rPr lang="zh-TW" altLang="en-US" dirty="0" smtClean="0"/>
              <a:t>由怪「獸」、猴仔 </a:t>
            </a:r>
            <a:r>
              <a:rPr lang="en-US" altLang="zh-TW" dirty="0" smtClean="0"/>
              <a:t>….</a:t>
            </a:r>
            <a:r>
              <a:rPr lang="zh-TW" altLang="en-US" dirty="0"/>
              <a:t>給住在這兒的居民祝福</a:t>
            </a:r>
            <a:r>
              <a:rPr lang="zh-TW" altLang="en-US" dirty="0" smtClean="0"/>
              <a:t>獻「壽」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踩街</a:t>
            </a:r>
            <a:r>
              <a:rPr lang="zh-TW" altLang="en-US" dirty="0" smtClean="0"/>
              <a:t>活動由</a:t>
            </a:r>
            <a:r>
              <a:rPr lang="zh-TW" altLang="en-US" dirty="0"/>
              <a:t>偶戲團</a:t>
            </a:r>
            <a:r>
              <a:rPr lang="zh-TW" altLang="en-US" dirty="0" smtClean="0"/>
              <a:t>學生扮小怪獸</a:t>
            </a:r>
            <a:r>
              <a:rPr lang="zh-TW" altLang="en-US" dirty="0"/>
              <a:t>、</a:t>
            </a:r>
            <a:r>
              <a:rPr lang="zh-TW" altLang="en-US" dirty="0" smtClean="0"/>
              <a:t>牛魔王、杖</a:t>
            </a:r>
            <a:r>
              <a:rPr lang="zh-TW" altLang="en-US" dirty="0"/>
              <a:t>頭</a:t>
            </a:r>
            <a:r>
              <a:rPr lang="zh-TW" altLang="en-US" dirty="0" smtClean="0"/>
              <a:t>偶及仙</a:t>
            </a:r>
            <a:r>
              <a:rPr lang="zh-TW" altLang="en-US" dirty="0"/>
              <a:t>猴</a:t>
            </a:r>
            <a:r>
              <a:rPr lang="zh-TW" altLang="en-US" dirty="0" smtClean="0"/>
              <a:t>獻「壽」，期望每位居民天天開心</a:t>
            </a:r>
            <a:r>
              <a:rPr lang="zh-TW" altLang="en-US" dirty="0"/>
              <a:t>，平安喜樂又長「壽」 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5" t="20738" r="32714" b="-266"/>
          <a:stretch/>
        </p:blipFill>
        <p:spPr>
          <a:xfrm>
            <a:off x="4932041" y="1644352"/>
            <a:ext cx="3579202" cy="493407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7" t="19603" r="24630" b="42416"/>
          <a:stretch/>
        </p:blipFill>
        <p:spPr>
          <a:xfrm>
            <a:off x="6623037" y="1556792"/>
            <a:ext cx="187220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414" y="476672"/>
            <a:ext cx="5586794" cy="1143000"/>
          </a:xfrm>
        </p:spPr>
        <p:txBody>
          <a:bodyPr>
            <a:noAutofit/>
          </a:bodyPr>
          <a:lstStyle/>
          <a:p>
            <a:pPr lvl="0"/>
            <a:r>
              <a:rPr lang="zh-TW" altLang="en-US" sz="5400" b="1" dirty="0"/>
              <a:t>四</a:t>
            </a:r>
            <a:r>
              <a:rPr lang="zh-TW" altLang="en-US" sz="5400" b="1" dirty="0" smtClean="0"/>
              <a:t>、藝閣主題</a:t>
            </a:r>
            <a:r>
              <a:rPr lang="zh-TW" altLang="en-US" sz="5400" b="1" dirty="0"/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276872"/>
            <a:ext cx="4134286" cy="467715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268FEE"/>
                </a:solidFill>
              </a:rPr>
              <a:t>藝閣車三</a:t>
            </a:r>
            <a:r>
              <a:rPr lang="en-US" altLang="zh-TW" dirty="0" smtClean="0">
                <a:solidFill>
                  <a:srgbClr val="268FEE"/>
                </a:solidFill>
              </a:rPr>
              <a:t>-</a:t>
            </a:r>
            <a:r>
              <a:rPr lang="zh-TW" altLang="en-US" dirty="0" smtClean="0">
                <a:solidFill>
                  <a:srgbClr val="268FEE"/>
                </a:solidFill>
              </a:rPr>
              <a:t>大</a:t>
            </a:r>
            <a:r>
              <a:rPr lang="zh-TW" altLang="en-US" dirty="0">
                <a:solidFill>
                  <a:srgbClr val="268FEE"/>
                </a:solidFill>
              </a:rPr>
              <a:t>鵬</a:t>
            </a:r>
            <a:r>
              <a:rPr lang="zh-TW" altLang="en-US" dirty="0" smtClean="0">
                <a:solidFill>
                  <a:srgbClr val="268FEE"/>
                </a:solidFill>
              </a:rPr>
              <a:t>展翅</a:t>
            </a:r>
            <a:endParaRPr lang="en-US" altLang="zh-TW" dirty="0" smtClean="0">
              <a:solidFill>
                <a:srgbClr val="268FEE"/>
              </a:solidFill>
            </a:endParaRPr>
          </a:p>
          <a:p>
            <a:r>
              <a:rPr lang="zh-TW" altLang="en-US" dirty="0" smtClean="0"/>
              <a:t>藉由大鳥展翅高飛，期待台灣經濟更好。</a:t>
            </a:r>
            <a:endParaRPr lang="en-US" altLang="zh-TW" dirty="0" smtClean="0"/>
          </a:p>
          <a:p>
            <a:r>
              <a:rPr lang="zh-TW" altLang="en-US" dirty="0"/>
              <a:t>踩街活動由</a:t>
            </a:r>
            <a:r>
              <a:rPr lang="zh-TW" altLang="en-US" dirty="0" smtClean="0"/>
              <a:t>直</a:t>
            </a:r>
            <a:r>
              <a:rPr lang="zh-TW" altLang="en-US" dirty="0"/>
              <a:t>笛團</a:t>
            </a:r>
            <a:r>
              <a:rPr lang="zh-TW" altLang="en-US" dirty="0" smtClean="0"/>
              <a:t>學生扮演許願</a:t>
            </a:r>
            <a:r>
              <a:rPr lang="zh-TW" altLang="en-US" dirty="0"/>
              <a:t>天使，</a:t>
            </a:r>
            <a:r>
              <a:rPr lang="zh-TW" altLang="en-US" dirty="0" smtClean="0"/>
              <a:t>吹奏直</a:t>
            </a:r>
            <a:r>
              <a:rPr lang="zh-TW" altLang="en-US" dirty="0"/>
              <a:t>笛，共同</a:t>
            </a:r>
            <a:r>
              <a:rPr lang="zh-TW" altLang="en-US" dirty="0" smtClean="0"/>
              <a:t>祈禱台灣</a:t>
            </a:r>
            <a:r>
              <a:rPr lang="zh-TW" altLang="en-US" dirty="0"/>
              <a:t>會更好</a:t>
            </a:r>
            <a:r>
              <a:rPr lang="zh-TW" altLang="en-US" dirty="0" smtClean="0"/>
              <a:t>！</a:t>
            </a:r>
            <a:endParaRPr lang="en-US" altLang="zh-TW" dirty="0" smtClean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r="38115"/>
          <a:stretch/>
        </p:blipFill>
        <p:spPr>
          <a:xfrm>
            <a:off x="4601830" y="1618279"/>
            <a:ext cx="4410567" cy="48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2349628"/>
            <a:ext cx="7056783" cy="31612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1216" y="529544"/>
            <a:ext cx="8229600" cy="1143000"/>
          </a:xfrm>
        </p:spPr>
        <p:txBody>
          <a:bodyPr/>
          <a:lstStyle/>
          <a:p>
            <a:r>
              <a:rPr lang="zh-TW" altLang="en-US" b="1" dirty="0"/>
              <a:t>五</a:t>
            </a:r>
            <a:r>
              <a:rPr lang="zh-TW" altLang="en-US" b="1" dirty="0" smtClean="0"/>
              <a:t>、</a:t>
            </a:r>
            <a:r>
              <a:rPr lang="zh-TW" altLang="en-US" b="1" dirty="0"/>
              <a:t>藝閣創作設計圖</a:t>
            </a:r>
            <a:r>
              <a:rPr lang="zh-TW" altLang="en-US" b="1" dirty="0" smtClean="0"/>
              <a:t>稿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6756" y="1720303"/>
            <a:ext cx="7089658" cy="4389120"/>
          </a:xfrm>
        </p:spPr>
        <p:txBody>
          <a:bodyPr/>
          <a:lstStyle/>
          <a:p>
            <a:r>
              <a:rPr lang="zh-TW" altLang="en-US" b="1" dirty="0" smtClean="0"/>
              <a:t>藝</a:t>
            </a:r>
            <a:r>
              <a:rPr lang="zh-TW" altLang="en-US" b="1" dirty="0"/>
              <a:t>閣車基本設計</a:t>
            </a:r>
            <a:r>
              <a:rPr lang="en-US" b="1" dirty="0"/>
              <a:t>~~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1390544" y="4894221"/>
            <a:ext cx="944967" cy="7021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5587181" y="1642704"/>
            <a:ext cx="3452495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kumimoji="1" lang="zh-TW" altLang="en-US" sz="2800" b="1" dirty="0">
                <a:latin typeface="標楷體" pitchFamily="65" charset="-120"/>
                <a:ea typeface="標楷體" pitchFamily="65" charset="-120"/>
                <a:cs typeface="Calibri" pitchFamily="34" charset="0"/>
              </a:rPr>
              <a:t>後面開門</a:t>
            </a:r>
            <a:r>
              <a:rPr kumimoji="1" lang="en-US" altLang="zh-TW" sz="2800" b="1" dirty="0">
                <a:latin typeface="Arial"/>
                <a:ea typeface="標楷體" pitchFamily="65" charset="-120"/>
                <a:cs typeface="Calibri" pitchFamily="34" charset="0"/>
              </a:rPr>
              <a:t>—</a:t>
            </a:r>
            <a:r>
              <a:rPr kumimoji="1" lang="zh-TW" altLang="en-US" sz="2800" b="1" dirty="0">
                <a:latin typeface="標楷體" pitchFamily="65" charset="-120"/>
                <a:ea typeface="標楷體" pitchFamily="65" charset="-120"/>
                <a:cs typeface="Calibri" pitchFamily="34" charset="0"/>
              </a:rPr>
              <a:t>附活葉與鎖頭，方便置入發電機</a:t>
            </a:r>
            <a:r>
              <a:rPr kumimoji="1" lang="en-US" altLang="zh-TW" sz="2800" b="1" dirty="0">
                <a:latin typeface="Arial"/>
                <a:ea typeface="標楷體" pitchFamily="65" charset="-120"/>
                <a:cs typeface="Calibri" pitchFamily="34" charset="0"/>
              </a:rPr>
              <a:t>…</a:t>
            </a:r>
            <a:r>
              <a:rPr kumimoji="1" lang="zh-TW" altLang="en-US" sz="2800" b="1" dirty="0">
                <a:latin typeface="標楷體" pitchFamily="65" charset="-120"/>
                <a:ea typeface="標楷體" pitchFamily="65" charset="-120"/>
                <a:cs typeface="Calibri" pitchFamily="34" charset="0"/>
              </a:rPr>
              <a:t>等電動</a:t>
            </a:r>
            <a:r>
              <a:rPr kumimoji="1" lang="zh-TW" altLang="en-US" sz="2800" b="1" dirty="0" smtClean="0">
                <a:latin typeface="標楷體" pitchFamily="65" charset="-120"/>
                <a:ea typeface="標楷體" pitchFamily="65" charset="-120"/>
                <a:cs typeface="Calibri" pitchFamily="34" charset="0"/>
              </a:rPr>
              <a:t>功能</a:t>
            </a:r>
            <a:endParaRPr lang="zh-TW" altLang="en-US" sz="2800" dirty="0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6223175" y="3034312"/>
            <a:ext cx="879793" cy="609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98341" y="2265026"/>
            <a:ext cx="3146688" cy="1815882"/>
          </a:xfrm>
          <a:prstGeom prst="rect">
            <a:avLst/>
          </a:prstGeom>
          <a:solidFill>
            <a:srgbClr val="268FEE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藝閣座椅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安全第一，附有安全帶與扶手，固定穩而不搖。</a:t>
            </a:r>
          </a:p>
        </p:txBody>
      </p:sp>
      <p:cxnSp>
        <p:nvCxnSpPr>
          <p:cNvPr id="18" name="直線單箭頭接點 17"/>
          <p:cNvCxnSpPr>
            <a:stCxn id="14" idx="3"/>
          </p:cNvCxnSpPr>
          <p:nvPr/>
        </p:nvCxnSpPr>
        <p:spPr>
          <a:xfrm>
            <a:off x="3345029" y="3172967"/>
            <a:ext cx="1298979" cy="319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6223175" y="5463717"/>
            <a:ext cx="2381654" cy="1815882"/>
          </a:xfrm>
          <a:prstGeom prst="rect">
            <a:avLst/>
          </a:prstGeom>
          <a:solidFill>
            <a:srgbClr val="268FEE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四方輪子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充分檢視檢修打氣，讓行走踩街，順利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6663073" y="4891470"/>
            <a:ext cx="146836" cy="619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7018770" y="3172967"/>
            <a:ext cx="2077123" cy="2246769"/>
          </a:xfrm>
          <a:prstGeom prst="rect">
            <a:avLst/>
          </a:prstGeom>
          <a:solidFill>
            <a:srgbClr val="268FEE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基本結構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鐵棒焊接成方格狀，在外觀舖木頭夾板為主</a:t>
            </a:r>
          </a:p>
        </p:txBody>
      </p:sp>
      <p:cxnSp>
        <p:nvCxnSpPr>
          <p:cNvPr id="27" name="直線單箭頭接點 26"/>
          <p:cNvCxnSpPr/>
          <p:nvPr/>
        </p:nvCxnSpPr>
        <p:spPr>
          <a:xfrm flipH="1">
            <a:off x="6601049" y="4113575"/>
            <a:ext cx="417721" cy="100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2915816" y="5822507"/>
            <a:ext cx="3168351" cy="1815882"/>
          </a:xfrm>
          <a:prstGeom prst="rect">
            <a:avLst/>
          </a:prstGeom>
          <a:solidFill>
            <a:srgbClr val="268FEE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修飾大圖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依照主題而設計其內容，採帆布輸出與手繪等。</a:t>
            </a:r>
          </a:p>
        </p:txBody>
      </p:sp>
      <p:cxnSp>
        <p:nvCxnSpPr>
          <p:cNvPr id="22533" name="直線單箭頭接點 22532"/>
          <p:cNvCxnSpPr>
            <a:stCxn id="31" idx="0"/>
          </p:cNvCxnSpPr>
          <p:nvPr/>
        </p:nvCxnSpPr>
        <p:spPr>
          <a:xfrm flipV="1">
            <a:off x="4499992" y="4727623"/>
            <a:ext cx="436366" cy="1094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4668" y="5148851"/>
            <a:ext cx="2570895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Calibri" pitchFamily="34" charset="0"/>
              </a:rPr>
              <a:t>前面拉桿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標楷體" pitchFamily="65" charset="-120"/>
                <a:cs typeface="Calibri" pitchFamily="34" charset="0"/>
              </a:rPr>
              <a:t>—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Calibri" pitchFamily="34" charset="0"/>
              </a:rPr>
              <a:t>採ㄇ字型，方便拉力，外包覆塑膠布套</a:t>
            </a:r>
            <a:endParaRPr kumimoji="1" lang="zh-TW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9" grpId="0" animBg="1"/>
      <p:bldP spid="23" grpId="0" animBg="1"/>
      <p:bldP spid="31" grpId="0" animBg="1"/>
      <p:bldP spid="2252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958</TotalTime>
  <Words>1054</Words>
  <Application>Microsoft Office PowerPoint</Application>
  <PresentationFormat>如螢幕大小 (4:3)</PresentationFormat>
  <Paragraphs>105</Paragraphs>
  <Slides>19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微軟正黑體</vt:lpstr>
      <vt:lpstr>新細明體</vt:lpstr>
      <vt:lpstr>標楷體</vt:lpstr>
      <vt:lpstr>Arial</vt:lpstr>
      <vt:lpstr>Calibri</vt:lpstr>
      <vt:lpstr>Constantia</vt:lpstr>
      <vt:lpstr>Times New Roman</vt:lpstr>
      <vt:lpstr>Wingdings</vt:lpstr>
      <vt:lpstr>Wingdings 2</vt:lpstr>
      <vt:lpstr>流線</vt:lpstr>
      <vt:lpstr>2018桃園市 藝閣創作補助計畫</vt:lpstr>
      <vt:lpstr>目   次</vt:lpstr>
      <vt:lpstr>一、計畫摘要</vt:lpstr>
      <vt:lpstr>二、計畫緣起</vt:lpstr>
      <vt:lpstr>三、師資介紹</vt:lpstr>
      <vt:lpstr>四、藝閣主題介紹</vt:lpstr>
      <vt:lpstr>四、藝閣主題介紹</vt:lpstr>
      <vt:lpstr>四、藝閣主題介紹</vt:lpstr>
      <vt:lpstr>五、藝閣創作設計圖稿</vt:lpstr>
      <vt:lpstr>五、藝閣車主題設計一~~</vt:lpstr>
      <vt:lpstr>五、藝閣車主題設計二~~</vt:lpstr>
      <vt:lpstr>五、藝閣車主題設計三~~</vt:lpstr>
      <vt:lpstr>六、執行期程</vt:lpstr>
      <vt:lpstr>七、藝閣教學</vt:lpstr>
      <vt:lpstr>八、社區志工研習共學過程</vt:lpstr>
      <vt:lpstr>九、師生、志工共同製作過程</vt:lpstr>
      <vt:lpstr>十、踩街練習</vt:lpstr>
      <vt:lpstr>參訪北港藝閣</vt:lpstr>
      <vt:lpstr>        感謝您的蒞臨與指教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wsps610</dc:creator>
  <cp:lastModifiedBy>user</cp:lastModifiedBy>
  <cp:revision>76</cp:revision>
  <dcterms:created xsi:type="dcterms:W3CDTF">2018-08-15T01:35:25Z</dcterms:created>
  <dcterms:modified xsi:type="dcterms:W3CDTF">2018-08-17T05:55:59Z</dcterms:modified>
</cp:coreProperties>
</file>