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2"/>
  </p:sldMasterIdLst>
  <p:notesMasterIdLst>
    <p:notesMasterId r:id="rId32"/>
  </p:notesMasterIdLst>
  <p:handoutMasterIdLst>
    <p:handoutMasterId r:id="rId33"/>
  </p:handoutMasterIdLst>
  <p:sldIdLst>
    <p:sldId id="258" r:id="rId3"/>
    <p:sldId id="260" r:id="rId4"/>
    <p:sldId id="259" r:id="rId5"/>
    <p:sldId id="261" r:id="rId6"/>
    <p:sldId id="264" r:id="rId7"/>
    <p:sldId id="262" r:id="rId8"/>
    <p:sldId id="263" r:id="rId9"/>
    <p:sldId id="265" r:id="rId10"/>
    <p:sldId id="267" r:id="rId11"/>
    <p:sldId id="266" r:id="rId12"/>
    <p:sldId id="268" r:id="rId13"/>
    <p:sldId id="279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6130" autoAdjust="0"/>
  </p:normalViewPr>
  <p:slideViewPr>
    <p:cSldViewPr snapToGrid="0">
      <p:cViewPr varScale="1">
        <p:scale>
          <a:sx n="74" d="100"/>
          <a:sy n="74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282014-032F-416C-913D-2DC772733BFC}" type="datetimeFigureOut">
              <a:rPr lang="en-US" altLang="zh-TW"/>
              <a:pPr/>
              <a:t>3/24/2021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6E8CBB-4887-4AD8-8429-677208FB6CD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32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 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1A3084-18DA-4746-A7FE-AB94E5F800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0348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568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10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9915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11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8323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12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3885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13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6783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14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9788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15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5451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16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6589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17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7457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18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2406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19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8826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72062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20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29318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21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3701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22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4060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23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5294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24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2726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25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8460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26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12908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27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26334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28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91521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29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049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3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815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4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6036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5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0354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6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0055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7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037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8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0258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5547FF-DC50-40C2-85A5-4A716B4610A7}" type="slidenum">
              <a:rPr lang="en-US" altLang="zh-TW"/>
              <a:pPr eaLnBrk="1" hangingPunct="1"/>
              <a:t>9</a:t>
            </a:fld>
            <a:endParaRPr lang="en-US" altLang="zh-TW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625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在您開始前：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smtClean="0">
                <a:latin typeface="新細明體" charset="-120"/>
              </a:rPr>
              <a:t>本課程是 </a:t>
            </a:r>
            <a:r>
              <a:rPr lang="en-US" altLang="zh-TW" smtClean="0">
                <a:latin typeface="新細明體" charset="-120"/>
              </a:rPr>
              <a:t>Outlook</a:t>
            </a:r>
            <a:r>
              <a:rPr lang="zh-TW" altLang="en-US" smtClean="0">
                <a:latin typeface="新細明體" charset="-120"/>
              </a:rPr>
              <a:t> 中的電子郵件管理與儲存相關系列課程中的第五個課程。線上訓練課程「管理您的信箱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二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：瞭解各類儲存方式」、「管理您的信箱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三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：移動或複製郵件到個人資料夾」，以及「管理您的信箱 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四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：封存舊郵件」會提供這些主題的基本原則。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/>
            <a:r>
              <a:rPr lang="zh-TW" altLang="en-US" b="1" smtClean="0">
                <a:latin typeface="新細明體" charset="-120"/>
              </a:rPr>
              <a:t>訓練人員注意事項：</a:t>
            </a:r>
            <a:r>
              <a:rPr lang="en-US" altLang="zh-TW" smtClean="0">
                <a:latin typeface="新細明體" charset="-12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zh-TW" altLang="en-US" smtClean="0">
                <a:latin typeface="新細明體" charset="-120"/>
              </a:rPr>
              <a:t>如需自訂此範本的詳細說明，請參閱最後一張投影片。此外，您可以在部分投影片的備忘稿窗格中找到其他課程內容。</a:t>
            </a:r>
            <a:endParaRPr lang="en-US" altLang="zh-TW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en-US" altLang="zh-TW" b="1" smtClean="0">
                <a:latin typeface="新細明體" charset="-120"/>
              </a:rPr>
              <a:t>Macromedia Flash </a:t>
            </a:r>
            <a:r>
              <a:rPr lang="zh-TW" altLang="en-US" b="1" smtClean="0">
                <a:latin typeface="新細明體" charset="-120"/>
              </a:rPr>
              <a:t>動畫：</a:t>
            </a:r>
            <a:r>
              <a:rPr lang="zh-TW" altLang="en-US" smtClean="0">
                <a:latin typeface="新細明體" charset="-120"/>
              </a:rPr>
              <a:t>此範本包含</a:t>
            </a:r>
            <a:r>
              <a:rPr lang="en-US" altLang="zh-TW" smtClean="0">
                <a:latin typeface="新細明體" charset="-120"/>
              </a:rPr>
              <a:t> Flash </a:t>
            </a:r>
            <a:r>
              <a:rPr lang="zh-TW" altLang="en-US" smtClean="0">
                <a:latin typeface="新細明體" charset="-120"/>
              </a:rPr>
              <a:t>動畫。這些動畫將會在 </a:t>
            </a:r>
            <a:r>
              <a:rPr lang="en-US" altLang="zh-TW" smtClean="0">
                <a:latin typeface="新細明體" charset="-120"/>
              </a:rPr>
              <a:t>Microsoft</a:t>
            </a:r>
            <a:r>
              <a:rPr lang="en-US" altLang="zh-TW" sz="800" baseline="30000" smtClean="0">
                <a:latin typeface="新細明體" charset="-120"/>
                <a:cs typeface="Arial" charset="0"/>
              </a:rPr>
              <a:t>® </a:t>
            </a:r>
            <a:r>
              <a:rPr lang="en-US" altLang="zh-TW" smtClean="0">
                <a:latin typeface="新細明體" charset="-120"/>
              </a:rPr>
              <a:t>Office PowerPoint</a:t>
            </a:r>
            <a:r>
              <a:rPr lang="en-US" altLang="zh-TW" sz="800" baseline="30000" smtClean="0">
                <a:latin typeface="新細明體" charset="-120"/>
              </a:rPr>
              <a:t>®</a:t>
            </a:r>
            <a:r>
              <a:rPr lang="en-US" altLang="zh-TW" smtClean="0">
                <a:latin typeface="新細明體" charset="-120"/>
              </a:rPr>
              <a:t> </a:t>
            </a:r>
            <a:r>
              <a:rPr lang="zh-TW" altLang="en-US" smtClean="0">
                <a:latin typeface="新細明體" charset="-120"/>
              </a:rPr>
              <a:t>自</a:t>
            </a:r>
            <a:r>
              <a:rPr lang="en-US" altLang="zh-TW" smtClean="0">
                <a:latin typeface="新細明體" charset="-120"/>
              </a:rPr>
              <a:t> PowerPoint 2000</a:t>
            </a:r>
            <a:r>
              <a:rPr lang="zh-TW" altLang="en-US" smtClean="0">
                <a:latin typeface="新細明體" charset="-120"/>
              </a:rPr>
              <a:t> 以後的版本中播放。不過，如果您要將此範本儲存到</a:t>
            </a:r>
            <a:r>
              <a:rPr lang="en-US" altLang="zh-TW" smtClean="0">
                <a:latin typeface="新細明體" charset="-120"/>
              </a:rPr>
              <a:t> Microsoft Office PowerPoint 2007</a:t>
            </a:r>
            <a:r>
              <a:rPr lang="zh-TW" altLang="en-US" smtClean="0">
                <a:latin typeface="新細明體" charset="-120"/>
              </a:rPr>
              <a:t> 中，請將其儲存為較舊的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檔案格式：</a:t>
            </a:r>
            <a:r>
              <a:rPr lang="en-US" altLang="zh-TW" smtClean="0">
                <a:latin typeface="新細明體" charset="-120"/>
              </a:rPr>
              <a:t>PowerPoint 97-2003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97-2003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(*.pot) (</a:t>
            </a:r>
            <a:r>
              <a:rPr lang="zh-TW" altLang="en-US" smtClean="0">
                <a:latin typeface="新細明體" charset="-120"/>
              </a:rPr>
              <a:t>您會在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另存新檔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對話方塊中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存檔類型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 旁看到檔案類型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。</a:t>
            </a:r>
            <a:r>
              <a:rPr lang="en-US" altLang="zh-TW" smtClean="0">
                <a:latin typeface="新細明體" charset="-120"/>
              </a:rPr>
              <a:t> </a:t>
            </a:r>
            <a:br>
              <a:rPr lang="en-US" altLang="zh-TW" smtClean="0">
                <a:latin typeface="新細明體" charset="-120"/>
              </a:rPr>
            </a:br>
            <a:r>
              <a:rPr lang="zh-TW" altLang="en-US" b="1" smtClean="0">
                <a:latin typeface="新細明體" charset="-120"/>
              </a:rPr>
              <a:t>警告：</a:t>
            </a:r>
            <a:r>
              <a:rPr lang="zh-TW" altLang="en-US" smtClean="0">
                <a:latin typeface="新細明體" charset="-120"/>
              </a:rPr>
              <a:t>如果您將其儲存為</a:t>
            </a:r>
            <a:r>
              <a:rPr lang="en-US" altLang="zh-TW" smtClean="0">
                <a:latin typeface="新細明體" charset="-120"/>
              </a:rPr>
              <a:t> PowerPoint 2007</a:t>
            </a:r>
            <a:r>
              <a:rPr lang="zh-TW" altLang="en-US" smtClean="0">
                <a:latin typeface="新細明體" charset="-120"/>
              </a:rPr>
              <a:t> 檔案格式，例如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簡報 </a:t>
            </a:r>
            <a:r>
              <a:rPr lang="en-US" altLang="zh-TW" smtClean="0">
                <a:latin typeface="新細明體" charset="-120"/>
              </a:rPr>
              <a:t>(*.pptx) </a:t>
            </a:r>
            <a:r>
              <a:rPr lang="zh-TW" altLang="en-US" smtClean="0">
                <a:latin typeface="新細明體" charset="-120"/>
              </a:rPr>
              <a:t>或</a:t>
            </a:r>
            <a:r>
              <a:rPr lang="en-US" altLang="zh-TW" smtClean="0">
                <a:latin typeface="新細明體" charset="-120"/>
              </a:rPr>
              <a:t> PowerPoint </a:t>
            </a:r>
            <a:r>
              <a:rPr lang="zh-TW" altLang="en-US" smtClean="0">
                <a:latin typeface="新細明體" charset="-120"/>
              </a:rPr>
              <a:t>範本 </a:t>
            </a:r>
            <a:r>
              <a:rPr lang="en-US" altLang="zh-TW" smtClean="0">
                <a:latin typeface="新細明體" charset="-120"/>
              </a:rPr>
              <a:t>(*.potx)</a:t>
            </a:r>
            <a:r>
              <a:rPr lang="zh-TW" altLang="en-US" smtClean="0">
                <a:latin typeface="新細明體" charset="-120"/>
              </a:rPr>
              <a:t>，儲存的檔案中將不會保留動畫。</a:t>
            </a:r>
            <a:endParaRPr lang="en-US" altLang="zh-TW" b="1" smtClean="0">
              <a:latin typeface="新細明體" charset="-120"/>
            </a:endParaRPr>
          </a:p>
          <a:p>
            <a:pPr marL="109538" indent="-109538" eaLnBrk="1" hangingPunct="1">
              <a:buFontTx/>
              <a:buChar char="•"/>
            </a:pPr>
            <a:r>
              <a:rPr lang="zh-TW" altLang="en-US" b="1" smtClean="0">
                <a:latin typeface="新細明體" charset="-120"/>
              </a:rPr>
              <a:t>其他：</a:t>
            </a:r>
            <a:r>
              <a:rPr lang="zh-TW" altLang="en-US" smtClean="0">
                <a:latin typeface="新細明體" charset="-120"/>
              </a:rPr>
              <a:t>因為本簡報包含</a:t>
            </a:r>
            <a:r>
              <a:rPr lang="en-US" altLang="zh-TW" smtClean="0">
                <a:latin typeface="新細明體" charset="-120"/>
              </a:rPr>
              <a:t> Flash</a:t>
            </a:r>
            <a:r>
              <a:rPr lang="zh-TW" altLang="en-US" smtClean="0">
                <a:latin typeface="新細明體" charset="-120"/>
              </a:rPr>
              <a:t>動畫，儲存範本可能會導致產生關於個人資訊的警告訊息。除非您在 </a:t>
            </a:r>
            <a:r>
              <a:rPr lang="en-US" altLang="zh-TW" smtClean="0">
                <a:latin typeface="新細明體" charset="-120"/>
              </a:rPr>
              <a:t>Flash </a:t>
            </a:r>
            <a:r>
              <a:rPr lang="zh-TW" altLang="en-US" smtClean="0">
                <a:latin typeface="新細明體" charset="-120"/>
              </a:rPr>
              <a:t>檔案本身的內容中加入資訊，否則此警告不適用於本簡報。按一下訊息中的 </a:t>
            </a:r>
            <a:r>
              <a:rPr lang="en-US" altLang="zh-TW" smtClean="0">
                <a:latin typeface="新細明體" charset="-120"/>
              </a:rPr>
              <a:t>[</a:t>
            </a:r>
            <a:r>
              <a:rPr lang="zh-TW" altLang="en-US" smtClean="0">
                <a:latin typeface="新細明體" charset="-120"/>
              </a:rPr>
              <a:t>確定</a:t>
            </a:r>
            <a:r>
              <a:rPr lang="en-US" altLang="zh-TW" smtClean="0">
                <a:latin typeface="新細明體" charset="-120"/>
              </a:rPr>
              <a:t>]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84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>
                <a:solidFill>
                  <a:srgbClr val="FF9900"/>
                </a:solidFill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 sz="1800"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fld id="{1DA53404-643B-4E30-8A6B-DFD1A53589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061277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2D4DC-1123-4568-B37E-84E6A3DBE1F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349935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0513" y="73025"/>
            <a:ext cx="214153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14313" y="73025"/>
            <a:ext cx="6273800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19562-39CF-4BF2-9A21-0C57E34280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2854659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8345D-7A83-44CE-BF8D-2A343EDE8C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6359935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A5145-898F-42A0-A12E-9A4831C26E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9694711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4C8CE-A23A-40A6-8F0C-431C77081C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4316820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8A899-E93E-4A09-BBE8-F76497485F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6047273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D5DFD-E721-4799-9C24-A578EDD06C3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6302848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81C9A-3B7F-4EC0-959F-1381149D915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88454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E4001-1540-4AAA-A5EA-1655168CF7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797004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AE4E6-894B-4E58-B688-790A4F4A4C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6493912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02033-E723-43BC-9772-88578B7DC5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0077914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42E18-B5A3-48C0-ABA4-5176D3A5B9A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3069743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/>
          <a:srcRect/>
          <a:stretch>
            <a:fillRect r="-1686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</a:pPr>
            <a:endParaRPr lang="zh-TW" altLang="zh-TW" sz="2400">
              <a:solidFill>
                <a:schemeClr val="tx2"/>
              </a:solidFill>
              <a:ea typeface="新細明體" charset="-12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200775"/>
            <a:ext cx="9144000" cy="65722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</a:pPr>
            <a:endParaRPr lang="zh-TW" altLang="zh-TW" sz="2400">
              <a:solidFill>
                <a:schemeClr val="tx2"/>
              </a:solidFill>
              <a:ea typeface="新細明體" charset="-12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73025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5AB4"/>
                </a:solidFill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9713" y="6345238"/>
            <a:ext cx="330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AB4"/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/>
              <a:t>管理您的信箱 </a:t>
            </a:r>
            <a:r>
              <a:rPr lang="en-US" altLang="zh-TW"/>
              <a:t>(</a:t>
            </a:r>
            <a:r>
              <a:rPr lang="zh-TW" altLang="en-US"/>
              <a:t>五</a:t>
            </a:r>
            <a:r>
              <a:rPr lang="en-US" altLang="zh-TW"/>
              <a:t>)</a:t>
            </a:r>
            <a:r>
              <a:rPr lang="zh-TW" altLang="en-US"/>
              <a:t>：擷取、備份或分享郵件</a:t>
            </a:r>
            <a:endParaRPr lang="en-US" altLang="zh-TW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5AB4"/>
                </a:solidFill>
                <a:ea typeface="新細明體" charset="-120"/>
              </a:defRPr>
            </a:lvl1pPr>
          </a:lstStyle>
          <a:p>
            <a:fld id="{52653CA6-866A-4228-B12A-7B69CE1FDBA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0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_PNA-c8uZ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%3A%2F%2Fhackmd.io%2F%40yayachen37%2FBJlDCmFCFM%3Ftype%3Dview&amp;sa=D&amp;sntz=1&amp;usg=AFQjCNE5SRECzqyrpsXr3J1MGPVOBOjDO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01144" y="2605692"/>
            <a:ext cx="6919912" cy="1470025"/>
          </a:xfrm>
        </p:spPr>
        <p:txBody>
          <a:bodyPr/>
          <a:lstStyle/>
          <a:p>
            <a:r>
              <a:rPr lang="zh-TW" altLang="en-US" sz="7200" b="1" dirty="0" smtClean="0"/>
              <a:t>輸入輸出</a:t>
            </a:r>
            <a:endParaRPr lang="en-US" altLang="zh-TW" sz="7200" dirty="0" smtClean="0">
              <a:latin typeface="新細明體" charset="-120"/>
              <a:ea typeface="新細明體" charset="-12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en-US" altLang="zh-TW" b="1" dirty="0" err="1"/>
              <a:t>PWM</a:t>
            </a:r>
            <a:r>
              <a:rPr lang="zh-TW" altLang="en-US" b="1" dirty="0"/>
              <a:t>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當</a:t>
            </a:r>
            <a:r>
              <a:rPr lang="zh-TW" altLang="en-US" sz="4000" dirty="0"/>
              <a:t>數位腳位指定為</a:t>
            </a:r>
            <a:r>
              <a:rPr lang="en-US" altLang="zh-TW" sz="4000" dirty="0" err="1"/>
              <a:t>PWM</a:t>
            </a:r>
            <a:r>
              <a:rPr lang="zh-TW" altLang="en-US" sz="4000" dirty="0"/>
              <a:t>腳位時，可寫到腳位的資料不再是</a:t>
            </a:r>
            <a:r>
              <a:rPr lang="en-US" altLang="zh-TW" sz="4000" dirty="0"/>
              <a:t>Low</a:t>
            </a:r>
            <a:r>
              <a:rPr lang="zh-TW" altLang="en-US" sz="4000" dirty="0"/>
              <a:t>和</a:t>
            </a:r>
            <a:r>
              <a:rPr lang="en-US" altLang="zh-TW" sz="4000" dirty="0"/>
              <a:t>High</a:t>
            </a:r>
            <a:r>
              <a:rPr lang="zh-TW" altLang="en-US" sz="4000" dirty="0"/>
              <a:t>了，而是數字</a:t>
            </a:r>
            <a:r>
              <a:rPr lang="en-US" altLang="zh-TW" sz="4000" dirty="0"/>
              <a:t>0 ~ 255</a:t>
            </a:r>
            <a:r>
              <a:rPr lang="zh-TW" altLang="en-US" sz="4000" dirty="0"/>
              <a:t>，可分別輸出對應於</a:t>
            </a:r>
            <a:r>
              <a:rPr lang="en-US" altLang="zh-TW" sz="4000" dirty="0" err="1"/>
              <a:t>0V</a:t>
            </a:r>
            <a:r>
              <a:rPr lang="en-US" altLang="zh-TW" sz="4000" dirty="0"/>
              <a:t> ~ +</a:t>
            </a:r>
            <a:r>
              <a:rPr lang="en-US" altLang="zh-TW" sz="4000" dirty="0" err="1"/>
              <a:t>5V</a:t>
            </a:r>
            <a:r>
              <a:rPr lang="zh-TW" altLang="en-US" sz="4000" dirty="0"/>
              <a:t>的電壓給外部元件模組。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92349" y="5575410"/>
            <a:ext cx="4010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92D050"/>
                </a:solidFill>
                <a:latin typeface="Arial" panose="020B0604020202020204" pitchFamily="34" charset="0"/>
              </a:rPr>
              <a:t>參考資料：</a:t>
            </a:r>
            <a:r>
              <a:rPr lang="zh-TW" altLang="en-US" dirty="0">
                <a:solidFill>
                  <a:srgbClr val="92D050"/>
                </a:solidFill>
                <a:latin typeface="Arial" panose="020B0604020202020204" pitchFamily="34" charset="0"/>
                <a:hlinkClick r:id="rId3"/>
              </a:rPr>
              <a:t>數位與類比訊號 </a:t>
            </a:r>
            <a:r>
              <a:rPr lang="en-US" altLang="zh-TW" dirty="0">
                <a:solidFill>
                  <a:srgbClr val="92D050"/>
                </a:solidFill>
                <a:latin typeface="Arial" panose="020B0604020202020204" pitchFamily="34" charset="0"/>
              </a:rPr>
              <a:t>(</a:t>
            </a:r>
            <a:r>
              <a:rPr lang="en-US" altLang="zh-TW" dirty="0" err="1">
                <a:solidFill>
                  <a:srgbClr val="92D050"/>
                </a:solidFill>
                <a:latin typeface="Arial" panose="020B0604020202020204" pitchFamily="34" charset="0"/>
              </a:rPr>
              <a:t>Youtube</a:t>
            </a:r>
            <a:r>
              <a:rPr lang="en-US" altLang="zh-TW" dirty="0">
                <a:solidFill>
                  <a:srgbClr val="92D050"/>
                </a:solidFill>
                <a:latin typeface="Arial" panose="020B0604020202020204" pitchFamily="34" charset="0"/>
              </a:rPr>
              <a:t>)</a:t>
            </a:r>
            <a:endParaRPr lang="zh-TW" alt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6034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541131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數位輸入感測模組</a:t>
            </a:r>
            <a:endParaRPr lang="zh-TW" alt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92349" y="1643651"/>
            <a:ext cx="691991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9pPr>
          </a:lstStyle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92349" y="2746170"/>
            <a:ext cx="691991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9pPr>
          </a:lstStyle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292349" y="4951209"/>
            <a:ext cx="691991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9pPr>
          </a:lstStyle>
          <a:p>
            <a:r>
              <a:rPr lang="zh-TW" altLang="en-US" b="1" dirty="0"/>
              <a:t>函式庫型模組</a:t>
            </a:r>
            <a:endParaRPr lang="zh-TW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292349" y="3784443"/>
            <a:ext cx="691991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5AB4"/>
                </a:solidFill>
                <a:latin typeface="Arial" charset="0"/>
              </a:defRPr>
            </a:lvl9pPr>
          </a:lstStyle>
          <a:p>
            <a:r>
              <a:rPr lang="zh-TW" altLang="en-US" b="1" dirty="0"/>
              <a:t>類比</a:t>
            </a:r>
            <a:r>
              <a:rPr lang="zh-TW" altLang="en-US" b="1" dirty="0" smtClean="0"/>
              <a:t>輸出</a:t>
            </a:r>
            <a:r>
              <a:rPr lang="zh-TW" altLang="en-US" b="1" dirty="0"/>
              <a:t>模組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367438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6" grpId="0" autoUpdateAnimBg="0"/>
      <p:bldP spid="7" grpId="0" autoUpdateAnimBg="0"/>
      <p:bldP spid="8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en-US" altLang="zh-TW" sz="4000" dirty="0"/>
              <a:t>Arduino</a:t>
            </a:r>
            <a:r>
              <a:rPr lang="zh-TW" altLang="en-US" sz="4000" dirty="0"/>
              <a:t>主板是靠著輸入模組提供的信號來認知環境，輸入模組是負責輸出數位或類比信號給主</a:t>
            </a:r>
            <a:r>
              <a:rPr lang="zh-TW" altLang="en-US" sz="4000" dirty="0" smtClean="0"/>
              <a:t>板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0049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91991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「</a:t>
            </a:r>
            <a:r>
              <a:rPr lang="zh-TW" altLang="en-US" sz="4000" dirty="0"/>
              <a:t>數位輸入感測模組」的數位輸出腳位信號</a:t>
            </a:r>
            <a:r>
              <a:rPr lang="zh-TW" altLang="en-US" sz="4000" dirty="0" smtClean="0"/>
              <a:t>只有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u="sng" dirty="0" smtClean="0"/>
              <a:t>0</a:t>
            </a:r>
            <a:r>
              <a:rPr lang="zh-TW" altLang="en-US" sz="4000" u="sng" dirty="0"/>
              <a:t>：低電位</a:t>
            </a:r>
            <a:r>
              <a:rPr lang="en-US" altLang="zh-TW" sz="4000" u="sng" dirty="0"/>
              <a:t>(Low)</a:t>
            </a:r>
            <a:r>
              <a:rPr lang="zh-TW" altLang="en-US" sz="4000" dirty="0" smtClean="0"/>
              <a:t>或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u="sng" dirty="0" smtClean="0"/>
              <a:t>1</a:t>
            </a:r>
            <a:r>
              <a:rPr lang="zh-TW" altLang="en-US" sz="4000" u="sng" dirty="0"/>
              <a:t>：高電位</a:t>
            </a:r>
            <a:r>
              <a:rPr lang="en-US" altLang="zh-TW" sz="4000" u="sng" dirty="0"/>
              <a:t>(High</a:t>
            </a:r>
            <a:r>
              <a:rPr lang="en-US" altLang="zh-TW" sz="4000" u="sng" dirty="0" smtClean="0"/>
              <a:t>)</a:t>
            </a:r>
          </a:p>
          <a:p>
            <a:pPr algn="l">
              <a:buNone/>
            </a:pPr>
            <a:r>
              <a:rPr lang="zh-TW" altLang="en-US" sz="4000" dirty="0" smtClean="0"/>
              <a:t>兩</a:t>
            </a:r>
            <a:r>
              <a:rPr lang="zh-TW" altLang="en-US" sz="4000" dirty="0"/>
              <a:t>種輸出狀態，對於主板而言這類模組是數位輸入裝置。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92100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常見數位輸入感測模組有</a:t>
            </a:r>
            <a:r>
              <a:rPr lang="zh-TW" altLang="en-US" sz="4000" dirty="0" smtClean="0"/>
              <a:t>：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按鈕</a:t>
            </a:r>
            <a:r>
              <a:rPr lang="zh-TW" altLang="en-US" sz="4000" dirty="0"/>
              <a:t>模組、滾珠開關模組</a:t>
            </a:r>
            <a:r>
              <a:rPr lang="zh-TW" altLang="en-US" sz="4000" dirty="0" smtClean="0"/>
              <a:t>、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觸摸</a:t>
            </a:r>
            <a:r>
              <a:rPr lang="zh-TW" altLang="en-US" sz="4000" dirty="0"/>
              <a:t>開關模組、磁簧開關模組、光電開關模組、震動感測模組等。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883735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主板上能用來做輸出控制</a:t>
            </a:r>
            <a:r>
              <a:rPr lang="zh-TW" altLang="en-US" sz="4000" dirty="0" smtClean="0"/>
              <a:t>的有</a:t>
            </a:r>
            <a:r>
              <a:rPr lang="zh-TW" altLang="en-US" sz="4000" dirty="0"/>
              <a:t>「</a:t>
            </a:r>
            <a:r>
              <a:rPr lang="en-US" altLang="zh-TW" sz="4000" dirty="0" err="1"/>
              <a:t>D0</a:t>
            </a:r>
            <a:r>
              <a:rPr lang="en-US" altLang="zh-TW" sz="4000" dirty="0"/>
              <a:t> ~ </a:t>
            </a:r>
            <a:r>
              <a:rPr lang="en-US" altLang="zh-TW" sz="4000" dirty="0" err="1"/>
              <a:t>D13</a:t>
            </a:r>
            <a:r>
              <a:rPr lang="zh-TW" altLang="en-US" sz="4000" dirty="0" smtClean="0"/>
              <a:t>」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共</a:t>
            </a:r>
            <a:r>
              <a:rPr lang="en-US" altLang="zh-TW" sz="4000" dirty="0"/>
              <a:t>14</a:t>
            </a:r>
            <a:r>
              <a:rPr lang="zh-TW" altLang="en-US" sz="4000" dirty="0"/>
              <a:t>個數位輸出</a:t>
            </a:r>
            <a:r>
              <a:rPr lang="zh-TW" altLang="en-US" sz="4000" dirty="0" smtClean="0"/>
              <a:t>腳位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/>
              <a:t>其中</a:t>
            </a:r>
            <a:r>
              <a:rPr lang="en-US" altLang="zh-TW" sz="4000" dirty="0" err="1"/>
              <a:t>D0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</a:t>
            </a:r>
            <a:r>
              <a:rPr lang="zh-TW" altLang="en-US" sz="4000" dirty="0"/>
              <a:t>做為即時連線資料傳輸已被韌體佔用</a:t>
            </a:r>
            <a:r>
              <a:rPr lang="en-US" altLang="zh-TW" sz="4000" dirty="0" smtClean="0"/>
              <a:t>)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48251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這些</a:t>
            </a:r>
            <a:r>
              <a:rPr lang="zh-TW" altLang="en-US" sz="4000" dirty="0"/>
              <a:t>腳位能做為主板的輸出腳，也能做為輸入腳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因此</a:t>
            </a:r>
            <a:r>
              <a:rPr lang="zh-TW" altLang="en-US" sz="4000" dirty="0"/>
              <a:t>，在使用前需先規劃為「</a:t>
            </a:r>
            <a:r>
              <a:rPr lang="en-US" altLang="zh-TW" sz="4000" dirty="0"/>
              <a:t>OUTPUT</a:t>
            </a:r>
            <a:r>
              <a:rPr lang="zh-TW" altLang="en-US" sz="4000" dirty="0"/>
              <a:t>」才能做為數位輸出腳位使用。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3679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數位輸出只有二種狀態</a:t>
            </a:r>
            <a:r>
              <a:rPr lang="zh-TW" altLang="en-US" sz="4000" dirty="0" smtClean="0"/>
              <a:t>：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低</a:t>
            </a:r>
            <a:r>
              <a:rPr lang="zh-TW" altLang="en-US" sz="4000" dirty="0"/>
              <a:t>電位</a:t>
            </a:r>
            <a:r>
              <a:rPr lang="en-US" altLang="zh-TW" sz="4000" dirty="0"/>
              <a:t>(Low)</a:t>
            </a:r>
            <a:r>
              <a:rPr lang="zh-TW" altLang="en-US" sz="4000" dirty="0"/>
              <a:t>輸出</a:t>
            </a:r>
            <a:r>
              <a:rPr lang="en-US" altLang="zh-TW" sz="4000" dirty="0" err="1"/>
              <a:t>0V</a:t>
            </a:r>
            <a:r>
              <a:rPr lang="zh-TW" altLang="en-US" sz="4000" dirty="0" smtClean="0"/>
              <a:t>、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高</a:t>
            </a:r>
            <a:r>
              <a:rPr lang="zh-TW" altLang="en-US" sz="4000" dirty="0"/>
              <a:t>電位</a:t>
            </a:r>
            <a:r>
              <a:rPr lang="en-US" altLang="zh-TW" sz="4000" dirty="0"/>
              <a:t>(High)</a:t>
            </a:r>
            <a:r>
              <a:rPr lang="zh-TW" altLang="en-US" sz="4000" dirty="0"/>
              <a:t>輸出</a:t>
            </a:r>
            <a:r>
              <a:rPr lang="en-US" altLang="zh-TW" sz="4000" dirty="0" err="1"/>
              <a:t>5V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如果</a:t>
            </a:r>
            <a:r>
              <a:rPr lang="zh-TW" altLang="en-US" sz="4000" dirty="0"/>
              <a:t>要輸出</a:t>
            </a:r>
            <a:r>
              <a:rPr lang="en-US" altLang="zh-TW" sz="4000" dirty="0"/>
              <a:t>0 ~ </a:t>
            </a:r>
            <a:r>
              <a:rPr lang="en-US" altLang="zh-TW" sz="4000" dirty="0" err="1"/>
              <a:t>5V</a:t>
            </a:r>
            <a:r>
              <a:rPr lang="zh-TW" altLang="en-US" sz="4000" dirty="0"/>
              <a:t>中間的電壓值，就必需採</a:t>
            </a:r>
            <a:r>
              <a:rPr lang="en-US" altLang="zh-TW" sz="4000" dirty="0" err="1">
                <a:hlinkClick r:id="rId3"/>
              </a:rPr>
              <a:t>PWM</a:t>
            </a:r>
            <a:r>
              <a:rPr lang="en-US" altLang="zh-TW" sz="4000" dirty="0">
                <a:hlinkClick r:id="rId3"/>
              </a:rPr>
              <a:t>(</a:t>
            </a:r>
            <a:r>
              <a:rPr lang="zh-TW" altLang="en-US" sz="4000" dirty="0">
                <a:hlinkClick r:id="rId3"/>
              </a:rPr>
              <a:t>脈衝寬度調變</a:t>
            </a:r>
            <a:r>
              <a:rPr lang="en-US" altLang="zh-TW" sz="4000" dirty="0">
                <a:hlinkClick r:id="rId3"/>
              </a:rPr>
              <a:t>)</a:t>
            </a:r>
            <a:r>
              <a:rPr lang="zh-TW" altLang="en-US" sz="4000" dirty="0"/>
              <a:t>來模擬類比</a:t>
            </a:r>
            <a:r>
              <a:rPr lang="zh-TW" altLang="en-US" sz="4000" dirty="0" smtClean="0"/>
              <a:t>輸出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14769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其中</a:t>
            </a:r>
            <a:r>
              <a:rPr lang="zh-TW" altLang="en-US" sz="4000" dirty="0"/>
              <a:t>只有「</a:t>
            </a:r>
            <a:r>
              <a:rPr lang="en-US" altLang="zh-TW" sz="4000" dirty="0" err="1"/>
              <a:t>D3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D5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D6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D9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D10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D11</a:t>
            </a:r>
            <a:r>
              <a:rPr lang="zh-TW" altLang="en-US" sz="4000" dirty="0"/>
              <a:t>」才能設為</a:t>
            </a:r>
            <a:r>
              <a:rPr lang="en-US" altLang="zh-TW" sz="4000" dirty="0" err="1"/>
              <a:t>PWM</a:t>
            </a:r>
            <a:r>
              <a:rPr lang="zh-TW" altLang="en-US" sz="4000" dirty="0"/>
              <a:t>腳位，在使用前需先規劃為「</a:t>
            </a:r>
            <a:r>
              <a:rPr lang="en-US" altLang="zh-TW" sz="4000" dirty="0" err="1"/>
              <a:t>PWM</a:t>
            </a:r>
            <a:r>
              <a:rPr lang="zh-TW" altLang="en-US" sz="4000" dirty="0"/>
              <a:t>」才能做為模擬類比輸出腳位使用。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64244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常見的數位輸出模組</a:t>
            </a:r>
            <a:r>
              <a:rPr lang="zh-TW" altLang="en-US" sz="4000" dirty="0" smtClean="0"/>
              <a:t>有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dirty="0" smtClean="0"/>
              <a:t>LED</a:t>
            </a:r>
            <a:r>
              <a:rPr lang="zh-TW" altLang="en-US" sz="4000" dirty="0"/>
              <a:t>模組、蜂鳴器模組</a:t>
            </a:r>
            <a:r>
              <a:rPr lang="zh-TW" altLang="en-US" sz="4000" dirty="0" smtClean="0"/>
              <a:t>、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繼電器</a:t>
            </a:r>
            <a:r>
              <a:rPr lang="zh-TW" altLang="en-US" sz="4000" dirty="0"/>
              <a:t>模組等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dirty="0" smtClean="0"/>
              <a:t>LED</a:t>
            </a:r>
            <a:r>
              <a:rPr lang="zh-TW" altLang="en-US" sz="4000" dirty="0"/>
              <a:t>模組、全彩</a:t>
            </a:r>
            <a:r>
              <a:rPr lang="en-US" altLang="zh-TW" sz="4000" dirty="0"/>
              <a:t>LED</a:t>
            </a:r>
            <a:r>
              <a:rPr lang="zh-TW" altLang="en-US" sz="4000" dirty="0"/>
              <a:t>模組如需要有不同的亮度、直流馬達需要控制轉速，均需使用</a:t>
            </a:r>
            <a:r>
              <a:rPr lang="en-US" altLang="zh-TW" sz="4000" dirty="0" err="1"/>
              <a:t>PWM</a:t>
            </a:r>
            <a:r>
              <a:rPr lang="zh-TW" altLang="en-US" sz="4000" dirty="0"/>
              <a:t>來給出</a:t>
            </a:r>
            <a:r>
              <a:rPr lang="en-US" altLang="zh-TW" sz="4000" dirty="0"/>
              <a:t>0 ~ </a:t>
            </a:r>
            <a:r>
              <a:rPr lang="en-US" altLang="zh-TW" sz="4000" dirty="0" err="1"/>
              <a:t>5V</a:t>
            </a:r>
            <a:r>
              <a:rPr lang="zh-TW" altLang="en-US" sz="4000" dirty="0"/>
              <a:t>之間不同的電壓值。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41367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77647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977" y="1663723"/>
            <a:ext cx="6838681" cy="4093133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是</a:t>
            </a:r>
            <a:r>
              <a:rPr lang="zh-TW" altLang="en-US" sz="4000" dirty="0"/>
              <a:t>指一組隨時間改變而且是連續性的資料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例如</a:t>
            </a:r>
            <a:r>
              <a:rPr lang="zh-TW" altLang="en-US" sz="4000" dirty="0"/>
              <a:t>：光線、聲音、溫度等。</a:t>
            </a:r>
            <a:r>
              <a:rPr lang="en-US" altLang="zh-TW" sz="4000" dirty="0"/>
              <a:t>Arduino</a:t>
            </a:r>
            <a:r>
              <a:rPr lang="zh-TW" altLang="en-US" sz="4000" dirty="0"/>
              <a:t>主板偵測類比信號的腳位是</a:t>
            </a:r>
            <a:r>
              <a:rPr lang="en-US" altLang="zh-TW" sz="4000" dirty="0" err="1"/>
              <a:t>A0</a:t>
            </a:r>
            <a:r>
              <a:rPr lang="en-US" altLang="zh-TW" sz="4000" dirty="0"/>
              <a:t> ~ </a:t>
            </a:r>
            <a:r>
              <a:rPr lang="en-US" altLang="zh-TW" sz="4000" dirty="0" err="1" smtClean="0"/>
              <a:t>A5</a:t>
            </a:r>
            <a:endParaRPr lang="en-US" altLang="zh-TW" sz="4000" dirty="0" smtClean="0"/>
          </a:p>
          <a:p>
            <a:pPr algn="l"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/>
              <a:t>只能做為</a:t>
            </a:r>
            <a:r>
              <a:rPr lang="zh-TW" altLang="en-US" sz="4000" dirty="0">
                <a:solidFill>
                  <a:srgbClr val="FF0000"/>
                </a:solidFill>
              </a:rPr>
              <a:t>輸入</a:t>
            </a:r>
            <a:r>
              <a:rPr lang="zh-TW" altLang="en-US" sz="4000" dirty="0"/>
              <a:t>腳位</a:t>
            </a:r>
            <a:r>
              <a:rPr lang="en-US" altLang="zh-TW" sz="4000" dirty="0" smtClean="0"/>
              <a:t>)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  <p:pic>
        <p:nvPicPr>
          <p:cNvPr id="3074" name="Picture 2" descr="https://lh3.googleusercontent.com/PAt3FunJKIMMef2tniqKEfXwu09OV5UC9DAQ9HdXiVwC6SFt8xq8CMhiga6djufxnsKQyyrpJTUNZ5rrBCGvYCxaJ5RWxRN3ZcW5sQH2jRqCKMKxliud68-1XodcCPRR0w=w1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855" y="4326340"/>
            <a:ext cx="3375673" cy="243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橢圓 4"/>
          <p:cNvSpPr/>
          <p:nvPr/>
        </p:nvSpPr>
        <p:spPr bwMode="auto">
          <a:xfrm>
            <a:off x="8010658" y="6052110"/>
            <a:ext cx="850007" cy="70929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2882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r>
              <a:rPr lang="en-US" altLang="zh-TW" sz="4000" dirty="0" err="1"/>
              <a:t>D2</a:t>
            </a:r>
            <a:r>
              <a:rPr lang="en-US" altLang="zh-TW" sz="4000" dirty="0"/>
              <a:t> ~ </a:t>
            </a:r>
            <a:r>
              <a:rPr lang="en-US" altLang="zh-TW" sz="4000" dirty="0" err="1"/>
              <a:t>D13</a:t>
            </a:r>
            <a:r>
              <a:rPr lang="en-US" altLang="zh-TW" sz="4000" dirty="0"/>
              <a:t> </a:t>
            </a:r>
            <a:r>
              <a:rPr lang="zh-TW" altLang="en-US" sz="4000" dirty="0"/>
              <a:t>：</a:t>
            </a:r>
            <a:r>
              <a:rPr lang="en-US" altLang="zh-TW" sz="4000" dirty="0"/>
              <a:t>(</a:t>
            </a:r>
            <a:r>
              <a:rPr lang="zh-TW" altLang="en-US" sz="4000" dirty="0"/>
              <a:t>以</a:t>
            </a:r>
            <a:r>
              <a:rPr lang="en-US" altLang="zh-TW" sz="4000" dirty="0"/>
              <a:t>LED</a:t>
            </a:r>
            <a:r>
              <a:rPr lang="zh-TW" altLang="en-US" sz="4000" dirty="0"/>
              <a:t>模組為例</a:t>
            </a:r>
            <a:r>
              <a:rPr lang="en-US" altLang="zh-TW" sz="4000" dirty="0"/>
              <a:t>)</a:t>
            </a:r>
            <a:endParaRPr lang="zh-TW" altLang="en-US" sz="4000" dirty="0"/>
          </a:p>
          <a:p>
            <a:pPr algn="l">
              <a:buNone/>
            </a:pPr>
            <a:r>
              <a:rPr lang="en-US" altLang="zh-TW" sz="4000" dirty="0"/>
              <a:t>※</a:t>
            </a:r>
            <a:r>
              <a:rPr lang="zh-TW" altLang="en-US" sz="4000" dirty="0"/>
              <a:t> 當數位輸出腳位設為「</a:t>
            </a:r>
            <a:r>
              <a:rPr lang="en-US" altLang="zh-TW" sz="4000" dirty="0"/>
              <a:t>OUTPUT</a:t>
            </a:r>
            <a:r>
              <a:rPr lang="zh-TW" altLang="en-US" sz="4000" dirty="0"/>
              <a:t>」時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腳位</a:t>
            </a:r>
            <a:r>
              <a:rPr lang="zh-TW" altLang="en-US" sz="4000" dirty="0"/>
              <a:t>寫入「</a:t>
            </a:r>
            <a:r>
              <a:rPr lang="en-US" altLang="zh-TW" sz="4000" dirty="0"/>
              <a:t>HIGH</a:t>
            </a:r>
            <a:r>
              <a:rPr lang="zh-TW" altLang="en-US" sz="4000" dirty="0"/>
              <a:t>」則</a:t>
            </a:r>
            <a:r>
              <a:rPr lang="en-US" altLang="zh-TW" sz="4000" dirty="0"/>
              <a:t>LED</a:t>
            </a:r>
            <a:r>
              <a:rPr lang="zh-TW" altLang="en-US" sz="4000" dirty="0"/>
              <a:t>全亮，腳位寫入「</a:t>
            </a:r>
            <a:r>
              <a:rPr lang="en-US" altLang="zh-TW" sz="4000" dirty="0"/>
              <a:t>LOW</a:t>
            </a:r>
            <a:r>
              <a:rPr lang="zh-TW" altLang="en-US" sz="4000" dirty="0"/>
              <a:t>」則</a:t>
            </a:r>
            <a:r>
              <a:rPr lang="en-US" altLang="zh-TW" sz="4000" dirty="0"/>
              <a:t>LED</a:t>
            </a:r>
            <a:r>
              <a:rPr lang="zh-TW" altLang="en-US" sz="4000" dirty="0"/>
              <a:t>全滅</a:t>
            </a:r>
            <a:r>
              <a:rPr lang="zh-TW" altLang="en-US" sz="4000" dirty="0" smtClean="0"/>
              <a:t>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961746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數位輸出模組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r>
              <a:rPr lang="en-US" altLang="zh-TW" sz="4000" dirty="0" err="1" smtClean="0"/>
              <a:t>D3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D5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D6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D9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D10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D11</a:t>
            </a:r>
            <a:r>
              <a:rPr lang="zh-TW" altLang="en-US" sz="4000" dirty="0"/>
              <a:t>：</a:t>
            </a:r>
          </a:p>
          <a:p>
            <a:pPr algn="l">
              <a:buNone/>
            </a:pPr>
            <a:r>
              <a:rPr lang="en-US" altLang="zh-TW" sz="4000" dirty="0"/>
              <a:t>※</a:t>
            </a:r>
            <a:r>
              <a:rPr lang="zh-TW" altLang="en-US" sz="4000" dirty="0"/>
              <a:t> 當數位輸出腳位設為「</a:t>
            </a:r>
            <a:r>
              <a:rPr lang="en-US" altLang="zh-TW" sz="4000" dirty="0" err="1"/>
              <a:t>PWM</a:t>
            </a:r>
            <a:r>
              <a:rPr lang="zh-TW" altLang="en-US" sz="4000" dirty="0"/>
              <a:t>」時，</a:t>
            </a:r>
            <a:r>
              <a:rPr lang="en-US" altLang="zh-TW" sz="4000" dirty="0"/>
              <a:t>LED</a:t>
            </a:r>
            <a:r>
              <a:rPr lang="zh-TW" altLang="en-US" sz="4000" dirty="0"/>
              <a:t>亮度範圍「</a:t>
            </a:r>
            <a:r>
              <a:rPr lang="en-US" altLang="zh-TW" sz="4000" dirty="0"/>
              <a:t>0 ~ 255</a:t>
            </a:r>
            <a:r>
              <a:rPr lang="zh-TW" altLang="en-US" sz="4000" dirty="0"/>
              <a:t>」，腳位寫入「</a:t>
            </a:r>
            <a:r>
              <a:rPr lang="en-US" altLang="zh-TW" sz="4000" dirty="0"/>
              <a:t>255</a:t>
            </a:r>
            <a:r>
              <a:rPr lang="zh-TW" altLang="en-US" sz="4000" dirty="0"/>
              <a:t>」則</a:t>
            </a:r>
            <a:r>
              <a:rPr lang="en-US" altLang="zh-TW" sz="4000" dirty="0"/>
              <a:t>LED</a:t>
            </a:r>
            <a:r>
              <a:rPr lang="zh-TW" altLang="en-US" sz="4000" dirty="0"/>
              <a:t>全亮</a:t>
            </a:r>
            <a:r>
              <a:rPr lang="zh-TW" altLang="en-US" sz="4000" dirty="0" smtClean="0"/>
              <a:t>，</a:t>
            </a:r>
            <a:endParaRPr lang="en-US" altLang="zh-TW" sz="4000" dirty="0" smtClean="0"/>
          </a:p>
          <a:p>
            <a:pPr algn="l">
              <a:buNone/>
            </a:pPr>
            <a:r>
              <a:rPr lang="zh-TW" altLang="en-US" sz="4000" dirty="0" smtClean="0"/>
              <a:t>腳位</a:t>
            </a:r>
            <a:r>
              <a:rPr lang="zh-TW" altLang="en-US" sz="4000" dirty="0"/>
              <a:t>寫入「</a:t>
            </a:r>
            <a:r>
              <a:rPr lang="en-US" altLang="zh-TW" sz="4000" dirty="0"/>
              <a:t>0</a:t>
            </a:r>
            <a:r>
              <a:rPr lang="zh-TW" altLang="en-US" sz="4000" dirty="0"/>
              <a:t>」則</a:t>
            </a:r>
            <a:r>
              <a:rPr lang="en-US" altLang="zh-TW" sz="4000" dirty="0"/>
              <a:t>LED</a:t>
            </a:r>
            <a:r>
              <a:rPr lang="zh-TW" altLang="en-US" sz="4000" dirty="0"/>
              <a:t>全滅</a:t>
            </a:r>
          </a:p>
        </p:txBody>
      </p:sp>
    </p:spTree>
    <p:extLst>
      <p:ext uri="{BB962C8B-B14F-4D97-AF65-F5344CB8AC3E}">
        <p14:creationId xmlns:p14="http://schemas.microsoft.com/office/powerpoint/2010/main" val="64237539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自然界的信號都是屬於類比信號如：光線、溫度、溼度等，但一般電腦所能處理的信號只能是數位信號</a:t>
            </a:r>
            <a:r>
              <a:rPr lang="zh-TW" altLang="en-US" sz="4000" dirty="0" smtClean="0"/>
              <a:t>，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440227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因此</a:t>
            </a:r>
            <a:r>
              <a:rPr lang="zh-TW" altLang="en-US" sz="4000" dirty="0"/>
              <a:t>，透過「類比輸入感測模組」將自然界連續性的信號先轉成「</a:t>
            </a:r>
            <a:r>
              <a:rPr lang="en-US" altLang="zh-TW" sz="4000" dirty="0"/>
              <a:t>0 ~ </a:t>
            </a:r>
            <a:r>
              <a:rPr lang="en-US" altLang="zh-TW" sz="4000" dirty="0" err="1"/>
              <a:t>5V</a:t>
            </a:r>
            <a:r>
              <a:rPr lang="zh-TW" altLang="en-US" sz="4000" dirty="0"/>
              <a:t>」電壓，提供給主板的類比輸入腳位，主板再將輸入的電壓轉成「</a:t>
            </a:r>
            <a:r>
              <a:rPr lang="en-US" altLang="zh-TW" sz="4000" dirty="0"/>
              <a:t>0 ~ 1023</a:t>
            </a:r>
            <a:r>
              <a:rPr lang="zh-TW" altLang="en-US" sz="4000" dirty="0"/>
              <a:t>」以方便程式判讀</a:t>
            </a:r>
          </a:p>
        </p:txBody>
      </p:sp>
    </p:spTree>
    <p:extLst>
      <p:ext uri="{BB962C8B-B14F-4D97-AF65-F5344CB8AC3E}">
        <p14:creationId xmlns:p14="http://schemas.microsoft.com/office/powerpoint/2010/main" val="318379229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常用類比輸入模組，如：可變電阻模組、光線感測模組、溫度感測模組、土壤溼度模組、避障紅外線模組等</a:t>
            </a:r>
            <a:r>
              <a:rPr lang="zh-TW" altLang="en-US" sz="4000" dirty="0" smtClean="0"/>
              <a:t>，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079694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基本</a:t>
            </a:r>
            <a:r>
              <a:rPr lang="zh-TW" altLang="en-US" sz="4000" dirty="0"/>
              <a:t>都是三支接腳，「</a:t>
            </a:r>
            <a:r>
              <a:rPr lang="en-US" altLang="zh-TW" sz="4000" dirty="0" err="1"/>
              <a:t>VCC</a:t>
            </a:r>
            <a:r>
              <a:rPr lang="zh-TW" altLang="en-US" sz="4000" dirty="0"/>
              <a:t>」和「</a:t>
            </a:r>
            <a:r>
              <a:rPr lang="en-US" altLang="zh-TW" sz="4000" dirty="0" err="1"/>
              <a:t>GND</a:t>
            </a:r>
            <a:r>
              <a:rPr lang="zh-TW" altLang="en-US" sz="4000" dirty="0"/>
              <a:t>」為電源腳位，「</a:t>
            </a:r>
            <a:r>
              <a:rPr lang="en-US" altLang="zh-TW" sz="4000" dirty="0"/>
              <a:t>S</a:t>
            </a:r>
            <a:r>
              <a:rPr lang="zh-TW" altLang="en-US" sz="4000" dirty="0"/>
              <a:t>」</a:t>
            </a:r>
            <a:r>
              <a:rPr lang="en-US" altLang="zh-TW" sz="4000" dirty="0"/>
              <a:t>(</a:t>
            </a:r>
            <a:r>
              <a:rPr lang="zh-TW" altLang="en-US" sz="4000" dirty="0"/>
              <a:t>或「</a:t>
            </a:r>
            <a:r>
              <a:rPr lang="en-US" altLang="zh-TW" sz="4000" dirty="0" err="1"/>
              <a:t>A0</a:t>
            </a:r>
            <a:r>
              <a:rPr lang="zh-TW" altLang="en-US" sz="4000" dirty="0"/>
              <a:t>」</a:t>
            </a:r>
            <a:r>
              <a:rPr lang="en-US" altLang="zh-TW" sz="4000" dirty="0"/>
              <a:t>)</a:t>
            </a:r>
            <a:r>
              <a:rPr lang="zh-TW" altLang="en-US" sz="4000" dirty="0"/>
              <a:t>為模組類比信號輸出腳位，如果輸入模組有四支接腳，除了前三支接腳外，還有一支是模組的數位輸出腳「</a:t>
            </a:r>
            <a:r>
              <a:rPr lang="en-US" altLang="zh-TW" sz="4000" dirty="0" err="1" smtClean="0"/>
              <a:t>D0</a:t>
            </a:r>
            <a:r>
              <a:rPr lang="zh-TW" altLang="en-US" sz="4000" dirty="0" smtClean="0"/>
              <a:t>」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8230645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類比輸入感測模組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此</a:t>
            </a:r>
            <a:r>
              <a:rPr lang="zh-TW" altLang="en-US" sz="4000" dirty="0"/>
              <a:t>類模組上會有一個可用小十字螺絲起子調整的半可變電阻，用來調整臨界值決定在基準電壓以上時輸出高電位</a:t>
            </a:r>
            <a:r>
              <a:rPr lang="en-US" altLang="zh-TW" sz="4000" dirty="0"/>
              <a:t>(High)</a:t>
            </a:r>
            <a:r>
              <a:rPr lang="zh-TW" altLang="en-US" sz="4000" dirty="0"/>
              <a:t>，基準電壓以下時輸出低電位</a:t>
            </a:r>
            <a:r>
              <a:rPr lang="en-US" altLang="zh-TW" sz="4000" dirty="0"/>
              <a:t>(Low)</a:t>
            </a:r>
            <a:r>
              <a:rPr lang="zh-TW" altLang="en-US" sz="4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8275237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函式庫型模組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所謂的「函式」是指一組已經寫好的程式碼，對應不同的功能會有不同的函式，將所有相關的函式放在一個檔案中稱為函式庫</a:t>
            </a:r>
            <a:r>
              <a:rPr lang="zh-TW" altLang="en-US" sz="4000" dirty="0" smtClean="0"/>
              <a:t>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9507708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函式庫型模組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主</a:t>
            </a:r>
            <a:r>
              <a:rPr lang="zh-TW" altLang="en-US" sz="4000" dirty="0"/>
              <a:t>板無法從</a:t>
            </a:r>
            <a:r>
              <a:rPr lang="zh-TW" altLang="en-US" sz="4000" dirty="0" smtClean="0"/>
              <a:t>輸入</a:t>
            </a:r>
            <a:r>
              <a:rPr lang="zh-TW" altLang="en-US" sz="4000" dirty="0"/>
              <a:t>、</a:t>
            </a:r>
            <a:r>
              <a:rPr lang="zh-TW" altLang="en-US" sz="4000" dirty="0" smtClean="0"/>
              <a:t>輸出</a:t>
            </a:r>
            <a:r>
              <a:rPr lang="zh-TW" altLang="en-US" sz="4000" dirty="0"/>
              <a:t>腳位的電壓高低去獲取資料或要求模組動作，需要使用腳位來傳輸或接收一連串模組已定義好的脈波，跟模組做資料傳輸，我們只要使用廠商已經寫好的模組相關函式來讀取或寫入</a:t>
            </a:r>
            <a:r>
              <a:rPr lang="zh-TW" altLang="en-US" sz="4000" dirty="0" smtClean="0"/>
              <a:t>資料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0544932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函式庫型模組</a:t>
            </a:r>
            <a:endParaRPr lang="zh-TW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9814" y="1882663"/>
            <a:ext cx="7622062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例如</a:t>
            </a:r>
            <a:r>
              <a:rPr lang="zh-TW" altLang="en-US" sz="4000" dirty="0"/>
              <a:t>：</a:t>
            </a:r>
            <a:r>
              <a:rPr lang="en-US" altLang="zh-TW" sz="4000" dirty="0"/>
              <a:t>DHT11</a:t>
            </a:r>
            <a:r>
              <a:rPr lang="zh-TW" altLang="en-US" sz="4000" dirty="0"/>
              <a:t>溫溼度模組、超音波模組、無源蜂鳴器模組等。</a:t>
            </a:r>
          </a:p>
          <a:p>
            <a:pPr algn="l">
              <a:buNone/>
            </a:pPr>
            <a:r>
              <a:rPr lang="zh-TW" altLang="en-US" sz="4000" dirty="0"/>
              <a:t>當我們使用積木程式操作這些模組時，積木內部已經包含相關的函式庫了，所以，不需要知道函式的程式內容也能輕易操作「函式庫型模組」。</a:t>
            </a:r>
          </a:p>
        </p:txBody>
      </p:sp>
    </p:spTree>
    <p:extLst>
      <p:ext uri="{BB962C8B-B14F-4D97-AF65-F5344CB8AC3E}">
        <p14:creationId xmlns:p14="http://schemas.microsoft.com/office/powerpoint/2010/main" val="38600154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類比信號：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為了</a:t>
            </a:r>
            <a:r>
              <a:rPr lang="zh-TW" altLang="en-US" sz="4000" dirty="0"/>
              <a:t>方便處理連續性的信號，類比感測器模組會把這些連續性的信號依偵測的強度轉成電位差</a:t>
            </a:r>
            <a:r>
              <a:rPr lang="en-US" altLang="zh-TW" sz="4000" dirty="0"/>
              <a:t>(0 ~ +</a:t>
            </a:r>
            <a:r>
              <a:rPr lang="en-US" altLang="zh-TW" sz="4000" dirty="0" err="1"/>
              <a:t>5V</a:t>
            </a:r>
            <a:r>
              <a:rPr lang="en-US" altLang="zh-TW" sz="4000" dirty="0"/>
              <a:t>)</a:t>
            </a:r>
            <a:r>
              <a:rPr lang="zh-TW" altLang="en-US" sz="4000" dirty="0"/>
              <a:t>再傳送給主板，主板會把輸入的電壓轉成數字</a:t>
            </a:r>
            <a:r>
              <a:rPr lang="en-US" altLang="zh-TW" sz="4000" dirty="0"/>
              <a:t>(0 ~ 1023)</a:t>
            </a:r>
            <a:r>
              <a:rPr lang="zh-TW" altLang="en-US" sz="4000" dirty="0"/>
              <a:t>提供給程式處理。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054688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是</a:t>
            </a:r>
            <a:r>
              <a:rPr lang="zh-TW" altLang="en-US" sz="4000" dirty="0"/>
              <a:t>指一組隨時間改變而且是不連續性</a:t>
            </a:r>
            <a:r>
              <a:rPr lang="en-US" altLang="zh-TW" sz="4000" dirty="0"/>
              <a:t>(</a:t>
            </a:r>
            <a:r>
              <a:rPr lang="zh-TW" altLang="en-US" sz="4000" dirty="0"/>
              <a:t>離散</a:t>
            </a:r>
            <a:r>
              <a:rPr lang="en-US" altLang="zh-TW" sz="4000" dirty="0"/>
              <a:t>)</a:t>
            </a:r>
            <a:r>
              <a:rPr lang="zh-TW" altLang="en-US" sz="4000" dirty="0"/>
              <a:t>的資料，在</a:t>
            </a:r>
            <a:r>
              <a:rPr lang="en-US" altLang="zh-TW" sz="4000" dirty="0"/>
              <a:t>Arduino</a:t>
            </a:r>
            <a:r>
              <a:rPr lang="zh-TW" altLang="en-US" sz="4000" dirty="0"/>
              <a:t>主板上的數位信號只有</a:t>
            </a:r>
            <a:r>
              <a:rPr lang="en-US" altLang="zh-TW" sz="4000" dirty="0"/>
              <a:t>Low ( </a:t>
            </a:r>
            <a:r>
              <a:rPr lang="en-US" altLang="zh-TW" sz="4000" dirty="0" err="1"/>
              <a:t>0V</a:t>
            </a:r>
            <a:r>
              <a:rPr lang="en-US" altLang="zh-TW" sz="4000" dirty="0"/>
              <a:t> )</a:t>
            </a:r>
            <a:r>
              <a:rPr lang="zh-TW" altLang="en-US" sz="4000" dirty="0"/>
              <a:t>和</a:t>
            </a:r>
            <a:r>
              <a:rPr lang="en-US" altLang="zh-TW" sz="4000" dirty="0"/>
              <a:t>High ( +</a:t>
            </a:r>
            <a:r>
              <a:rPr lang="en-US" altLang="zh-TW" sz="4000" dirty="0" err="1"/>
              <a:t>5V</a:t>
            </a:r>
            <a:r>
              <a:rPr lang="en-US" altLang="zh-TW" sz="4000" dirty="0"/>
              <a:t> )</a:t>
            </a:r>
            <a:r>
              <a:rPr lang="zh-TW" altLang="en-US" sz="4000" dirty="0"/>
              <a:t>二種，可以用</a:t>
            </a:r>
            <a:r>
              <a:rPr lang="en-US" altLang="zh-TW" sz="4000" dirty="0"/>
              <a:t>0 </a:t>
            </a:r>
            <a:r>
              <a:rPr lang="zh-TW" altLang="en-US" sz="4000" dirty="0"/>
              <a:t>和</a:t>
            </a:r>
            <a:r>
              <a:rPr lang="en-US" altLang="zh-TW" sz="4000" dirty="0"/>
              <a:t>1 </a:t>
            </a:r>
            <a:r>
              <a:rPr lang="zh-TW" altLang="en-US" sz="4000" dirty="0"/>
              <a:t>來代表</a:t>
            </a:r>
            <a:r>
              <a:rPr lang="zh-TW" altLang="en-US" sz="4000" dirty="0" smtClean="0"/>
              <a:t>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74203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en-US" altLang="zh-TW" sz="4000" dirty="0" smtClean="0"/>
              <a:t>Arduino</a:t>
            </a:r>
            <a:r>
              <a:rPr lang="zh-TW" altLang="en-US" sz="4000" dirty="0"/>
              <a:t>主板的數位信號腳位是</a:t>
            </a:r>
            <a:r>
              <a:rPr lang="en-US" altLang="zh-TW" sz="4000" dirty="0" err="1"/>
              <a:t>D0</a:t>
            </a:r>
            <a:r>
              <a:rPr lang="en-US" altLang="zh-TW" sz="4000" dirty="0"/>
              <a:t> ~ </a:t>
            </a:r>
            <a:r>
              <a:rPr lang="en-US" altLang="zh-TW" sz="4000" dirty="0" err="1"/>
              <a:t>D13</a:t>
            </a:r>
            <a:r>
              <a:rPr lang="zh-TW" altLang="en-US" sz="4000" dirty="0"/>
              <a:t>，這些腳位都能單獨指定做為</a:t>
            </a:r>
            <a:r>
              <a:rPr lang="zh-TW" altLang="en-US" sz="4000" dirty="0">
                <a:solidFill>
                  <a:srgbClr val="FF0000"/>
                </a:solidFill>
              </a:rPr>
              <a:t>輸入</a:t>
            </a:r>
            <a:r>
              <a:rPr lang="zh-TW" altLang="en-US" sz="4000" dirty="0"/>
              <a:t>腳或</a:t>
            </a:r>
            <a:r>
              <a:rPr lang="zh-TW" altLang="en-US" sz="4000" dirty="0">
                <a:solidFill>
                  <a:srgbClr val="FF0000"/>
                </a:solidFill>
              </a:rPr>
              <a:t>輸出</a:t>
            </a:r>
            <a:r>
              <a:rPr lang="zh-TW" altLang="en-US" sz="4000" dirty="0"/>
              <a:t>腳</a:t>
            </a:r>
            <a:r>
              <a:rPr lang="en-US" altLang="zh-TW" sz="4000" dirty="0"/>
              <a:t>(</a:t>
            </a:r>
            <a:r>
              <a:rPr lang="zh-TW" altLang="en-US" sz="4000" dirty="0"/>
              <a:t>只能擇一</a:t>
            </a:r>
            <a:r>
              <a:rPr lang="en-US" altLang="zh-TW" sz="4000" dirty="0" smtClean="0"/>
              <a:t>)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  <p:pic>
        <p:nvPicPr>
          <p:cNvPr id="4098" name="Picture 2" descr="https://lh3.googleusercontent.com/PAt3FunJKIMMef2tniqKEfXwu09OV5UC9DAQ9HdXiVwC6SFt8xq8CMhiga6djufxnsKQyyrpJTUNZ5rrBCGvYCxaJ5RWxRN3ZcW5sQH2jRqCKMKxliud68-1XodcCPRR0w=w1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27" y="3927095"/>
            <a:ext cx="3804874" cy="274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橢圓 4"/>
          <p:cNvSpPr/>
          <p:nvPr/>
        </p:nvSpPr>
        <p:spPr bwMode="auto">
          <a:xfrm>
            <a:off x="6568225" y="3927096"/>
            <a:ext cx="2112136" cy="5676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84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zh-TW" altLang="en-US" b="1" dirty="0"/>
              <a:t>數位信號：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413311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其中</a:t>
            </a:r>
            <a:r>
              <a:rPr lang="en-US" altLang="zh-TW" sz="4000" dirty="0" err="1"/>
              <a:t>D13</a:t>
            </a:r>
            <a:r>
              <a:rPr lang="zh-TW" altLang="en-US" sz="4000" dirty="0"/>
              <a:t>已預接一顆</a:t>
            </a:r>
            <a:r>
              <a:rPr lang="en-US" altLang="zh-TW" sz="4000" dirty="0"/>
              <a:t>LED</a:t>
            </a:r>
            <a:r>
              <a:rPr lang="zh-TW" altLang="en-US" sz="4000" dirty="0"/>
              <a:t>做為測試使用，</a:t>
            </a:r>
            <a:r>
              <a:rPr lang="en-US" altLang="zh-TW" sz="4000" dirty="0" err="1"/>
              <a:t>D0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</a:t>
            </a:r>
            <a:r>
              <a:rPr lang="zh-TW" altLang="en-US" sz="4000" dirty="0"/>
              <a:t>為與電腦做串列通訊使用，一般如需跟電腦連線通訊應避免再使用此兩腳位。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  <p:pic>
        <p:nvPicPr>
          <p:cNvPr id="4" name="Picture 2" descr="https://lh3.googleusercontent.com/PAt3FunJKIMMef2tniqKEfXwu09OV5UC9DAQ9HdXiVwC6SFt8xq8CMhiga6djufxnsKQyyrpJTUNZ5rrBCGvYCxaJ5RWxRN3ZcW5sQH2jRqCKMKxliud68-1XodcCPRR0w=w1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27" y="3927095"/>
            <a:ext cx="3804874" cy="274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橢圓 4"/>
          <p:cNvSpPr/>
          <p:nvPr/>
        </p:nvSpPr>
        <p:spPr bwMode="auto">
          <a:xfrm>
            <a:off x="8212261" y="3927095"/>
            <a:ext cx="373487" cy="70929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6449037" y="4488031"/>
            <a:ext cx="373487" cy="31579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238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en-US" altLang="zh-TW" b="1" dirty="0" err="1"/>
              <a:t>PWM</a:t>
            </a:r>
            <a:r>
              <a:rPr lang="zh-TW" altLang="en-US" b="1" dirty="0"/>
              <a:t>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/>
              <a:t>主板上的類比信號腳位只能做輸入使用，無法指定為輸出，而數位腳位雖然能做輸出，但只能輸出</a:t>
            </a:r>
            <a:r>
              <a:rPr lang="en-US" altLang="zh-TW" sz="4000" dirty="0"/>
              <a:t>0 (</a:t>
            </a:r>
            <a:r>
              <a:rPr lang="en-US" altLang="zh-TW" sz="4000" dirty="0" err="1"/>
              <a:t>0V</a:t>
            </a:r>
            <a:r>
              <a:rPr lang="en-US" altLang="zh-TW" sz="4000" dirty="0"/>
              <a:t>) </a:t>
            </a:r>
            <a:r>
              <a:rPr lang="zh-TW" altLang="en-US" sz="4000" dirty="0"/>
              <a:t>或</a:t>
            </a:r>
            <a:r>
              <a:rPr lang="en-US" altLang="zh-TW" sz="4000" dirty="0"/>
              <a:t>1 (+</a:t>
            </a:r>
            <a:r>
              <a:rPr lang="en-US" altLang="zh-TW" sz="4000" dirty="0" err="1"/>
              <a:t>5V</a:t>
            </a:r>
            <a:r>
              <a:rPr lang="en-US" altLang="zh-TW" sz="4000" dirty="0" smtClean="0"/>
              <a:t>)</a:t>
            </a:r>
            <a:endParaRPr lang="en-US" altLang="zh-TW" sz="4000" b="1" dirty="0" smtClean="0"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179516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en-US" altLang="zh-TW" b="1" dirty="0" err="1"/>
              <a:t>PWM</a:t>
            </a:r>
            <a:r>
              <a:rPr lang="zh-TW" altLang="en-US" b="1" dirty="0"/>
              <a:t>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2349" y="1882663"/>
            <a:ext cx="6750508" cy="1030287"/>
          </a:xfrm>
        </p:spPr>
        <p:txBody>
          <a:bodyPr/>
          <a:lstStyle/>
          <a:p>
            <a:pPr algn="l">
              <a:buNone/>
            </a:pPr>
            <a:r>
              <a:rPr lang="zh-TW" altLang="en-US" sz="4000" dirty="0" smtClean="0"/>
              <a:t>如果</a:t>
            </a:r>
            <a:r>
              <a:rPr lang="zh-TW" altLang="en-US" sz="4000" dirty="0"/>
              <a:t>要控制馬達轉速快慢或是調整</a:t>
            </a:r>
            <a:r>
              <a:rPr lang="en-US" altLang="zh-TW" sz="4000" dirty="0"/>
              <a:t>LED</a:t>
            </a:r>
            <a:r>
              <a:rPr lang="zh-TW" altLang="en-US" sz="4000" dirty="0"/>
              <a:t>亮度，此時，就需要有類比輸出，主板上的數位腳位中</a:t>
            </a:r>
            <a:r>
              <a:rPr lang="en-US" altLang="zh-TW" sz="4000" dirty="0" err="1"/>
              <a:t>D3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D5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D6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D9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D10</a:t>
            </a:r>
            <a:r>
              <a:rPr lang="zh-TW" altLang="en-US" sz="4000" dirty="0"/>
              <a:t>、</a:t>
            </a:r>
            <a:r>
              <a:rPr lang="en-US" altLang="zh-TW" sz="4000" dirty="0" err="1"/>
              <a:t>D11</a:t>
            </a:r>
            <a:r>
              <a:rPr lang="zh-TW" altLang="en-US" sz="4000" dirty="0"/>
              <a:t>，可指定為</a:t>
            </a:r>
            <a:r>
              <a:rPr lang="en-US" altLang="zh-TW" sz="4000" dirty="0" err="1"/>
              <a:t>PWM</a:t>
            </a:r>
            <a:r>
              <a:rPr lang="en-US" altLang="zh-TW" sz="4000" dirty="0"/>
              <a:t>(</a:t>
            </a:r>
            <a:r>
              <a:rPr lang="zh-TW" altLang="en-US" sz="4000" dirty="0"/>
              <a:t>脈衝寬度調變</a:t>
            </a:r>
            <a:r>
              <a:rPr lang="en-US" altLang="zh-TW" sz="4000" dirty="0"/>
              <a:t>)</a:t>
            </a:r>
            <a:r>
              <a:rPr lang="zh-TW" altLang="en-US" sz="4000" dirty="0"/>
              <a:t>腳位做為</a:t>
            </a:r>
            <a:r>
              <a:rPr lang="zh-TW" altLang="en-US" sz="4000" dirty="0">
                <a:solidFill>
                  <a:srgbClr val="FF0000"/>
                </a:solidFill>
              </a:rPr>
              <a:t>模擬類比</a:t>
            </a:r>
            <a:r>
              <a:rPr lang="zh-TW" altLang="en-US" sz="4000" dirty="0" smtClean="0">
                <a:solidFill>
                  <a:srgbClr val="FF0000"/>
                </a:solidFill>
              </a:rPr>
              <a:t>輸出</a:t>
            </a:r>
            <a:endParaRPr lang="en-US" altLang="zh-TW" sz="4000" b="1" dirty="0" smtClean="0">
              <a:solidFill>
                <a:srgbClr val="FF0000"/>
              </a:solidFill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255411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1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2349" y="412638"/>
            <a:ext cx="6919912" cy="1470025"/>
          </a:xfrm>
        </p:spPr>
        <p:txBody>
          <a:bodyPr/>
          <a:lstStyle/>
          <a:p>
            <a:r>
              <a:rPr lang="en-US" altLang="zh-TW" b="1" dirty="0" err="1"/>
              <a:t>PWM</a:t>
            </a:r>
            <a:r>
              <a:rPr lang="zh-TW" altLang="en-US" b="1" dirty="0"/>
              <a:t>信號：</a:t>
            </a:r>
            <a:endParaRPr lang="en-US" altLang="zh-TW" dirty="0" smtClean="0">
              <a:latin typeface="新細明體" charset="-120"/>
              <a:ea typeface="新細明體" charset="-120"/>
            </a:endParaRPr>
          </a:p>
        </p:txBody>
      </p:sp>
      <p:pic>
        <p:nvPicPr>
          <p:cNvPr id="5122" name="Picture 2" descr="https://lh3.googleusercontent.com/PAt3FunJKIMMef2tniqKEfXwu09OV5UC9DAQ9HdXiVwC6SFt8xq8CMhiga6djufxnsKQyyrpJTUNZ5rrBCGvYCxaJ5RWxRN3ZcW5sQH2jRqCKMKxliud68-1XodcCPRR0w=w1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45" y="1699050"/>
            <a:ext cx="6734175" cy="4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橢圓 2"/>
          <p:cNvSpPr/>
          <p:nvPr/>
        </p:nvSpPr>
        <p:spPr bwMode="auto">
          <a:xfrm>
            <a:off x="4334032" y="2163651"/>
            <a:ext cx="856154" cy="59242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612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theme/theme1.xml><?xml version="1.0" encoding="utf-8"?>
<a:theme xmlns:a="http://schemas.openxmlformats.org/drawingml/2006/main" name="olttMailboxV_TP10250555">
  <a:themeElements>
    <a:clrScheme name="1_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1585A47-8972-4114-92E6-3F77BF6FBA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訓練簡報：Outlook 2007—管理您的信箱 (五)：擷取、備份或分享郵件</Template>
  <TotalTime>131</TotalTime>
  <Words>7461</Words>
  <Application>Microsoft Office PowerPoint</Application>
  <PresentationFormat>如螢幕大小 (4:3)</PresentationFormat>
  <Paragraphs>284</Paragraphs>
  <Slides>29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3" baseType="lpstr">
      <vt:lpstr>微軟正黑體</vt:lpstr>
      <vt:lpstr>新細明體</vt:lpstr>
      <vt:lpstr>Arial</vt:lpstr>
      <vt:lpstr>olttMailboxV_TP10250555</vt:lpstr>
      <vt:lpstr>輸入輸出</vt:lpstr>
      <vt:lpstr>類比信號：</vt:lpstr>
      <vt:lpstr>類比信號：</vt:lpstr>
      <vt:lpstr>數位信號：</vt:lpstr>
      <vt:lpstr>數位信號：</vt:lpstr>
      <vt:lpstr>數位信號：</vt:lpstr>
      <vt:lpstr>PWM信號：</vt:lpstr>
      <vt:lpstr>PWM信號：</vt:lpstr>
      <vt:lpstr>PWM信號：</vt:lpstr>
      <vt:lpstr>PWM信號：</vt:lpstr>
      <vt:lpstr>數位輸入感測模組</vt:lpstr>
      <vt:lpstr>數位輸入感測模組</vt:lpstr>
      <vt:lpstr>數位輸入感測模組</vt:lpstr>
      <vt:lpstr>數位輸入感測模組</vt:lpstr>
      <vt:lpstr>數位輸出模組</vt:lpstr>
      <vt:lpstr>數位輸出模組</vt:lpstr>
      <vt:lpstr>數位輸出模組</vt:lpstr>
      <vt:lpstr>數位輸出模組</vt:lpstr>
      <vt:lpstr>數位輸出模組</vt:lpstr>
      <vt:lpstr>數位輸出模組</vt:lpstr>
      <vt:lpstr>數位輸出模組</vt:lpstr>
      <vt:lpstr>類比輸入感測模組</vt:lpstr>
      <vt:lpstr>類比輸入感測模組</vt:lpstr>
      <vt:lpstr>類比輸入感測模組</vt:lpstr>
      <vt:lpstr>類比輸入感測模組</vt:lpstr>
      <vt:lpstr>類比輸入感測模組</vt:lpstr>
      <vt:lpstr>函式庫型模組</vt:lpstr>
      <vt:lpstr>函式庫型模組</vt:lpstr>
      <vt:lpstr>函式庫型模組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類比信號：</dc:title>
  <dc:subject/>
  <dc:creator>worker3</dc:creator>
  <cp:keywords/>
  <dc:description/>
  <cp:lastModifiedBy>worker3</cp:lastModifiedBy>
  <cp:revision>14</cp:revision>
  <dcterms:created xsi:type="dcterms:W3CDTF">2021-03-24T01:21:02Z</dcterms:created>
  <dcterms:modified xsi:type="dcterms:W3CDTF">2021-03-24T04:37:58Z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TC102505551028</vt:lpwstr>
  </property>
</Properties>
</file>