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1" r:id="rId3"/>
    <p:sldId id="257" r:id="rId4"/>
    <p:sldId id="260" r:id="rId5"/>
    <p:sldId id="258" r:id="rId6"/>
    <p:sldId id="259" r:id="rId7"/>
    <p:sldId id="266" r:id="rId8"/>
    <p:sldId id="261" r:id="rId9"/>
    <p:sldId id="264" r:id="rId10"/>
    <p:sldId id="265" r:id="rId11"/>
    <p:sldId id="269" r:id="rId12"/>
    <p:sldId id="263" r:id="rId13"/>
    <p:sldId id="278" r:id="rId14"/>
    <p:sldId id="291" r:id="rId15"/>
    <p:sldId id="292" r:id="rId16"/>
    <p:sldId id="293" r:id="rId17"/>
    <p:sldId id="275" r:id="rId18"/>
    <p:sldId id="276" r:id="rId19"/>
    <p:sldId id="277" r:id="rId20"/>
    <p:sldId id="280" r:id="rId21"/>
    <p:sldId id="294" r:id="rId22"/>
    <p:sldId id="274" r:id="rId23"/>
    <p:sldId id="281" r:id="rId24"/>
    <p:sldId id="282" r:id="rId25"/>
    <p:sldId id="283" r:id="rId26"/>
    <p:sldId id="284" r:id="rId27"/>
    <p:sldId id="285" r:id="rId28"/>
    <p:sldId id="286" r:id="rId29"/>
    <p:sldId id="287" r:id="rId30"/>
    <p:sldId id="288" r:id="rId31"/>
    <p:sldId id="289" r:id="rId32"/>
    <p:sldId id="279" r:id="rId33"/>
    <p:sldId id="290" r:id="rId34"/>
    <p:sldId id="297" r:id="rId35"/>
    <p:sldId id="296" r:id="rId36"/>
    <p:sldId id="295" r:id="rId37"/>
    <p:sldId id="300" r:id="rId38"/>
    <p:sldId id="298" r:id="rId39"/>
    <p:sldId id="299" r:id="rId40"/>
    <p:sldId id="273" r:id="rId41"/>
    <p:sldId id="271" r:id="rId42"/>
    <p:sldId id="272" r:id="rId43"/>
    <p:sldId id="268" r:id="rId44"/>
    <p:sldId id="267" r:id="rId45"/>
    <p:sldId id="270" r:id="rId46"/>
    <p:sldId id="26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572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Date Placeholder 2"/>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346428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2462906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8714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156453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29036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206041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1834260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875435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144002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1454722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61686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2761199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2497588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6505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227784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99D5E146-D7BE-4814-8C5E-2F6A8D4A5267}" type="datetimeFigureOut">
              <a:rPr lang="zh-TW" altLang="en-US" smtClean="0"/>
              <a:t>2021/3/5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350063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9D5E146-D7BE-4814-8C5E-2F6A8D4A5267}" type="datetimeFigureOut">
              <a:rPr lang="zh-TW" altLang="en-US" smtClean="0"/>
              <a:t>2021/3/5</a:t>
            </a:fld>
            <a:endParaRPr lang="zh-TW"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zh-TW"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9E99148A-93AC-4048-9829-3874ABE60DB9}" type="slidenum">
              <a:rPr lang="zh-TW" altLang="en-US" smtClean="0"/>
              <a:t>‹#›</a:t>
            </a:fld>
            <a:endParaRPr lang="zh-TW" altLang="en-US"/>
          </a:p>
        </p:txBody>
      </p:sp>
    </p:spTree>
    <p:extLst>
      <p:ext uri="{BB962C8B-B14F-4D97-AF65-F5344CB8AC3E}">
        <p14:creationId xmlns:p14="http://schemas.microsoft.com/office/powerpoint/2010/main" val="23952165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N-RXT_zeu_g" TargetMode="External"/><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youtu.be/OchaZCXU0B4"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MzXTG7ARyZs" TargetMode="External"/><Relationship Id="rId2" Type="http://schemas.openxmlformats.org/officeDocument/2006/relationships/hyperlink" Target="https://youtu.be/5LtM3CgkT3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64p-S2YRNuQ"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GvkHYlq9lKQ"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UBl18yu8Uls"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youtu.be/PszhEXxrIF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reurl.cc/GdprNv" TargetMode="External"/><Relationship Id="rId2" Type="http://schemas.openxmlformats.org/officeDocument/2006/relationships/hyperlink" Target="https://reurl.cc/a5drDQ" TargetMode="External"/><Relationship Id="rId1" Type="http://schemas.openxmlformats.org/officeDocument/2006/relationships/slideLayout" Target="../slideLayouts/slideLayout2.xml"/><Relationship Id="rId5" Type="http://schemas.openxmlformats.org/officeDocument/2006/relationships/hyperlink" Target="https://bdesigner1.webnode.tw/&#27284;&#26696;&#19979;&#36617;/" TargetMode="External"/><Relationship Id="rId4" Type="http://schemas.openxmlformats.org/officeDocument/2006/relationships/hyperlink" Target="https://reurl.cc/OXr1Y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AE0920-98FA-4145-9EC9-F251E0EAD4D0}"/>
              </a:ext>
            </a:extLst>
          </p:cNvPr>
          <p:cNvSpPr>
            <a:spLocks noGrp="1"/>
          </p:cNvSpPr>
          <p:nvPr>
            <p:ph type="ctrTitle"/>
          </p:nvPr>
        </p:nvSpPr>
        <p:spPr>
          <a:xfrm>
            <a:off x="684212" y="685800"/>
            <a:ext cx="10401300" cy="1947334"/>
          </a:xfrm>
        </p:spPr>
        <p:txBody>
          <a:bodyPr>
            <a:normAutofit/>
          </a:bodyPr>
          <a:lstStyle/>
          <a:p>
            <a:r>
              <a:rPr lang="en-US" altLang="zh-TW" b="1" cap="none" dirty="0">
                <a:ln w="0"/>
                <a:effectLst>
                  <a:reflection blurRad="6350" stA="53000" endA="300" endPos="35500" dir="5400000" sy="-90000" algn="bl" rotWithShape="0"/>
                </a:effectLst>
              </a:rPr>
              <a:t>SCRATCH FOR ARDUINO</a:t>
            </a:r>
            <a:br>
              <a:rPr lang="en-US" altLang="zh-TW" b="1" cap="none" dirty="0">
                <a:ln w="0"/>
                <a:effectLst>
                  <a:reflection blurRad="6350" stA="53000" endA="300" endPos="35500" dir="5400000" sy="-90000" algn="bl" rotWithShape="0"/>
                </a:effectLst>
              </a:rPr>
            </a:br>
            <a:r>
              <a:rPr lang="zh-TW" altLang="en-US" b="1" cap="none" dirty="0">
                <a:ln w="0"/>
                <a:effectLst>
                  <a:reflection blurRad="6350" stA="53000" endA="300" endPos="35500" dir="5400000" sy="-90000" algn="bl" rotWithShape="0"/>
                </a:effectLst>
              </a:rPr>
              <a:t>                         機電整合經驗分享</a:t>
            </a:r>
          </a:p>
        </p:txBody>
      </p:sp>
      <p:sp>
        <p:nvSpPr>
          <p:cNvPr id="3" name="副標題 2">
            <a:extLst>
              <a:ext uri="{FF2B5EF4-FFF2-40B4-BE49-F238E27FC236}">
                <a16:creationId xmlns:a16="http://schemas.microsoft.com/office/drawing/2014/main" id="{254C5065-C534-4A87-909B-64973E5A99F3}"/>
              </a:ext>
            </a:extLst>
          </p:cNvPr>
          <p:cNvSpPr>
            <a:spLocks noGrp="1"/>
          </p:cNvSpPr>
          <p:nvPr>
            <p:ph type="subTitle" idx="1"/>
          </p:nvPr>
        </p:nvSpPr>
        <p:spPr>
          <a:xfrm>
            <a:off x="5741961" y="2815885"/>
            <a:ext cx="3613224" cy="615591"/>
          </a:xfrm>
        </p:spPr>
        <p:txBody>
          <a:bodyPr>
            <a:normAutofit/>
          </a:bodyPr>
          <a:lstStyle/>
          <a:p>
            <a:r>
              <a:rPr lang="en-US" altLang="zh-TW" sz="2800" b="1" dirty="0">
                <a:solidFill>
                  <a:schemeClr val="tx1"/>
                </a:solidFill>
              </a:rPr>
              <a:t>--</a:t>
            </a:r>
            <a:r>
              <a:rPr lang="zh-TW" altLang="en-US" sz="2800" b="1" dirty="0">
                <a:solidFill>
                  <a:schemeClr val="tx1"/>
                </a:solidFill>
              </a:rPr>
              <a:t>使用</a:t>
            </a:r>
            <a:r>
              <a:rPr lang="en-US" altLang="zh-TW" sz="2800" b="1" dirty="0" err="1">
                <a:solidFill>
                  <a:schemeClr val="tx1"/>
                </a:solidFill>
              </a:rPr>
              <a:t>bDesigner</a:t>
            </a:r>
            <a:endParaRPr lang="zh-TW" altLang="en-US" sz="2800" b="1" dirty="0">
              <a:solidFill>
                <a:schemeClr val="tx1"/>
              </a:solidFill>
            </a:endParaRPr>
          </a:p>
        </p:txBody>
      </p:sp>
      <p:sp>
        <p:nvSpPr>
          <p:cNvPr id="4" name="副標題 2">
            <a:extLst>
              <a:ext uri="{FF2B5EF4-FFF2-40B4-BE49-F238E27FC236}">
                <a16:creationId xmlns:a16="http://schemas.microsoft.com/office/drawing/2014/main" id="{DEDB8680-F1BF-4F96-82B0-A2B5A7AF0321}"/>
              </a:ext>
            </a:extLst>
          </p:cNvPr>
          <p:cNvSpPr txBox="1">
            <a:spLocks/>
          </p:cNvSpPr>
          <p:nvPr/>
        </p:nvSpPr>
        <p:spPr>
          <a:xfrm>
            <a:off x="7885112" y="5584875"/>
            <a:ext cx="3613223" cy="615591"/>
          </a:xfrm>
          <a:prstGeom prst="rect">
            <a:avLst/>
          </a:prstGeom>
        </p:spPr>
        <p:txBody>
          <a:bodyPr vert="horz" lIns="91440" tIns="45720" rIns="91440" bIns="45720" rtlCol="0" anchor="t">
            <a:normAutofit fontScale="700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zh-TW" altLang="en-US" sz="2600" dirty="0">
                <a:solidFill>
                  <a:schemeClr val="tx1"/>
                </a:solidFill>
              </a:rPr>
              <a:t>新竹縣成功國中 康文耀老師</a:t>
            </a:r>
            <a:endParaRPr lang="en-US" altLang="zh-TW" sz="2600" dirty="0">
              <a:solidFill>
                <a:schemeClr val="tx1"/>
              </a:solidFill>
            </a:endParaRPr>
          </a:p>
          <a:p>
            <a:r>
              <a:rPr lang="en-US" altLang="zh-TW" sz="2000" dirty="0">
                <a:solidFill>
                  <a:schemeClr val="tx1"/>
                </a:solidFill>
              </a:rPr>
              <a:t>(</a:t>
            </a:r>
            <a:r>
              <a:rPr lang="zh-TW" altLang="en-US" sz="2000" dirty="0">
                <a:solidFill>
                  <a:schemeClr val="tx1"/>
                </a:solidFill>
              </a:rPr>
              <a:t>前成功工商資訊組長、資訊科教師</a:t>
            </a:r>
            <a:r>
              <a:rPr lang="en-US" altLang="zh-TW" sz="2000" dirty="0">
                <a:solidFill>
                  <a:schemeClr val="tx1"/>
                </a:solidFill>
              </a:rPr>
              <a:t>)</a:t>
            </a:r>
            <a:endParaRPr lang="zh-TW" altLang="en-US" sz="2000" dirty="0">
              <a:solidFill>
                <a:schemeClr val="tx1"/>
              </a:solidFill>
            </a:endParaRPr>
          </a:p>
        </p:txBody>
      </p:sp>
    </p:spTree>
    <p:extLst>
      <p:ext uri="{BB962C8B-B14F-4D97-AF65-F5344CB8AC3E}">
        <p14:creationId xmlns:p14="http://schemas.microsoft.com/office/powerpoint/2010/main" val="365865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robotkingdom.com.tw/wp-content/uploads/2020/12/%E5%BD%A9%E8%89%B2%E7%89%88%E6%93%B4%E5%85%85%E6%9D%BF%E8%85%B3%E4%BD%8D%E8%AA%AA%E6%98%8E-01-711x400.jpg">
            <a:extLst>
              <a:ext uri="{FF2B5EF4-FFF2-40B4-BE49-F238E27FC236}">
                <a16:creationId xmlns:a16="http://schemas.microsoft.com/office/drawing/2014/main" id="{CA1DD7D5-3358-44CF-AE5D-8FE54DF8A4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875" y="0"/>
            <a:ext cx="12603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1C43ABA-34B5-4DE8-AC2C-E8DAB59E7ABE}"/>
              </a:ext>
            </a:extLst>
          </p:cNvPr>
          <p:cNvSpPr txBox="1"/>
          <p:nvPr/>
        </p:nvSpPr>
        <p:spPr>
          <a:xfrm>
            <a:off x="8979108" y="343339"/>
            <a:ext cx="2973891" cy="584775"/>
          </a:xfrm>
          <a:prstGeom prst="rect">
            <a:avLst/>
          </a:prstGeom>
          <a:noFill/>
        </p:spPr>
        <p:txBody>
          <a:bodyPr wrap="none" rtlCol="0">
            <a:spAutoFit/>
          </a:bodyPr>
          <a:lstStyle/>
          <a:p>
            <a:r>
              <a:rPr lang="en-US" altLang="zh-TW" sz="3200" b="1" dirty="0">
                <a:solidFill>
                  <a:schemeClr val="bg1"/>
                </a:solidFill>
              </a:rPr>
              <a:t>Arduino</a:t>
            </a:r>
            <a:r>
              <a:rPr lang="zh-TW" altLang="en-US" sz="3200" b="1" dirty="0">
                <a:solidFill>
                  <a:schemeClr val="bg1"/>
                </a:solidFill>
              </a:rPr>
              <a:t>擴展板</a:t>
            </a:r>
          </a:p>
        </p:txBody>
      </p:sp>
      <p:pic>
        <p:nvPicPr>
          <p:cNvPr id="10" name="圖片 9">
            <a:extLst>
              <a:ext uri="{FF2B5EF4-FFF2-40B4-BE49-F238E27FC236}">
                <a16:creationId xmlns:a16="http://schemas.microsoft.com/office/drawing/2014/main" id="{A9CD34BF-E396-44E4-AF61-B83C069F9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98" y="1678898"/>
            <a:ext cx="1126245" cy="2157604"/>
          </a:xfrm>
          <a:prstGeom prst="rect">
            <a:avLst/>
          </a:prstGeom>
        </p:spPr>
      </p:pic>
      <p:sp>
        <p:nvSpPr>
          <p:cNvPr id="11" name="箭號: 有線條的向右箭號 10">
            <a:extLst>
              <a:ext uri="{FF2B5EF4-FFF2-40B4-BE49-F238E27FC236}">
                <a16:creationId xmlns:a16="http://schemas.microsoft.com/office/drawing/2014/main" id="{C81A4902-A5E3-41F0-9C34-0EB187A6F2E1}"/>
              </a:ext>
            </a:extLst>
          </p:cNvPr>
          <p:cNvSpPr/>
          <p:nvPr/>
        </p:nvSpPr>
        <p:spPr>
          <a:xfrm flipH="1">
            <a:off x="2018306" y="2158583"/>
            <a:ext cx="718741" cy="37475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5421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72042B-6554-4338-8C09-AE8B26272BD0}"/>
              </a:ext>
            </a:extLst>
          </p:cNvPr>
          <p:cNvSpPr>
            <a:spLocks noGrp="1"/>
          </p:cNvSpPr>
          <p:nvPr>
            <p:ph type="title"/>
          </p:nvPr>
        </p:nvSpPr>
        <p:spPr>
          <a:xfrm>
            <a:off x="1228578" y="2468505"/>
            <a:ext cx="9734843" cy="1507067"/>
          </a:xfrm>
        </p:spPr>
        <p:txBody>
          <a:bodyPr>
            <a:noAutofit/>
          </a:bodyPr>
          <a:lstStyle/>
          <a:p>
            <a:r>
              <a:rPr lang="en-US" altLang="zh-TW" sz="8000" b="1" cap="none" dirty="0" err="1">
                <a:ln w="0"/>
                <a:effectLst>
                  <a:reflection blurRad="6350" stA="53000" endA="300" endPos="35500" dir="5400000" sy="-90000" algn="bl" rotWithShape="0"/>
                </a:effectLst>
              </a:rPr>
              <a:t>bDesigner</a:t>
            </a:r>
            <a:r>
              <a:rPr lang="zh-TW" altLang="en-US" sz="8000" b="1" cap="none" dirty="0">
                <a:ln w="0"/>
                <a:effectLst>
                  <a:reflection blurRad="6350" stA="53000" endA="300" endPos="35500" dir="5400000" sy="-90000" algn="bl" rotWithShape="0"/>
                </a:effectLst>
              </a:rPr>
              <a:t>軟體介紹</a:t>
            </a:r>
          </a:p>
        </p:txBody>
      </p:sp>
    </p:spTree>
    <p:extLst>
      <p:ext uri="{BB962C8B-B14F-4D97-AF65-F5344CB8AC3E}">
        <p14:creationId xmlns:p14="http://schemas.microsoft.com/office/powerpoint/2010/main" val="3479021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0D814E8E-56CC-4179-B040-5D53532DE897}"/>
              </a:ext>
            </a:extLst>
          </p:cNvPr>
          <p:cNvSpPr txBox="1"/>
          <p:nvPr/>
        </p:nvSpPr>
        <p:spPr>
          <a:xfrm>
            <a:off x="1069144" y="492369"/>
            <a:ext cx="8470589" cy="830997"/>
          </a:xfrm>
          <a:prstGeom prst="rect">
            <a:avLst/>
          </a:prstGeom>
          <a:noFill/>
        </p:spPr>
        <p:txBody>
          <a:bodyPr wrap="none" rtlCol="0">
            <a:spAutoFit/>
          </a:bodyPr>
          <a:lstStyle/>
          <a:p>
            <a:r>
              <a:rPr lang="zh-TW" altLang="en-US" sz="4800" b="1" dirty="0"/>
              <a:t>比賽為何要使用 </a:t>
            </a:r>
            <a:r>
              <a:rPr lang="en-US" altLang="zh-TW" sz="4800" b="1" dirty="0" err="1"/>
              <a:t>bDesigner</a:t>
            </a:r>
            <a:r>
              <a:rPr lang="zh-TW" altLang="en-US" sz="4800" b="1" dirty="0"/>
              <a:t>？</a:t>
            </a:r>
            <a:r>
              <a:rPr lang="en-US" altLang="zh-TW" sz="4800" b="1" dirty="0"/>
              <a:t> </a:t>
            </a:r>
            <a:endParaRPr lang="zh-TW" altLang="en-US" sz="4800" b="1" dirty="0"/>
          </a:p>
        </p:txBody>
      </p:sp>
      <p:sp>
        <p:nvSpPr>
          <p:cNvPr id="5" name="文字方塊 4">
            <a:extLst>
              <a:ext uri="{FF2B5EF4-FFF2-40B4-BE49-F238E27FC236}">
                <a16:creationId xmlns:a16="http://schemas.microsoft.com/office/drawing/2014/main" id="{BA9A4EEE-EE2D-4C5C-9DE3-749BB26A0396}"/>
              </a:ext>
            </a:extLst>
          </p:cNvPr>
          <p:cNvSpPr txBox="1"/>
          <p:nvPr/>
        </p:nvSpPr>
        <p:spPr>
          <a:xfrm>
            <a:off x="5648178" y="2968283"/>
            <a:ext cx="914400" cy="914400"/>
          </a:xfrm>
          <a:prstGeom prst="rect">
            <a:avLst/>
          </a:prstGeom>
          <a:noFill/>
        </p:spPr>
        <p:txBody>
          <a:bodyPr wrap="square" rtlCol="0">
            <a:spAutoFit/>
          </a:bodyPr>
          <a:lstStyle/>
          <a:p>
            <a:endParaRPr lang="zh-TW" altLang="en-US" dirty="0"/>
          </a:p>
        </p:txBody>
      </p:sp>
      <p:sp>
        <p:nvSpPr>
          <p:cNvPr id="6" name="文字方塊 5">
            <a:extLst>
              <a:ext uri="{FF2B5EF4-FFF2-40B4-BE49-F238E27FC236}">
                <a16:creationId xmlns:a16="http://schemas.microsoft.com/office/drawing/2014/main" id="{628C9B51-3E09-4712-8AA5-6FAA5FBC5E91}"/>
              </a:ext>
            </a:extLst>
          </p:cNvPr>
          <p:cNvSpPr txBox="1"/>
          <p:nvPr/>
        </p:nvSpPr>
        <p:spPr>
          <a:xfrm>
            <a:off x="900331" y="1530271"/>
            <a:ext cx="10733651" cy="4278094"/>
          </a:xfrm>
          <a:prstGeom prst="rect">
            <a:avLst/>
          </a:prstGeom>
          <a:noFill/>
        </p:spPr>
        <p:txBody>
          <a:bodyPr wrap="square" rtlCol="0">
            <a:spAutoFit/>
          </a:bodyPr>
          <a:lstStyle/>
          <a:p>
            <a:pPr marL="514350" indent="-514350">
              <a:lnSpc>
                <a:spcPct val="200000"/>
              </a:lnSpc>
              <a:buAutoNum type="arabicPeriod"/>
            </a:pPr>
            <a:r>
              <a:rPr lang="zh-TW" altLang="en-US" sz="4000" dirty="0"/>
              <a:t>桃園市八德國小蔡佳倫老師設計，完全免費</a:t>
            </a:r>
            <a:endParaRPr lang="en-US" altLang="zh-TW" sz="4000" dirty="0"/>
          </a:p>
          <a:p>
            <a:pPr marL="514350" indent="-514350">
              <a:lnSpc>
                <a:spcPct val="200000"/>
              </a:lnSpc>
              <a:buAutoNum type="arabicPeriod"/>
            </a:pPr>
            <a:r>
              <a:rPr lang="zh-TW" altLang="en-US" sz="4000" dirty="0"/>
              <a:t>可同時控制四塊</a:t>
            </a:r>
            <a:r>
              <a:rPr lang="en-US" altLang="zh-TW" sz="4000" dirty="0"/>
              <a:t>Arduino UNO</a:t>
            </a:r>
            <a:r>
              <a:rPr lang="zh-TW" altLang="en-US" sz="4000" dirty="0"/>
              <a:t>，市面唯一</a:t>
            </a:r>
            <a:endParaRPr lang="en-US" altLang="zh-TW" sz="4000" dirty="0"/>
          </a:p>
          <a:p>
            <a:pPr marL="514350" indent="-514350">
              <a:lnSpc>
                <a:spcPct val="200000"/>
              </a:lnSpc>
              <a:buAutoNum type="arabicPeriod"/>
            </a:pPr>
            <a:r>
              <a:rPr lang="zh-TW" altLang="en-US" sz="4000" dirty="0"/>
              <a:t>可選擇連線控制或離線控制，設計彈性大</a:t>
            </a:r>
            <a:endParaRPr lang="en-US" altLang="zh-TW" sz="4000" dirty="0"/>
          </a:p>
          <a:p>
            <a:endParaRPr lang="zh-TW" altLang="en-US" sz="3200" dirty="0"/>
          </a:p>
        </p:txBody>
      </p:sp>
    </p:spTree>
    <p:extLst>
      <p:ext uri="{BB962C8B-B14F-4D97-AF65-F5344CB8AC3E}">
        <p14:creationId xmlns:p14="http://schemas.microsoft.com/office/powerpoint/2010/main" val="408233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DFE907BF-EAF7-427A-A868-1D96194DD603}"/>
              </a:ext>
            </a:extLst>
          </p:cNvPr>
          <p:cNvSpPr>
            <a:spLocks noGrp="1"/>
          </p:cNvSpPr>
          <p:nvPr>
            <p:ph type="title"/>
          </p:nvPr>
        </p:nvSpPr>
        <p:spPr>
          <a:xfrm>
            <a:off x="923925" y="65089"/>
            <a:ext cx="8534400" cy="1194086"/>
          </a:xfrm>
        </p:spPr>
        <p:txBody>
          <a:bodyPr/>
          <a:lstStyle/>
          <a:p>
            <a:r>
              <a:rPr lang="zh-TW" altLang="en-US" b="1" dirty="0"/>
              <a:t>軟、硬體關係圖</a:t>
            </a:r>
            <a:endParaRPr lang="zh-TW" altLang="en-US" sz="2000" b="1" dirty="0"/>
          </a:p>
        </p:txBody>
      </p:sp>
      <p:pic>
        <p:nvPicPr>
          <p:cNvPr id="7" name="內容版面配置區 6">
            <a:extLst>
              <a:ext uri="{FF2B5EF4-FFF2-40B4-BE49-F238E27FC236}">
                <a16:creationId xmlns:a16="http://schemas.microsoft.com/office/drawing/2014/main" id="{5D30A8ED-2883-468C-A708-A4226B3287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0914" y="955623"/>
            <a:ext cx="9667994" cy="5717368"/>
          </a:xfrm>
        </p:spPr>
      </p:pic>
    </p:spTree>
    <p:extLst>
      <p:ext uri="{BB962C8B-B14F-4D97-AF65-F5344CB8AC3E}">
        <p14:creationId xmlns:p14="http://schemas.microsoft.com/office/powerpoint/2010/main" val="1966909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A69E060-E8A3-4DB4-83EA-833D1F14128E}"/>
              </a:ext>
            </a:extLst>
          </p:cNvPr>
          <p:cNvPicPr>
            <a:picLocks noChangeAspect="1"/>
          </p:cNvPicPr>
          <p:nvPr/>
        </p:nvPicPr>
        <p:blipFill>
          <a:blip r:embed="rId2"/>
          <a:stretch>
            <a:fillRect/>
          </a:stretch>
        </p:blipFill>
        <p:spPr>
          <a:xfrm>
            <a:off x="2008553" y="1094385"/>
            <a:ext cx="9803395" cy="5698526"/>
          </a:xfrm>
          <a:prstGeom prst="rect">
            <a:avLst/>
          </a:prstGeom>
        </p:spPr>
      </p:pic>
      <p:sp>
        <p:nvSpPr>
          <p:cNvPr id="9" name="標題 1">
            <a:extLst>
              <a:ext uri="{FF2B5EF4-FFF2-40B4-BE49-F238E27FC236}">
                <a16:creationId xmlns:a16="http://schemas.microsoft.com/office/drawing/2014/main" id="{8E7D7CB4-940D-41A5-B7E0-54E70A6B5ED5}"/>
              </a:ext>
            </a:extLst>
          </p:cNvPr>
          <p:cNvSpPr txBox="1">
            <a:spLocks/>
          </p:cNvSpPr>
          <p:nvPr/>
        </p:nvSpPr>
        <p:spPr>
          <a:xfrm>
            <a:off x="923925" y="65089"/>
            <a:ext cx="8534400" cy="119408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b="1" dirty="0"/>
              <a:t>執行主程式燒錄韌體  </a:t>
            </a:r>
            <a:r>
              <a:rPr lang="en-US" altLang="zh-TW" sz="2000" b="1" dirty="0"/>
              <a:t>(</a:t>
            </a:r>
            <a:r>
              <a:rPr lang="zh-TW" altLang="en-US" sz="2000" b="1" dirty="0">
                <a:solidFill>
                  <a:schemeClr val="bg2">
                    <a:lumMod val="75000"/>
                  </a:schemeClr>
                </a:solidFill>
                <a:hlinkClick r:id="rId3">
                  <a:extLst>
                    <a:ext uri="{A12FA001-AC4F-418D-AE19-62706E023703}">
                      <ahyp:hlinkClr xmlns:ahyp="http://schemas.microsoft.com/office/drawing/2018/hyperlinkcolor" val="tx"/>
                    </a:ext>
                  </a:extLst>
                </a:hlinkClick>
              </a:rPr>
              <a:t>第一次使用</a:t>
            </a:r>
            <a:r>
              <a:rPr lang="en-US" altLang="zh-TW" sz="2000" b="1" dirty="0" err="1">
                <a:solidFill>
                  <a:schemeClr val="bg2">
                    <a:lumMod val="75000"/>
                  </a:schemeClr>
                </a:solidFill>
                <a:hlinkClick r:id="rId3">
                  <a:extLst>
                    <a:ext uri="{A12FA001-AC4F-418D-AE19-62706E023703}">
                      <ahyp:hlinkClr xmlns:ahyp="http://schemas.microsoft.com/office/drawing/2018/hyperlinkcolor" val="tx"/>
                    </a:ext>
                  </a:extLst>
                </a:hlinkClick>
              </a:rPr>
              <a:t>bDesigner</a:t>
            </a:r>
            <a:r>
              <a:rPr lang="zh-TW" altLang="en-US" sz="2000" b="1" dirty="0">
                <a:solidFill>
                  <a:schemeClr val="bg2">
                    <a:lumMod val="75000"/>
                  </a:schemeClr>
                </a:solidFill>
                <a:hlinkClick r:id="rId3">
                  <a:extLst>
                    <a:ext uri="{A12FA001-AC4F-418D-AE19-62706E023703}">
                      <ahyp:hlinkClr xmlns:ahyp="http://schemas.microsoft.com/office/drawing/2018/hyperlinkcolor" val="tx"/>
                    </a:ext>
                  </a:extLst>
                </a:hlinkClick>
              </a:rPr>
              <a:t>教學影片</a:t>
            </a:r>
            <a:r>
              <a:rPr lang="en-US" altLang="zh-TW" sz="2000" b="1" dirty="0"/>
              <a:t>)</a:t>
            </a:r>
            <a:endParaRPr lang="zh-TW" altLang="en-US" sz="2000" b="1" dirty="0"/>
          </a:p>
        </p:txBody>
      </p:sp>
      <p:pic>
        <p:nvPicPr>
          <p:cNvPr id="17" name="圖片 16">
            <a:extLst>
              <a:ext uri="{FF2B5EF4-FFF2-40B4-BE49-F238E27FC236}">
                <a16:creationId xmlns:a16="http://schemas.microsoft.com/office/drawing/2014/main" id="{54368E1F-9291-49BA-BD43-07BB13F1F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10" y="2005636"/>
            <a:ext cx="1227630" cy="1206465"/>
          </a:xfrm>
          <a:prstGeom prst="rect">
            <a:avLst/>
          </a:prstGeom>
        </p:spPr>
      </p:pic>
    </p:spTree>
    <p:extLst>
      <p:ext uri="{BB962C8B-B14F-4D97-AF65-F5344CB8AC3E}">
        <p14:creationId xmlns:p14="http://schemas.microsoft.com/office/powerpoint/2010/main" val="206696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0772BC9-51CD-4150-82DC-0F7654B8B715}"/>
              </a:ext>
            </a:extLst>
          </p:cNvPr>
          <p:cNvPicPr>
            <a:picLocks noChangeAspect="1"/>
          </p:cNvPicPr>
          <p:nvPr/>
        </p:nvPicPr>
        <p:blipFill>
          <a:blip r:embed="rId2"/>
          <a:stretch>
            <a:fillRect/>
          </a:stretch>
        </p:blipFill>
        <p:spPr>
          <a:xfrm>
            <a:off x="727601" y="1119040"/>
            <a:ext cx="5543550" cy="4029075"/>
          </a:xfrm>
          <a:prstGeom prst="rect">
            <a:avLst/>
          </a:prstGeom>
        </p:spPr>
      </p:pic>
      <p:pic>
        <p:nvPicPr>
          <p:cNvPr id="6" name="圖片 5">
            <a:extLst>
              <a:ext uri="{FF2B5EF4-FFF2-40B4-BE49-F238E27FC236}">
                <a16:creationId xmlns:a16="http://schemas.microsoft.com/office/drawing/2014/main" id="{7F909B99-E185-4578-A68B-01C66D885012}"/>
              </a:ext>
            </a:extLst>
          </p:cNvPr>
          <p:cNvPicPr>
            <a:picLocks noChangeAspect="1"/>
          </p:cNvPicPr>
          <p:nvPr/>
        </p:nvPicPr>
        <p:blipFill>
          <a:blip r:embed="rId3"/>
          <a:stretch>
            <a:fillRect/>
          </a:stretch>
        </p:blipFill>
        <p:spPr>
          <a:xfrm>
            <a:off x="7400999" y="3878785"/>
            <a:ext cx="3557734" cy="2116627"/>
          </a:xfrm>
          <a:prstGeom prst="rect">
            <a:avLst/>
          </a:prstGeom>
        </p:spPr>
      </p:pic>
      <p:sp>
        <p:nvSpPr>
          <p:cNvPr id="8" name="箭號: 向右 7">
            <a:extLst>
              <a:ext uri="{FF2B5EF4-FFF2-40B4-BE49-F238E27FC236}">
                <a16:creationId xmlns:a16="http://schemas.microsoft.com/office/drawing/2014/main" id="{289AA2A1-D9B4-4DF6-A991-88D2F453DB5F}"/>
              </a:ext>
            </a:extLst>
          </p:cNvPr>
          <p:cNvSpPr/>
          <p:nvPr/>
        </p:nvSpPr>
        <p:spPr>
          <a:xfrm rot="958402">
            <a:off x="6313631" y="3688871"/>
            <a:ext cx="989867" cy="3798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39765CBA-8E99-47FF-8F6D-5EC42196FE58}"/>
              </a:ext>
            </a:extLst>
          </p:cNvPr>
          <p:cNvSpPr>
            <a:spLocks noGrp="1"/>
          </p:cNvSpPr>
          <p:nvPr>
            <p:ph type="title"/>
          </p:nvPr>
        </p:nvSpPr>
        <p:spPr>
          <a:xfrm>
            <a:off x="923925" y="65089"/>
            <a:ext cx="8534400" cy="1194086"/>
          </a:xfrm>
        </p:spPr>
        <p:txBody>
          <a:bodyPr/>
          <a:lstStyle/>
          <a:p>
            <a:r>
              <a:rPr lang="zh-TW" altLang="en-US" b="1" dirty="0"/>
              <a:t>開啟離線</a:t>
            </a:r>
            <a:r>
              <a:rPr lang="en-US" altLang="zh-TW" b="1" dirty="0"/>
              <a:t>Scratch3.0</a:t>
            </a:r>
            <a:r>
              <a:rPr lang="zh-TW" altLang="en-US" b="1" dirty="0"/>
              <a:t>程式</a:t>
            </a:r>
            <a:endParaRPr lang="zh-TW" altLang="en-US" sz="2000" b="1" dirty="0"/>
          </a:p>
        </p:txBody>
      </p:sp>
    </p:spTree>
    <p:extLst>
      <p:ext uri="{BB962C8B-B14F-4D97-AF65-F5344CB8AC3E}">
        <p14:creationId xmlns:p14="http://schemas.microsoft.com/office/powerpoint/2010/main" val="4222279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39765CBA-8E99-47FF-8F6D-5EC42196FE58}"/>
              </a:ext>
            </a:extLst>
          </p:cNvPr>
          <p:cNvSpPr>
            <a:spLocks noGrp="1"/>
          </p:cNvSpPr>
          <p:nvPr>
            <p:ph type="title"/>
          </p:nvPr>
        </p:nvSpPr>
        <p:spPr>
          <a:xfrm>
            <a:off x="923925" y="65089"/>
            <a:ext cx="8534400" cy="1194086"/>
          </a:xfrm>
        </p:spPr>
        <p:txBody>
          <a:bodyPr/>
          <a:lstStyle/>
          <a:p>
            <a:r>
              <a:rPr lang="zh-TW" altLang="en-US" b="1" dirty="0"/>
              <a:t>擴展</a:t>
            </a:r>
            <a:r>
              <a:rPr lang="en-US" altLang="zh-TW" b="1" dirty="0"/>
              <a:t>Arduino</a:t>
            </a:r>
            <a:r>
              <a:rPr lang="zh-TW" altLang="en-US" b="1" dirty="0"/>
              <a:t>積木</a:t>
            </a:r>
            <a:endParaRPr lang="zh-TW" altLang="en-US" sz="2000" b="1" dirty="0"/>
          </a:p>
        </p:txBody>
      </p:sp>
      <p:pic>
        <p:nvPicPr>
          <p:cNvPr id="3" name="圖片 2">
            <a:extLst>
              <a:ext uri="{FF2B5EF4-FFF2-40B4-BE49-F238E27FC236}">
                <a16:creationId xmlns:a16="http://schemas.microsoft.com/office/drawing/2014/main" id="{F754665D-29A8-441A-823B-861A8EB21082}"/>
              </a:ext>
            </a:extLst>
          </p:cNvPr>
          <p:cNvPicPr>
            <a:picLocks noChangeAspect="1"/>
          </p:cNvPicPr>
          <p:nvPr/>
        </p:nvPicPr>
        <p:blipFill>
          <a:blip r:embed="rId2"/>
          <a:stretch>
            <a:fillRect/>
          </a:stretch>
        </p:blipFill>
        <p:spPr>
          <a:xfrm>
            <a:off x="2067950" y="1035415"/>
            <a:ext cx="9031019" cy="5757496"/>
          </a:xfrm>
          <a:prstGeom prst="rect">
            <a:avLst/>
          </a:prstGeom>
        </p:spPr>
      </p:pic>
    </p:spTree>
    <p:extLst>
      <p:ext uri="{BB962C8B-B14F-4D97-AF65-F5344CB8AC3E}">
        <p14:creationId xmlns:p14="http://schemas.microsoft.com/office/powerpoint/2010/main" val="2341401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814006-F4F9-433B-9611-62E8EAC5742A}"/>
              </a:ext>
            </a:extLst>
          </p:cNvPr>
          <p:cNvSpPr>
            <a:spLocks noGrp="1"/>
          </p:cNvSpPr>
          <p:nvPr>
            <p:ph type="title"/>
          </p:nvPr>
        </p:nvSpPr>
        <p:spPr>
          <a:xfrm>
            <a:off x="1156004" y="170164"/>
            <a:ext cx="8534400" cy="819187"/>
          </a:xfrm>
        </p:spPr>
        <p:txBody>
          <a:bodyPr/>
          <a:lstStyle/>
          <a:p>
            <a:r>
              <a:rPr lang="zh-TW" altLang="en-US" b="1" dirty="0"/>
              <a:t>測試程式</a:t>
            </a:r>
            <a:endParaRPr lang="zh-TW" altLang="en-US" sz="2000" b="1" dirty="0"/>
          </a:p>
        </p:txBody>
      </p:sp>
      <p:pic>
        <p:nvPicPr>
          <p:cNvPr id="16" name="內容版面配置區 15">
            <a:extLst>
              <a:ext uri="{FF2B5EF4-FFF2-40B4-BE49-F238E27FC236}">
                <a16:creationId xmlns:a16="http://schemas.microsoft.com/office/drawing/2014/main" id="{7E40D43A-C0D1-4D69-91E6-F00C5CB00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8551" y="1124263"/>
            <a:ext cx="7771853" cy="5733737"/>
          </a:xfrm>
        </p:spPr>
      </p:pic>
    </p:spTree>
    <p:extLst>
      <p:ext uri="{BB962C8B-B14F-4D97-AF65-F5344CB8AC3E}">
        <p14:creationId xmlns:p14="http://schemas.microsoft.com/office/powerpoint/2010/main" val="1901334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814006-F4F9-433B-9611-62E8EAC5742A}"/>
              </a:ext>
            </a:extLst>
          </p:cNvPr>
          <p:cNvSpPr>
            <a:spLocks noGrp="1"/>
          </p:cNvSpPr>
          <p:nvPr>
            <p:ph type="title"/>
          </p:nvPr>
        </p:nvSpPr>
        <p:spPr>
          <a:xfrm>
            <a:off x="1156004" y="170164"/>
            <a:ext cx="8534400" cy="819187"/>
          </a:xfrm>
        </p:spPr>
        <p:txBody>
          <a:bodyPr/>
          <a:lstStyle/>
          <a:p>
            <a:r>
              <a:rPr lang="zh-TW" altLang="en-US" b="1" dirty="0"/>
              <a:t>儲存程式</a:t>
            </a:r>
          </a:p>
        </p:txBody>
      </p:sp>
      <p:pic>
        <p:nvPicPr>
          <p:cNvPr id="4" name="圖片 3">
            <a:extLst>
              <a:ext uri="{FF2B5EF4-FFF2-40B4-BE49-F238E27FC236}">
                <a16:creationId xmlns:a16="http://schemas.microsoft.com/office/drawing/2014/main" id="{047750CB-852B-4CA4-93DB-E23235402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513" y="1358463"/>
            <a:ext cx="10582782" cy="5147267"/>
          </a:xfrm>
          <a:prstGeom prst="rect">
            <a:avLst/>
          </a:prstGeom>
        </p:spPr>
      </p:pic>
    </p:spTree>
    <p:extLst>
      <p:ext uri="{BB962C8B-B14F-4D97-AF65-F5344CB8AC3E}">
        <p14:creationId xmlns:p14="http://schemas.microsoft.com/office/powerpoint/2010/main" val="430782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814006-F4F9-433B-9611-62E8EAC5742A}"/>
              </a:ext>
            </a:extLst>
          </p:cNvPr>
          <p:cNvSpPr>
            <a:spLocks noGrp="1"/>
          </p:cNvSpPr>
          <p:nvPr>
            <p:ph type="title"/>
          </p:nvPr>
        </p:nvSpPr>
        <p:spPr>
          <a:xfrm>
            <a:off x="1156004" y="170164"/>
            <a:ext cx="8534400" cy="819187"/>
          </a:xfrm>
        </p:spPr>
        <p:txBody>
          <a:bodyPr/>
          <a:lstStyle/>
          <a:p>
            <a:r>
              <a:rPr lang="zh-TW" altLang="en-US" b="1" dirty="0"/>
              <a:t>問題處理 </a:t>
            </a:r>
            <a:r>
              <a:rPr lang="en-US" altLang="zh-TW" sz="2000" b="1" dirty="0"/>
              <a:t>(</a:t>
            </a:r>
            <a:r>
              <a:rPr lang="zh-TW" altLang="en-US" sz="2000" b="1" dirty="0">
                <a:solidFill>
                  <a:schemeClr val="bg2">
                    <a:lumMod val="75000"/>
                  </a:schemeClr>
                </a:solidFill>
                <a:hlinkClick r:id="rId2">
                  <a:extLst>
                    <a:ext uri="{A12FA001-AC4F-418D-AE19-62706E023703}">
                      <ahyp:hlinkClr xmlns:ahyp="http://schemas.microsoft.com/office/drawing/2018/hyperlinkcolor" val="tx"/>
                    </a:ext>
                  </a:extLst>
                </a:hlinkClick>
              </a:rPr>
              <a:t>斷線處理教學影片</a:t>
            </a:r>
            <a:r>
              <a:rPr lang="en-US" altLang="zh-TW" sz="2000" b="1" dirty="0"/>
              <a:t>)</a:t>
            </a:r>
            <a:endParaRPr lang="zh-TW" altLang="en-US" b="1" dirty="0"/>
          </a:p>
        </p:txBody>
      </p:sp>
      <p:sp>
        <p:nvSpPr>
          <p:cNvPr id="3" name="文字方塊 2">
            <a:extLst>
              <a:ext uri="{FF2B5EF4-FFF2-40B4-BE49-F238E27FC236}">
                <a16:creationId xmlns:a16="http://schemas.microsoft.com/office/drawing/2014/main" id="{48A0166B-3286-475F-9ACE-12A0F03A4492}"/>
              </a:ext>
            </a:extLst>
          </p:cNvPr>
          <p:cNvSpPr txBox="1"/>
          <p:nvPr/>
        </p:nvSpPr>
        <p:spPr>
          <a:xfrm>
            <a:off x="1648918" y="1274163"/>
            <a:ext cx="6805534" cy="584775"/>
          </a:xfrm>
          <a:prstGeom prst="rect">
            <a:avLst/>
          </a:prstGeom>
          <a:noFill/>
        </p:spPr>
        <p:txBody>
          <a:bodyPr wrap="square" rtlCol="0">
            <a:spAutoFit/>
          </a:bodyPr>
          <a:lstStyle/>
          <a:p>
            <a:r>
              <a:rPr lang="zh-TW" altLang="en-US" sz="3200" dirty="0"/>
              <a:t>檢查主板與</a:t>
            </a:r>
            <a:r>
              <a:rPr lang="en-US" altLang="zh-TW" sz="3200" dirty="0"/>
              <a:t>Scratch</a:t>
            </a:r>
            <a:r>
              <a:rPr lang="zh-TW" altLang="en-US" sz="3200" dirty="0"/>
              <a:t>是否連線中</a:t>
            </a:r>
          </a:p>
        </p:txBody>
      </p:sp>
      <p:pic>
        <p:nvPicPr>
          <p:cNvPr id="2050" name="Picture 2" descr="https://lh3.googleusercontent.com/W-aCbl41tOePaKmqOSTmYFFxXTfY4Q5J-DlnMAtseUfWNHbxPR6hg2CFrQJxKfkY_cQ31IQnSQZQwHYWgWZ8OdmW1E4IF5CPUnSuo5VU-FL-Re85Ci9ETVJRItUKm99Q=w1280">
            <a:extLst>
              <a:ext uri="{FF2B5EF4-FFF2-40B4-BE49-F238E27FC236}">
                <a16:creationId xmlns:a16="http://schemas.microsoft.com/office/drawing/2014/main" id="{046A5005-125B-4B89-B81E-F9125AA12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944" y="2025233"/>
            <a:ext cx="33242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mcPqL7u9ZEKHAF5mrDlvnLU2qxHX1CsBU1IaF37J_ehKRCGpoVdQJs20inHfRxlu5h-sIMGF8Yd13y2l8VFIN_nEwoERFg-2E-EjJxlm-QRfxtVU7vkesGJ6sZv-w6Jv6w=w1280">
            <a:extLst>
              <a:ext uri="{FF2B5EF4-FFF2-40B4-BE49-F238E27FC236}">
                <a16:creationId xmlns:a16="http://schemas.microsoft.com/office/drawing/2014/main" id="{87ABD899-F4C8-4AFD-AC47-844CE5EF6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279" y="2025233"/>
            <a:ext cx="3286125" cy="1628775"/>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1434AADB-A364-4F81-9DA4-2DF067F2E114}"/>
              </a:ext>
            </a:extLst>
          </p:cNvPr>
          <p:cNvSpPr txBox="1"/>
          <p:nvPr/>
        </p:nvSpPr>
        <p:spPr>
          <a:xfrm>
            <a:off x="732993" y="4121900"/>
            <a:ext cx="10726013" cy="2308324"/>
          </a:xfrm>
          <a:prstGeom prst="rect">
            <a:avLst/>
          </a:prstGeom>
          <a:noFill/>
        </p:spPr>
        <p:txBody>
          <a:bodyPr wrap="none" rtlCol="0">
            <a:spAutoFit/>
          </a:bodyPr>
          <a:lstStyle/>
          <a:p>
            <a:r>
              <a:rPr lang="zh-TW" altLang="en-US" sz="3600" dirty="0"/>
              <a:t>解決方式</a:t>
            </a:r>
            <a:r>
              <a:rPr lang="en-US" altLang="zh-TW" sz="3600" dirty="0"/>
              <a:t>(</a:t>
            </a:r>
            <a:r>
              <a:rPr lang="zh-TW" altLang="en-US" sz="3600" dirty="0"/>
              <a:t>三擇一</a:t>
            </a:r>
            <a:r>
              <a:rPr lang="en-US" altLang="zh-TW" sz="3600" dirty="0"/>
              <a:t>)</a:t>
            </a:r>
            <a:r>
              <a:rPr lang="zh-TW" altLang="en-US" sz="3600" dirty="0"/>
              <a:t>：</a:t>
            </a:r>
            <a:endParaRPr lang="en-US" altLang="zh-TW" sz="3600" dirty="0"/>
          </a:p>
          <a:p>
            <a:r>
              <a:rPr lang="en-US" altLang="zh-TW" sz="3600" dirty="0"/>
              <a:t>1.</a:t>
            </a:r>
            <a:r>
              <a:rPr lang="zh-TW" altLang="en-US" sz="3600" dirty="0"/>
              <a:t>執行「關閉板子」積木，再按「綠旗」</a:t>
            </a:r>
            <a:endParaRPr lang="en-US" altLang="zh-TW" sz="3600" dirty="0"/>
          </a:p>
          <a:p>
            <a:r>
              <a:rPr lang="en-US" altLang="zh-TW" sz="3600" dirty="0"/>
              <a:t>2.</a:t>
            </a:r>
            <a:r>
              <a:rPr lang="zh-TW" altLang="en-US" sz="3600" dirty="0"/>
              <a:t>關閉「命令提示視窗」中介程式，再開啟中介程式</a:t>
            </a:r>
            <a:endParaRPr lang="en-US" altLang="zh-TW" sz="3600" dirty="0"/>
          </a:p>
          <a:p>
            <a:r>
              <a:rPr lang="en-US" altLang="zh-TW" sz="3600" dirty="0"/>
              <a:t>3.</a:t>
            </a:r>
            <a:r>
              <a:rPr lang="zh-TW" altLang="en-US" sz="3600" dirty="0"/>
              <a:t>存檔後，重新開啟</a:t>
            </a:r>
            <a:r>
              <a:rPr lang="en-US" altLang="zh-TW" sz="3600" dirty="0" err="1"/>
              <a:t>bDesigner</a:t>
            </a:r>
            <a:endParaRPr lang="zh-TW" altLang="en-US" sz="3600" dirty="0"/>
          </a:p>
        </p:txBody>
      </p:sp>
    </p:spTree>
    <p:extLst>
      <p:ext uri="{BB962C8B-B14F-4D97-AF65-F5344CB8AC3E}">
        <p14:creationId xmlns:p14="http://schemas.microsoft.com/office/powerpoint/2010/main" val="2785580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C5B1C9-40F2-48A0-8D5D-F1D5E341B174}"/>
              </a:ext>
            </a:extLst>
          </p:cNvPr>
          <p:cNvSpPr>
            <a:spLocks noGrp="1"/>
          </p:cNvSpPr>
          <p:nvPr>
            <p:ph type="title"/>
          </p:nvPr>
        </p:nvSpPr>
        <p:spPr>
          <a:xfrm>
            <a:off x="571670" y="41941"/>
            <a:ext cx="4900661" cy="985001"/>
          </a:xfrm>
        </p:spPr>
        <p:txBody>
          <a:bodyPr>
            <a:noAutofit/>
          </a:bodyPr>
          <a:lstStyle/>
          <a:p>
            <a:r>
              <a:rPr lang="zh-TW" altLang="en-US" sz="5400" b="1" cap="none" dirty="0">
                <a:ln w="0"/>
                <a:effectLst>
                  <a:reflection blurRad="6350" stA="53000" endA="300" endPos="35500" dir="5400000" sy="-90000" algn="bl" rotWithShape="0"/>
                </a:effectLst>
              </a:rPr>
              <a:t>今日研習內容</a:t>
            </a:r>
          </a:p>
        </p:txBody>
      </p:sp>
      <p:sp>
        <p:nvSpPr>
          <p:cNvPr id="4" name="文字方塊 3">
            <a:extLst>
              <a:ext uri="{FF2B5EF4-FFF2-40B4-BE49-F238E27FC236}">
                <a16:creationId xmlns:a16="http://schemas.microsoft.com/office/drawing/2014/main" id="{35FC4BF8-AC8E-462C-8EB1-0BB9F5124458}"/>
              </a:ext>
            </a:extLst>
          </p:cNvPr>
          <p:cNvSpPr txBox="1"/>
          <p:nvPr/>
        </p:nvSpPr>
        <p:spPr>
          <a:xfrm>
            <a:off x="2376324" y="1273908"/>
            <a:ext cx="9693756" cy="7201972"/>
          </a:xfrm>
          <a:prstGeom prst="rect">
            <a:avLst/>
          </a:prstGeom>
          <a:noFill/>
        </p:spPr>
        <p:txBody>
          <a:bodyPr wrap="square" rtlCol="0">
            <a:spAutoFit/>
          </a:bodyPr>
          <a:lstStyle/>
          <a:p>
            <a:pPr marL="342900" indent="-342900">
              <a:buAutoNum type="arabicPeriod"/>
            </a:pPr>
            <a:r>
              <a:rPr lang="zh-TW" altLang="en-US" sz="4400" dirty="0"/>
              <a:t>貓咪盃硬體組材料介紹</a:t>
            </a:r>
            <a:endParaRPr lang="en-US" altLang="zh-TW" sz="4400" dirty="0"/>
          </a:p>
          <a:p>
            <a:pPr marL="342900" indent="-342900">
              <a:buAutoNum type="arabicPeriod"/>
            </a:pPr>
            <a:r>
              <a:rPr lang="zh-TW" altLang="en-US" sz="4400" dirty="0"/>
              <a:t> </a:t>
            </a:r>
            <a:r>
              <a:rPr lang="en-US" altLang="zh-TW" sz="4400" dirty="0" err="1"/>
              <a:t>bDesigner</a:t>
            </a:r>
            <a:r>
              <a:rPr lang="zh-TW" altLang="en-US" sz="4400" dirty="0"/>
              <a:t>軟體介紹</a:t>
            </a:r>
            <a:endParaRPr lang="en-US" altLang="zh-TW" sz="4400" dirty="0"/>
          </a:p>
          <a:p>
            <a:pPr marL="342900" indent="-342900">
              <a:buAutoNum type="arabicPeriod"/>
            </a:pPr>
            <a:r>
              <a:rPr lang="zh-TW" altLang="en-US" sz="4400" dirty="0"/>
              <a:t>貓咪盃硬體實作練習</a:t>
            </a:r>
            <a:endParaRPr lang="en-US" altLang="zh-TW" sz="4400" dirty="0"/>
          </a:p>
          <a:p>
            <a:pPr marL="800100" lvl="1" indent="-342900">
              <a:buAutoNum type="arabicPeriod"/>
            </a:pPr>
            <a:r>
              <a:rPr lang="zh-TW" altLang="en-US" sz="3200" dirty="0"/>
              <a:t>數位輸入感測模組</a:t>
            </a:r>
            <a:endParaRPr lang="en-US" altLang="zh-TW" sz="3200" dirty="0"/>
          </a:p>
          <a:p>
            <a:pPr marL="800100" lvl="1" indent="-342900">
              <a:buAutoNum type="arabicPeriod"/>
            </a:pPr>
            <a:r>
              <a:rPr lang="zh-TW" altLang="en-US" sz="3200" dirty="0"/>
              <a:t>類比輸入感測模組</a:t>
            </a:r>
            <a:endParaRPr lang="en-US" altLang="zh-TW" sz="3200" dirty="0"/>
          </a:p>
          <a:p>
            <a:pPr marL="800100" lvl="1" indent="-342900">
              <a:buAutoNum type="arabicPeriod"/>
            </a:pPr>
            <a:r>
              <a:rPr lang="zh-TW" altLang="en-US" sz="3200" dirty="0"/>
              <a:t>數位輸出模組</a:t>
            </a:r>
            <a:r>
              <a:rPr lang="en-US" altLang="zh-TW" sz="3200" dirty="0"/>
              <a:t>(</a:t>
            </a:r>
            <a:r>
              <a:rPr lang="zh-TW" altLang="en-US" sz="3200" dirty="0"/>
              <a:t>含</a:t>
            </a:r>
            <a:r>
              <a:rPr lang="en-US" altLang="zh-TW" sz="3200" dirty="0"/>
              <a:t>PWM)</a:t>
            </a:r>
          </a:p>
          <a:p>
            <a:pPr marL="800100" lvl="1" indent="-342900">
              <a:buAutoNum type="arabicPeriod"/>
            </a:pPr>
            <a:r>
              <a:rPr lang="zh-TW" altLang="en-US" sz="3200" dirty="0"/>
              <a:t>函數庫型模組</a:t>
            </a:r>
            <a:endParaRPr lang="en-US" altLang="zh-TW" sz="3200" dirty="0"/>
          </a:p>
          <a:p>
            <a:pPr marL="800100" lvl="1" indent="-342900">
              <a:buAutoNum type="arabicPeriod"/>
            </a:pPr>
            <a:r>
              <a:rPr lang="zh-TW" altLang="en-US" sz="3200" dirty="0"/>
              <a:t>點餐系統整合應用</a:t>
            </a:r>
            <a:endParaRPr lang="en-US" altLang="zh-TW" sz="3200" dirty="0"/>
          </a:p>
          <a:p>
            <a:pPr marL="342900" indent="-342900">
              <a:buAutoNum type="arabicPeriod"/>
            </a:pPr>
            <a:r>
              <a:rPr lang="zh-TW" altLang="en-US" sz="4400" dirty="0"/>
              <a:t>貓咪盃硬體組注意事項</a:t>
            </a:r>
            <a:endParaRPr lang="en-US" altLang="zh-TW" sz="4400" dirty="0"/>
          </a:p>
          <a:p>
            <a:pPr marL="800100" lvl="1" indent="-342900">
              <a:buAutoNum type="arabicPeriod"/>
            </a:pPr>
            <a:endParaRPr lang="en-US" altLang="zh-TW" dirty="0"/>
          </a:p>
          <a:p>
            <a:pPr marL="800100" lvl="1" indent="-342900">
              <a:buAutoNum type="arabicPeriod"/>
            </a:pPr>
            <a:endParaRPr lang="en-US" altLang="zh-TW" dirty="0"/>
          </a:p>
          <a:p>
            <a:pPr marL="800100" lvl="1" indent="-342900">
              <a:buAutoNum type="arabicPeriod"/>
            </a:pPr>
            <a:endParaRPr lang="en-US" altLang="zh-TW" dirty="0"/>
          </a:p>
          <a:p>
            <a:pPr marL="342900" indent="-342900">
              <a:buAutoNum type="arabicPeriod"/>
            </a:pPr>
            <a:endParaRPr lang="en-US" altLang="zh-TW" dirty="0"/>
          </a:p>
          <a:p>
            <a:pPr marL="342900" indent="-342900">
              <a:buAutoNum type="arabicPeriod"/>
            </a:pPr>
            <a:endParaRPr lang="en-US" altLang="zh-TW" dirty="0"/>
          </a:p>
          <a:p>
            <a:pPr marL="342900" indent="-342900">
              <a:buAutoNum type="arabicPeriod"/>
            </a:pPr>
            <a:endParaRPr lang="zh-TW" altLang="en-US" dirty="0"/>
          </a:p>
          <a:p>
            <a:endParaRPr lang="zh-TW" altLang="en-US" dirty="0"/>
          </a:p>
        </p:txBody>
      </p:sp>
    </p:spTree>
    <p:extLst>
      <p:ext uri="{BB962C8B-B14F-4D97-AF65-F5344CB8AC3E}">
        <p14:creationId xmlns:p14="http://schemas.microsoft.com/office/powerpoint/2010/main" val="3150894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9DFD9B39-767F-46A2-972A-F1FFEE669F96}"/>
              </a:ext>
            </a:extLst>
          </p:cNvPr>
          <p:cNvSpPr/>
          <p:nvPr/>
        </p:nvSpPr>
        <p:spPr>
          <a:xfrm>
            <a:off x="973368" y="3429000"/>
            <a:ext cx="1980029" cy="8191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83814006-F4F9-433B-9611-62E8EAC5742A}"/>
              </a:ext>
            </a:extLst>
          </p:cNvPr>
          <p:cNvSpPr>
            <a:spLocks noGrp="1"/>
          </p:cNvSpPr>
          <p:nvPr>
            <p:ph type="title"/>
          </p:nvPr>
        </p:nvSpPr>
        <p:spPr>
          <a:xfrm>
            <a:off x="196634" y="205417"/>
            <a:ext cx="8534400" cy="819187"/>
          </a:xfrm>
        </p:spPr>
        <p:txBody>
          <a:bodyPr/>
          <a:lstStyle/>
          <a:p>
            <a:r>
              <a:rPr lang="zh-TW" altLang="en-US" b="1" dirty="0"/>
              <a:t>多主板連線控制</a:t>
            </a:r>
          </a:p>
        </p:txBody>
      </p:sp>
      <p:pic>
        <p:nvPicPr>
          <p:cNvPr id="4098" name="Picture 2" descr="https://lh5.googleusercontent.com/qxGmmwvl-Ur2xQ6hbPaplpGkJmZ1FnDalKb2w0LCRSov3LM3KAw3ssg2n8alc0toKgE5aV5gfsZszEMLQq1shsmOEyc0m6i60uKb3YgTxOazLQsgtpH74KvXYZVK14Z_hQ=w1280">
            <a:extLst>
              <a:ext uri="{FF2B5EF4-FFF2-40B4-BE49-F238E27FC236}">
                <a16:creationId xmlns:a16="http://schemas.microsoft.com/office/drawing/2014/main" id="{FB636929-9F14-457E-87CE-6FBC9AC3A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131" y="67961"/>
            <a:ext cx="8029575" cy="6619875"/>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878638B3-4665-4368-9C2A-DEF5C7A85656}"/>
              </a:ext>
            </a:extLst>
          </p:cNvPr>
          <p:cNvSpPr txBox="1"/>
          <p:nvPr/>
        </p:nvSpPr>
        <p:spPr>
          <a:xfrm>
            <a:off x="973368" y="3502277"/>
            <a:ext cx="1980029" cy="707886"/>
          </a:xfrm>
          <a:prstGeom prst="rect">
            <a:avLst/>
          </a:prstGeom>
          <a:noFill/>
        </p:spPr>
        <p:txBody>
          <a:bodyPr wrap="none" rtlCol="0">
            <a:spAutoFit/>
          </a:bodyPr>
          <a:lstStyle/>
          <a:p>
            <a:r>
              <a:rPr lang="zh-TW" altLang="en-US" sz="2000" dirty="0">
                <a:ln w="0"/>
                <a:solidFill>
                  <a:srgbClr val="FF0000"/>
                </a:solidFill>
                <a:effectLst>
                  <a:outerShdw blurRad="38100" dist="25400" dir="5400000" algn="ctr" rotWithShape="0">
                    <a:srgbClr val="6E747A">
                      <a:alpha val="43000"/>
                    </a:srgbClr>
                  </a:outerShdw>
                </a:effectLst>
              </a:rPr>
              <a:t>不要使用綠旗</a:t>
            </a:r>
            <a:endParaRPr lang="en-US" altLang="zh-TW" sz="2000" dirty="0">
              <a:ln w="0"/>
              <a:solidFill>
                <a:srgbClr val="FF0000"/>
              </a:solidFill>
              <a:effectLst>
                <a:outerShdw blurRad="38100" dist="25400" dir="5400000" algn="ctr" rotWithShape="0">
                  <a:srgbClr val="6E747A">
                    <a:alpha val="43000"/>
                  </a:srgbClr>
                </a:outerShdw>
              </a:effectLst>
            </a:endParaRPr>
          </a:p>
          <a:p>
            <a:r>
              <a:rPr lang="zh-TW" altLang="en-US" sz="2000" dirty="0">
                <a:ln w="0"/>
                <a:solidFill>
                  <a:srgbClr val="FF0000"/>
                </a:solidFill>
                <a:effectLst>
                  <a:outerShdw blurRad="38100" dist="25400" dir="5400000" algn="ctr" rotWithShape="0">
                    <a:srgbClr val="6E747A">
                      <a:alpha val="43000"/>
                    </a:srgbClr>
                  </a:outerShdw>
                </a:effectLst>
              </a:rPr>
              <a:t>會有時序的問題</a:t>
            </a:r>
          </a:p>
        </p:txBody>
      </p:sp>
      <p:cxnSp>
        <p:nvCxnSpPr>
          <p:cNvPr id="5" name="接點: 弧形 4">
            <a:extLst>
              <a:ext uri="{FF2B5EF4-FFF2-40B4-BE49-F238E27FC236}">
                <a16:creationId xmlns:a16="http://schemas.microsoft.com/office/drawing/2014/main" id="{9E53DF72-AEA8-4324-B9D2-2AB491D5C82B}"/>
              </a:ext>
            </a:extLst>
          </p:cNvPr>
          <p:cNvCxnSpPr/>
          <p:nvPr/>
        </p:nvCxnSpPr>
        <p:spPr>
          <a:xfrm>
            <a:off x="2953397" y="3429000"/>
            <a:ext cx="563526" cy="186397"/>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箭號: 向右 7">
            <a:extLst>
              <a:ext uri="{FF2B5EF4-FFF2-40B4-BE49-F238E27FC236}">
                <a16:creationId xmlns:a16="http://schemas.microsoft.com/office/drawing/2014/main" id="{7EEF853E-68F9-4EA6-9E71-EEEDB0F686D3}"/>
              </a:ext>
            </a:extLst>
          </p:cNvPr>
          <p:cNvSpPr/>
          <p:nvPr/>
        </p:nvSpPr>
        <p:spPr>
          <a:xfrm>
            <a:off x="3009669" y="3615397"/>
            <a:ext cx="563526" cy="351692"/>
          </a:xfrm>
          <a:prstGeom prst="rightArrow">
            <a:avLst/>
          </a:prstGeom>
          <a:solidFill>
            <a:srgbClr val="FF0000"/>
          </a:solidFill>
          <a:ln>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ln w="0"/>
              <a:solidFill>
                <a:schemeClr val="tx1"/>
              </a:solidFill>
              <a:effectLst>
                <a:outerShdw blurRad="38100" dist="19050" dir="2700000" algn="tl" rotWithShape="0">
                  <a:schemeClr val="dk1">
                    <a:alpha val="40000"/>
                  </a:schemeClr>
                </a:outerShdw>
              </a:effectLst>
            </a:endParaRPr>
          </a:p>
        </p:txBody>
      </p:sp>
      <p:sp>
        <p:nvSpPr>
          <p:cNvPr id="9" name="箭號: 向右 8">
            <a:extLst>
              <a:ext uri="{FF2B5EF4-FFF2-40B4-BE49-F238E27FC236}">
                <a16:creationId xmlns:a16="http://schemas.microsoft.com/office/drawing/2014/main" id="{E9FB2F1E-EDEC-4FCC-91E8-3F9E7445B454}"/>
              </a:ext>
            </a:extLst>
          </p:cNvPr>
          <p:cNvSpPr/>
          <p:nvPr/>
        </p:nvSpPr>
        <p:spPr>
          <a:xfrm rot="1884764">
            <a:off x="6165010" y="3195673"/>
            <a:ext cx="914400" cy="273688"/>
          </a:xfrm>
          <a:prstGeom prst="rightArrow">
            <a:avLst/>
          </a:prstGeom>
          <a:ln>
            <a:solidFill>
              <a:schemeClr val="tx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1" name="箭號: 向右 10">
            <a:extLst>
              <a:ext uri="{FF2B5EF4-FFF2-40B4-BE49-F238E27FC236}">
                <a16:creationId xmlns:a16="http://schemas.microsoft.com/office/drawing/2014/main" id="{77D95629-1611-475A-9B17-7972DE5FC039}"/>
              </a:ext>
            </a:extLst>
          </p:cNvPr>
          <p:cNvSpPr/>
          <p:nvPr/>
        </p:nvSpPr>
        <p:spPr>
          <a:xfrm rot="7900774">
            <a:off x="5595533" y="3186805"/>
            <a:ext cx="430363" cy="268557"/>
          </a:xfrm>
          <a:prstGeom prst="rightArrow">
            <a:avLst/>
          </a:prstGeom>
          <a:ln>
            <a:solidFill>
              <a:schemeClr val="tx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453359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72042B-6554-4338-8C09-AE8B26272BD0}"/>
              </a:ext>
            </a:extLst>
          </p:cNvPr>
          <p:cNvSpPr>
            <a:spLocks noGrp="1"/>
          </p:cNvSpPr>
          <p:nvPr>
            <p:ph type="title"/>
          </p:nvPr>
        </p:nvSpPr>
        <p:spPr>
          <a:xfrm>
            <a:off x="1282926" y="2675466"/>
            <a:ext cx="9908499" cy="1507067"/>
          </a:xfrm>
        </p:spPr>
        <p:txBody>
          <a:bodyPr>
            <a:noAutofit/>
          </a:bodyPr>
          <a:lstStyle/>
          <a:p>
            <a:r>
              <a:rPr lang="zh-TW" altLang="en-US" sz="8000" b="1" cap="none" dirty="0">
                <a:ln w="0"/>
                <a:effectLst>
                  <a:reflection blurRad="6350" stA="53000" endA="300" endPos="35500" dir="5400000" sy="-90000" algn="bl" rotWithShape="0"/>
                </a:effectLst>
              </a:rPr>
              <a:t>貓咪盃硬體實作練習</a:t>
            </a:r>
          </a:p>
        </p:txBody>
      </p:sp>
    </p:spTree>
    <p:extLst>
      <p:ext uri="{BB962C8B-B14F-4D97-AF65-F5344CB8AC3E}">
        <p14:creationId xmlns:p14="http://schemas.microsoft.com/office/powerpoint/2010/main" val="2771947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1193877" y="245116"/>
            <a:ext cx="8534400" cy="984078"/>
          </a:xfrm>
        </p:spPr>
        <p:txBody>
          <a:bodyPr/>
          <a:lstStyle/>
          <a:p>
            <a:r>
              <a:rPr lang="zh-TW" altLang="en-US" b="1" dirty="0"/>
              <a:t>數位輸入感測模組</a:t>
            </a:r>
            <a:r>
              <a:rPr lang="en-US" altLang="zh-TW" b="1" dirty="0"/>
              <a:t>-</a:t>
            </a:r>
            <a:r>
              <a:rPr lang="zh-TW" altLang="en-US" b="1" dirty="0"/>
              <a:t>按鈕模組</a:t>
            </a:r>
          </a:p>
        </p:txBody>
      </p:sp>
      <p:pic>
        <p:nvPicPr>
          <p:cNvPr id="6146" name="Picture 2" descr="https://lh6.googleusercontent.com/dNvx3J6mZAmoI0cEDFV1lnfPvv0oAk5Cr0JJABD5yf1PB8WQY9OyHxxuqm0fTcvs0TaMaJnEQOZX6L9i7njhGygJyMzbxSl6V4rOfBcZex5VRwvw6TFn7WiqTx1dAzwOpw=w1280">
            <a:extLst>
              <a:ext uri="{FF2B5EF4-FFF2-40B4-BE49-F238E27FC236}">
                <a16:creationId xmlns:a16="http://schemas.microsoft.com/office/drawing/2014/main" id="{4645EB24-FE66-4019-BB3D-C154550C7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106" y="1335862"/>
            <a:ext cx="8969739" cy="541720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3BA5B9A5-19ED-43BB-A210-445F7E23F0BC}"/>
              </a:ext>
            </a:extLst>
          </p:cNvPr>
          <p:cNvSpPr txBox="1"/>
          <p:nvPr/>
        </p:nvSpPr>
        <p:spPr>
          <a:xfrm>
            <a:off x="10490648" y="6499274"/>
            <a:ext cx="1338828" cy="369332"/>
          </a:xfrm>
          <a:prstGeom prst="rect">
            <a:avLst/>
          </a:prstGeom>
          <a:noFill/>
        </p:spPr>
        <p:txBody>
          <a:bodyPr wrap="none" rtlCol="0">
            <a:spAutoFit/>
          </a:bodyPr>
          <a:lstStyle/>
          <a:p>
            <a:r>
              <a:rPr lang="zh-TW" altLang="en-US" dirty="0"/>
              <a:t>上層零件圖</a:t>
            </a:r>
          </a:p>
        </p:txBody>
      </p:sp>
      <mc:AlternateContent xmlns:mc="http://schemas.openxmlformats.org/markup-compatibility/2006" xmlns:pslz="http://schemas.microsoft.com/office/powerpoint/2016/slidezoom">
        <mc:Choice Requires="pslz">
          <p:graphicFrame>
            <p:nvGraphicFramePr>
              <p:cNvPr id="7" name="投影片縮放 6">
                <a:extLst>
                  <a:ext uri="{FF2B5EF4-FFF2-40B4-BE49-F238E27FC236}">
                    <a16:creationId xmlns:a16="http://schemas.microsoft.com/office/drawing/2014/main" id="{87674D18-D6BC-4F6C-93B2-88839A49BB90}"/>
                  </a:ext>
                </a:extLst>
              </p:cNvPr>
              <p:cNvGraphicFramePr>
                <a:graphicFrameLocks noChangeAspect="1"/>
              </p:cNvGraphicFramePr>
              <p:nvPr>
                <p:extLst>
                  <p:ext uri="{D42A27DB-BD31-4B8C-83A1-F6EECF244321}">
                    <p14:modId xmlns:p14="http://schemas.microsoft.com/office/powerpoint/2010/main" val="1300200476"/>
                  </p:ext>
                </p:extLst>
              </p:nvPr>
            </p:nvGraphicFramePr>
            <p:xfrm>
              <a:off x="10128124" y="5338344"/>
              <a:ext cx="2063876" cy="1160930"/>
            </p:xfrm>
            <a:graphic>
              <a:graphicData uri="http://schemas.microsoft.com/office/powerpoint/2016/slidezoom">
                <pslz:sldZm>
                  <pslz:sldZmObj sldId="258" cId="1531686497">
                    <pslz:zmPr id="{2BBDB14F-27DD-4EF5-8282-DF0FA1B5D3C2}" returnToParent="0" transitionDur="1000">
                      <p166:blipFill xmlns:p166="http://schemas.microsoft.com/office/powerpoint/2016/6/main">
                        <a:blip r:embed="rId3"/>
                        <a:stretch>
                          <a:fillRect/>
                        </a:stretch>
                      </p166:blipFill>
                      <p166:spPr xmlns:p166="http://schemas.microsoft.com/office/powerpoint/2016/6/main">
                        <a:xfrm>
                          <a:off x="0" y="0"/>
                          <a:ext cx="2063876" cy="1160930"/>
                        </a:xfrm>
                        <a:prstGeom prst="rect">
                          <a:avLst/>
                        </a:prstGeom>
                        <a:ln w="3175">
                          <a:solidFill>
                            <a:prstClr val="ltGray"/>
                          </a:solidFill>
                        </a:ln>
                      </p166:spPr>
                    </pslz:zmPr>
                  </pslz:sldZmObj>
                </pslz:sldZm>
              </a:graphicData>
            </a:graphic>
          </p:graphicFrame>
        </mc:Choice>
        <mc:Fallback xmlns="">
          <p:pic>
            <p:nvPicPr>
              <p:cNvPr id="7" name="投影片縮放 6">
                <a:hlinkClick r:id="rId4" action="ppaction://hlinksldjump"/>
                <a:extLst>
                  <a:ext uri="{FF2B5EF4-FFF2-40B4-BE49-F238E27FC236}">
                    <a16:creationId xmlns:a16="http://schemas.microsoft.com/office/drawing/2014/main" id="{87674D18-D6BC-4F6C-93B2-88839A49BB90}"/>
                  </a:ext>
                </a:extLst>
              </p:cNvPr>
              <p:cNvPicPr>
                <a:picLocks noGrp="1" noRot="1" noChangeAspect="1" noMove="1" noResize="1" noEditPoints="1" noAdjustHandles="1" noChangeArrowheads="1" noChangeShapeType="1"/>
              </p:cNvPicPr>
              <p:nvPr/>
            </p:nvPicPr>
            <p:blipFill>
              <a:blip r:embed="rId5"/>
              <a:stretch>
                <a:fillRect/>
              </a:stretch>
            </p:blipFill>
            <p:spPr>
              <a:xfrm>
                <a:off x="10128124" y="5338344"/>
                <a:ext cx="2063876" cy="1160930"/>
              </a:xfrm>
              <a:prstGeom prst="rect">
                <a:avLst/>
              </a:prstGeom>
              <a:ln w="3175">
                <a:solidFill>
                  <a:prstClr val="ltGray"/>
                </a:solidFill>
              </a:ln>
            </p:spPr>
          </p:pic>
        </mc:Fallback>
      </mc:AlternateContent>
    </p:spTree>
    <p:extLst>
      <p:ext uri="{BB962C8B-B14F-4D97-AF65-F5344CB8AC3E}">
        <p14:creationId xmlns:p14="http://schemas.microsoft.com/office/powerpoint/2010/main" val="2252883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D6065731-6FC3-4B80-B529-24F3C7BAE9CB}"/>
              </a:ext>
            </a:extLst>
          </p:cNvPr>
          <p:cNvSpPr/>
          <p:nvPr/>
        </p:nvSpPr>
        <p:spPr>
          <a:xfrm>
            <a:off x="217197" y="4282784"/>
            <a:ext cx="2180493" cy="12003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1193877" y="245116"/>
            <a:ext cx="8534400" cy="984078"/>
          </a:xfrm>
        </p:spPr>
        <p:txBody>
          <a:bodyPr/>
          <a:lstStyle/>
          <a:p>
            <a:r>
              <a:rPr lang="zh-TW" altLang="en-US" b="1" dirty="0"/>
              <a:t>數位輸入感測模組</a:t>
            </a:r>
          </a:p>
        </p:txBody>
      </p:sp>
      <p:pic>
        <p:nvPicPr>
          <p:cNvPr id="7170" name="Picture 2" descr="https://lh5.googleusercontent.com/uWsyfVBXjXzOkhhEzg17mGVvpIAiHiqCatnjCgZzJ8BLeyko_4VgJ2avqD7J7WfUgNUUX-b4laLnPzmyK3VPefjLnDQYtTF_T97AUOu5qX29axkx4gdZjboMuiwOcUgSjg=w1280">
            <a:extLst>
              <a:ext uri="{FF2B5EF4-FFF2-40B4-BE49-F238E27FC236}">
                <a16:creationId xmlns:a16="http://schemas.microsoft.com/office/drawing/2014/main" id="{E7F64E38-9D72-4570-82E1-01E76011C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038" y="245116"/>
            <a:ext cx="8751599" cy="636776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CB72D8B6-0DBF-4829-9B4D-E735D5ECF7D2}"/>
              </a:ext>
            </a:extLst>
          </p:cNvPr>
          <p:cNvSpPr/>
          <p:nvPr/>
        </p:nvSpPr>
        <p:spPr>
          <a:xfrm>
            <a:off x="217197" y="4282784"/>
            <a:ext cx="2405576" cy="1200329"/>
          </a:xfrm>
          <a:prstGeom prst="rect">
            <a:avLst/>
          </a:prstGeom>
        </p:spPr>
        <p:txBody>
          <a:bodyPr wrap="square">
            <a:spAutoFit/>
          </a:bodyPr>
          <a:lstStyle/>
          <a:p>
            <a:r>
              <a:rPr lang="zh-TW" altLang="en-US" dirty="0">
                <a:solidFill>
                  <a:srgbClr val="FF0000"/>
                </a:solidFill>
              </a:rPr>
              <a:t>有些「按鈕模組」</a:t>
            </a:r>
            <a:endParaRPr lang="en-US" altLang="zh-TW" dirty="0">
              <a:solidFill>
                <a:srgbClr val="FF0000"/>
              </a:solidFill>
            </a:endParaRPr>
          </a:p>
          <a:p>
            <a:r>
              <a:rPr lang="zh-TW" altLang="en-US" dirty="0">
                <a:solidFill>
                  <a:srgbClr val="FF0000"/>
                </a:solidFill>
              </a:rPr>
              <a:t>「放開」輸出： </a:t>
            </a:r>
            <a:r>
              <a:rPr lang="en-US" altLang="zh-TW" dirty="0">
                <a:solidFill>
                  <a:srgbClr val="FF0000"/>
                </a:solidFill>
              </a:rPr>
              <a:t>1</a:t>
            </a:r>
          </a:p>
          <a:p>
            <a:r>
              <a:rPr lang="zh-TW" altLang="en-US" dirty="0">
                <a:solidFill>
                  <a:srgbClr val="FF0000"/>
                </a:solidFill>
              </a:rPr>
              <a:t>「按下」輸出： </a:t>
            </a:r>
            <a:r>
              <a:rPr lang="en-US" altLang="zh-TW" dirty="0">
                <a:solidFill>
                  <a:srgbClr val="FF0000"/>
                </a:solidFill>
              </a:rPr>
              <a:t>0</a:t>
            </a:r>
          </a:p>
          <a:p>
            <a:r>
              <a:rPr lang="zh-TW" altLang="en-US" dirty="0">
                <a:solidFill>
                  <a:srgbClr val="FF0000"/>
                </a:solidFill>
              </a:rPr>
              <a:t>可</a:t>
            </a:r>
            <a:r>
              <a:rPr lang="en-US" altLang="zh-TW" dirty="0">
                <a:solidFill>
                  <a:srgbClr val="FF0000"/>
                </a:solidFill>
              </a:rPr>
              <a:t>VCC</a:t>
            </a:r>
            <a:r>
              <a:rPr lang="zh-TW" altLang="en-US" dirty="0">
                <a:solidFill>
                  <a:srgbClr val="FF0000"/>
                </a:solidFill>
              </a:rPr>
              <a:t>、</a:t>
            </a:r>
            <a:r>
              <a:rPr lang="en-US" altLang="zh-TW" dirty="0">
                <a:solidFill>
                  <a:srgbClr val="FF0000"/>
                </a:solidFill>
              </a:rPr>
              <a:t>GND</a:t>
            </a:r>
            <a:r>
              <a:rPr lang="zh-TW" altLang="en-US" dirty="0">
                <a:solidFill>
                  <a:srgbClr val="FF0000"/>
                </a:solidFill>
              </a:rPr>
              <a:t>反接</a:t>
            </a:r>
          </a:p>
        </p:txBody>
      </p:sp>
      <p:sp>
        <p:nvSpPr>
          <p:cNvPr id="6" name="箭號: 向右 5">
            <a:extLst>
              <a:ext uri="{FF2B5EF4-FFF2-40B4-BE49-F238E27FC236}">
                <a16:creationId xmlns:a16="http://schemas.microsoft.com/office/drawing/2014/main" id="{FA6E6B94-336C-469C-8221-1016F31C7BDF}"/>
              </a:ext>
            </a:extLst>
          </p:cNvPr>
          <p:cNvSpPr/>
          <p:nvPr/>
        </p:nvSpPr>
        <p:spPr>
          <a:xfrm>
            <a:off x="2478689" y="4742271"/>
            <a:ext cx="528390" cy="28135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77458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1193877" y="245116"/>
            <a:ext cx="8534400" cy="984078"/>
          </a:xfrm>
        </p:spPr>
        <p:txBody>
          <a:bodyPr/>
          <a:lstStyle/>
          <a:p>
            <a:r>
              <a:rPr lang="zh-TW" altLang="en-US" b="1" dirty="0"/>
              <a:t>數位輸入感測模組</a:t>
            </a:r>
          </a:p>
        </p:txBody>
      </p:sp>
      <p:sp>
        <p:nvSpPr>
          <p:cNvPr id="3" name="文字方塊 2">
            <a:extLst>
              <a:ext uri="{FF2B5EF4-FFF2-40B4-BE49-F238E27FC236}">
                <a16:creationId xmlns:a16="http://schemas.microsoft.com/office/drawing/2014/main" id="{6DABCDC6-837A-4FD8-8C84-7E18BA9A1BE4}"/>
              </a:ext>
            </a:extLst>
          </p:cNvPr>
          <p:cNvSpPr txBox="1"/>
          <p:nvPr/>
        </p:nvSpPr>
        <p:spPr>
          <a:xfrm>
            <a:off x="498955" y="1229194"/>
            <a:ext cx="11194090" cy="2923877"/>
          </a:xfrm>
          <a:prstGeom prst="rect">
            <a:avLst/>
          </a:prstGeom>
          <a:noFill/>
        </p:spPr>
        <p:txBody>
          <a:bodyPr wrap="none" rtlCol="0">
            <a:spAutoFit/>
          </a:bodyPr>
          <a:lstStyle/>
          <a:p>
            <a:r>
              <a:rPr lang="zh-TW" altLang="en-US" sz="3600" dirty="0"/>
              <a:t>「按鈕模組」實作完成後，務必將「按鈕模組」</a:t>
            </a:r>
            <a:endParaRPr lang="en-US" altLang="zh-TW" sz="3600" dirty="0"/>
          </a:p>
          <a:p>
            <a:r>
              <a:rPr lang="zh-TW" altLang="en-US" sz="3600" dirty="0"/>
              <a:t>更換成其他「數位輸入感測模組」一一測試，</a:t>
            </a:r>
            <a:endParaRPr lang="en-US" altLang="zh-TW" sz="3600" dirty="0"/>
          </a:p>
          <a:p>
            <a:r>
              <a:rPr lang="zh-TW" altLang="en-US" sz="3600" dirty="0"/>
              <a:t>其中「滾珠開關模組」翻轉模組角度觀察輸出變化；</a:t>
            </a:r>
            <a:endParaRPr lang="en-US" altLang="zh-TW" sz="3600" dirty="0"/>
          </a:p>
          <a:p>
            <a:r>
              <a:rPr lang="zh-TW" altLang="en-US" sz="3600" dirty="0"/>
              <a:t>「磁簧開關模組」、「霍爾磁性開關模組」</a:t>
            </a:r>
            <a:endParaRPr lang="en-US" altLang="zh-TW" sz="3600" dirty="0"/>
          </a:p>
          <a:p>
            <a:r>
              <a:rPr lang="en-US" altLang="zh-TW" sz="3600" dirty="0"/>
              <a:t>(</a:t>
            </a:r>
            <a:r>
              <a:rPr lang="zh-TW" altLang="en-US" sz="3600" dirty="0"/>
              <a:t>競賽套件為兩者之一</a:t>
            </a:r>
            <a:r>
              <a:rPr lang="en-US" altLang="zh-TW" sz="3600" dirty="0"/>
              <a:t>)</a:t>
            </a:r>
            <a:r>
              <a:rPr lang="zh-TW" altLang="en-US" sz="3600" dirty="0"/>
              <a:t>需使用磁鐵靠近觀察輸出變化</a:t>
            </a:r>
            <a:r>
              <a:rPr lang="zh-TW" altLang="en-US" sz="4000" dirty="0"/>
              <a:t>。</a:t>
            </a:r>
          </a:p>
        </p:txBody>
      </p:sp>
      <p:pic>
        <p:nvPicPr>
          <p:cNvPr id="7" name="圖片 6">
            <a:extLst>
              <a:ext uri="{FF2B5EF4-FFF2-40B4-BE49-F238E27FC236}">
                <a16:creationId xmlns:a16="http://schemas.microsoft.com/office/drawing/2014/main" id="{EC234EE2-5676-4DF2-A5E7-5B93831D9F5B}"/>
              </a:ext>
            </a:extLst>
          </p:cNvPr>
          <p:cNvPicPr>
            <a:picLocks noChangeAspect="1"/>
          </p:cNvPicPr>
          <p:nvPr/>
        </p:nvPicPr>
        <p:blipFill>
          <a:blip r:embed="rId2"/>
          <a:stretch>
            <a:fillRect/>
          </a:stretch>
        </p:blipFill>
        <p:spPr>
          <a:xfrm>
            <a:off x="866384" y="4153071"/>
            <a:ext cx="9926535" cy="2495394"/>
          </a:xfrm>
          <a:prstGeom prst="rect">
            <a:avLst/>
          </a:prstGeom>
        </p:spPr>
      </p:pic>
    </p:spTree>
    <p:extLst>
      <p:ext uri="{BB962C8B-B14F-4D97-AF65-F5344CB8AC3E}">
        <p14:creationId xmlns:p14="http://schemas.microsoft.com/office/powerpoint/2010/main" val="3003599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7585022" y="290087"/>
            <a:ext cx="4182257" cy="984078"/>
          </a:xfrm>
        </p:spPr>
        <p:txBody>
          <a:bodyPr>
            <a:normAutofit fontScale="90000"/>
          </a:bodyPr>
          <a:lstStyle/>
          <a:p>
            <a:r>
              <a:rPr lang="zh-TW" altLang="en-US" b="1" dirty="0"/>
              <a:t>類比輸入感測模組</a:t>
            </a:r>
            <a:br>
              <a:rPr lang="en-US" altLang="zh-TW" b="1" dirty="0"/>
            </a:br>
            <a:r>
              <a:rPr lang="zh-TW" altLang="en-US" b="1" dirty="0"/>
              <a:t>           </a:t>
            </a:r>
            <a:r>
              <a:rPr lang="en-US" altLang="zh-TW" b="1" dirty="0"/>
              <a:t>-</a:t>
            </a:r>
            <a:r>
              <a:rPr lang="zh-TW" altLang="en-US" b="1" dirty="0"/>
              <a:t>可變電阻模組</a:t>
            </a:r>
          </a:p>
        </p:txBody>
      </p:sp>
      <p:pic>
        <p:nvPicPr>
          <p:cNvPr id="9218" name="Picture 2" descr="https://lh3.googleusercontent.com/d_Sc73wPOiEDh628xgLcTdIlDZLgoVkqahgJUeo6g2E5F9ZwIz4j5Apqa_eDT0Bp_svu4RUmKn3nwvtuoPF37QWWGc3LrFvRqpCaxa6OOVFdksiWouVSgUSOFFITNdpzFg=w1280">
            <a:extLst>
              <a:ext uri="{FF2B5EF4-FFF2-40B4-BE49-F238E27FC236}">
                <a16:creationId xmlns:a16="http://schemas.microsoft.com/office/drawing/2014/main" id="{FC9EB3D9-C27D-4C08-9596-211305362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19" y="501059"/>
            <a:ext cx="9955539" cy="606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74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7899814" y="422361"/>
            <a:ext cx="3927425" cy="984078"/>
          </a:xfrm>
        </p:spPr>
        <p:txBody>
          <a:bodyPr>
            <a:normAutofit fontScale="90000"/>
          </a:bodyPr>
          <a:lstStyle/>
          <a:p>
            <a:r>
              <a:rPr lang="zh-TW" altLang="en-US" b="1" dirty="0"/>
              <a:t>類比輸入感測模組</a:t>
            </a:r>
            <a:br>
              <a:rPr lang="en-US" altLang="zh-TW" b="1" dirty="0"/>
            </a:br>
            <a:r>
              <a:rPr lang="zh-TW" altLang="en-US" b="1" dirty="0"/>
              <a:t>         </a:t>
            </a:r>
            <a:r>
              <a:rPr lang="en-US" altLang="zh-TW" b="1" dirty="0"/>
              <a:t>-</a:t>
            </a:r>
            <a:r>
              <a:rPr lang="zh-TW" altLang="en-US" b="1" dirty="0"/>
              <a:t>可變電阻模組</a:t>
            </a:r>
          </a:p>
        </p:txBody>
      </p:sp>
      <p:pic>
        <p:nvPicPr>
          <p:cNvPr id="10242" name="Picture 2" descr="https://lh6.googleusercontent.com/koorvFaFsZdmA81YvGr0FQBeHsu3LsYfQMCQ-BZ7CbX5jibADnNlkfn1wQEdFen1gKiCGv4Ox8eJoLqKJXaMPZRDDqi6Gi--JfHC4KBZj_vTDEPFPpIRUIncgAkIbQVu4Q=w1280">
            <a:extLst>
              <a:ext uri="{FF2B5EF4-FFF2-40B4-BE49-F238E27FC236}">
                <a16:creationId xmlns:a16="http://schemas.microsoft.com/office/drawing/2014/main" id="{E5B03D9F-5C6A-4F04-99A3-1051CE268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50" y="548640"/>
            <a:ext cx="11230983" cy="623440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C39C60DB-575E-445F-8A3C-E1F351F745E1}"/>
              </a:ext>
            </a:extLst>
          </p:cNvPr>
          <p:cNvSpPr txBox="1"/>
          <p:nvPr/>
        </p:nvSpPr>
        <p:spPr>
          <a:xfrm>
            <a:off x="3432517" y="4783016"/>
            <a:ext cx="4431021" cy="369332"/>
          </a:xfrm>
          <a:prstGeom prst="rect">
            <a:avLst/>
          </a:prstGeom>
          <a:noFill/>
        </p:spPr>
        <p:txBody>
          <a:bodyPr wrap="none" rtlCol="0">
            <a:spAutoFit/>
          </a:bodyPr>
          <a:lstStyle/>
          <a:p>
            <a:r>
              <a:rPr lang="zh-TW" altLang="en-US" dirty="0"/>
              <a:t>可使用等比例換算公式 </a:t>
            </a:r>
            <a:r>
              <a:rPr lang="en-US" altLang="zh-TW" dirty="0"/>
              <a:t>(A0/1023)</a:t>
            </a:r>
            <a:r>
              <a:rPr lang="zh-TW" altLang="en-US" dirty="0"/>
              <a:t>*範圍值</a:t>
            </a:r>
          </a:p>
        </p:txBody>
      </p:sp>
      <p:sp>
        <p:nvSpPr>
          <p:cNvPr id="4" name="箭號: 向右 3">
            <a:extLst>
              <a:ext uri="{FF2B5EF4-FFF2-40B4-BE49-F238E27FC236}">
                <a16:creationId xmlns:a16="http://schemas.microsoft.com/office/drawing/2014/main" id="{33AF92A6-6678-478F-87AA-7A457F4895C1}"/>
              </a:ext>
            </a:extLst>
          </p:cNvPr>
          <p:cNvSpPr/>
          <p:nvPr/>
        </p:nvSpPr>
        <p:spPr>
          <a:xfrm flipH="1">
            <a:off x="3066111" y="4875349"/>
            <a:ext cx="366406" cy="1846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41586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DABCDC6-837A-4FD8-8C84-7E18BA9A1BE4}"/>
              </a:ext>
            </a:extLst>
          </p:cNvPr>
          <p:cNvSpPr txBox="1"/>
          <p:nvPr/>
        </p:nvSpPr>
        <p:spPr>
          <a:xfrm>
            <a:off x="964322" y="1738860"/>
            <a:ext cx="10996921" cy="4524315"/>
          </a:xfrm>
          <a:prstGeom prst="rect">
            <a:avLst/>
          </a:prstGeom>
          <a:noFill/>
        </p:spPr>
        <p:txBody>
          <a:bodyPr wrap="none" rtlCol="0">
            <a:spAutoFit/>
          </a:bodyPr>
          <a:lstStyle/>
          <a:p>
            <a:r>
              <a:rPr lang="zh-TW" altLang="en-US" sz="3600" dirty="0"/>
              <a:t>當此範例的「可變電阻模組」實作完成後，</a:t>
            </a:r>
            <a:endParaRPr lang="en-US" altLang="zh-TW" sz="3600" dirty="0"/>
          </a:p>
          <a:p>
            <a:r>
              <a:rPr lang="zh-TW" altLang="en-US" sz="3600" dirty="0"/>
              <a:t>請將「可變電阻模組」更換成其他</a:t>
            </a:r>
            <a:endParaRPr lang="en-US" altLang="zh-TW" sz="3600" dirty="0"/>
          </a:p>
          <a:p>
            <a:r>
              <a:rPr lang="zh-TW" altLang="en-US" sz="3600" dirty="0"/>
              <a:t>「類比輸入感測器模組」一一測試，觀察數值變化，</a:t>
            </a:r>
            <a:endParaRPr lang="en-US" altLang="zh-TW" sz="3600" dirty="0"/>
          </a:p>
          <a:p>
            <a:r>
              <a:rPr lang="zh-TW" altLang="en-US" sz="3600" dirty="0"/>
              <a:t>「土壤濕度模組」用手輕按和用力按住兩金屬片，</a:t>
            </a:r>
            <a:endParaRPr lang="en-US" altLang="zh-TW" sz="3600" dirty="0"/>
          </a:p>
          <a:p>
            <a:r>
              <a:rPr lang="zh-TW" altLang="en-US" sz="3600" dirty="0"/>
              <a:t>「光線感測模組」用手遮住光線，觀察數值變化，</a:t>
            </a:r>
            <a:endParaRPr lang="en-US" altLang="zh-TW" sz="3600" dirty="0"/>
          </a:p>
          <a:p>
            <a:r>
              <a:rPr lang="zh-TW" altLang="en-US" sz="3600" dirty="0"/>
              <a:t>「避障紅外線模組」的「</a:t>
            </a:r>
            <a:r>
              <a:rPr lang="en-US" altLang="zh-TW" sz="3600" dirty="0"/>
              <a:t>A0</a:t>
            </a:r>
            <a:r>
              <a:rPr lang="zh-TW" altLang="en-US" sz="3600" dirty="0"/>
              <a:t>」</a:t>
            </a:r>
            <a:endParaRPr lang="en-US" altLang="zh-TW" sz="3600" dirty="0"/>
          </a:p>
          <a:p>
            <a:r>
              <a:rPr lang="zh-TW" altLang="en-US" sz="3600" dirty="0"/>
              <a:t>      類比輸出腳接至主板類比輸入腳位「</a:t>
            </a:r>
            <a:r>
              <a:rPr lang="en-US" altLang="zh-TW" sz="3600" dirty="0"/>
              <a:t>A0 ~ A5</a:t>
            </a:r>
            <a:r>
              <a:rPr lang="zh-TW" altLang="en-US" sz="3600" dirty="0"/>
              <a:t>」，</a:t>
            </a:r>
            <a:endParaRPr lang="en-US" altLang="zh-TW" sz="3600" dirty="0"/>
          </a:p>
          <a:p>
            <a:r>
              <a:rPr lang="zh-TW" altLang="en-US" sz="3600" dirty="0"/>
              <a:t>      觀察接近黑色平面和白色平面的變化。</a:t>
            </a:r>
          </a:p>
        </p:txBody>
      </p:sp>
      <p:sp>
        <p:nvSpPr>
          <p:cNvPr id="5" name="標題 1">
            <a:extLst>
              <a:ext uri="{FF2B5EF4-FFF2-40B4-BE49-F238E27FC236}">
                <a16:creationId xmlns:a16="http://schemas.microsoft.com/office/drawing/2014/main" id="{5E830682-73A9-4806-AAC9-E655B768CBBD}"/>
              </a:ext>
            </a:extLst>
          </p:cNvPr>
          <p:cNvSpPr txBox="1">
            <a:spLocks/>
          </p:cNvSpPr>
          <p:nvPr/>
        </p:nvSpPr>
        <p:spPr>
          <a:xfrm>
            <a:off x="7585022" y="290087"/>
            <a:ext cx="4182257" cy="984078"/>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b="1"/>
              <a:t>類比輸入感測模組</a:t>
            </a:r>
            <a:endParaRPr lang="zh-TW" altLang="en-US" b="1" dirty="0"/>
          </a:p>
        </p:txBody>
      </p:sp>
    </p:spTree>
    <p:extLst>
      <p:ext uri="{BB962C8B-B14F-4D97-AF65-F5344CB8AC3E}">
        <p14:creationId xmlns:p14="http://schemas.microsoft.com/office/powerpoint/2010/main" val="1937015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7805692" y="245116"/>
            <a:ext cx="3814222" cy="1203856"/>
          </a:xfrm>
        </p:spPr>
        <p:txBody>
          <a:bodyPr>
            <a:normAutofit/>
          </a:bodyPr>
          <a:lstStyle/>
          <a:p>
            <a:r>
              <a:rPr lang="zh-TW" altLang="en-US" b="1" dirty="0"/>
              <a:t>數位輸出模組</a:t>
            </a:r>
            <a:br>
              <a:rPr lang="en-US" altLang="zh-TW" b="1" dirty="0"/>
            </a:br>
            <a:r>
              <a:rPr lang="zh-TW" altLang="en-US" b="1" dirty="0"/>
              <a:t>           </a:t>
            </a:r>
            <a:r>
              <a:rPr lang="en-US" altLang="zh-TW" b="1" dirty="0"/>
              <a:t>-LED</a:t>
            </a:r>
            <a:r>
              <a:rPr lang="zh-TW" altLang="en-US" b="1" dirty="0"/>
              <a:t>模組</a:t>
            </a:r>
          </a:p>
        </p:txBody>
      </p:sp>
      <p:pic>
        <p:nvPicPr>
          <p:cNvPr id="11266" name="Picture 2">
            <a:extLst>
              <a:ext uri="{FF2B5EF4-FFF2-40B4-BE49-F238E27FC236}">
                <a16:creationId xmlns:a16="http://schemas.microsoft.com/office/drawing/2014/main" id="{33057BFC-8201-4AE1-9CC0-B3C1060A0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455" y="1229194"/>
            <a:ext cx="9080668" cy="547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7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519320" y="469969"/>
            <a:ext cx="8534400" cy="984078"/>
          </a:xfrm>
        </p:spPr>
        <p:txBody>
          <a:bodyPr>
            <a:noAutofit/>
          </a:bodyPr>
          <a:lstStyle/>
          <a:p>
            <a:r>
              <a:rPr lang="zh-TW" altLang="en-US" b="1" dirty="0"/>
              <a:t>數位輸出模組</a:t>
            </a:r>
            <a:br>
              <a:rPr lang="en-US" altLang="zh-TW" b="1" dirty="0"/>
            </a:br>
            <a:r>
              <a:rPr lang="zh-TW" altLang="en-US" b="1" dirty="0"/>
              <a:t>          </a:t>
            </a:r>
            <a:r>
              <a:rPr lang="en-US" altLang="zh-TW" b="1" dirty="0"/>
              <a:t>-LED</a:t>
            </a:r>
            <a:r>
              <a:rPr lang="zh-TW" altLang="en-US" b="1" dirty="0"/>
              <a:t>模組</a:t>
            </a:r>
            <a:br>
              <a:rPr lang="en-US" altLang="zh-TW" b="1" dirty="0"/>
            </a:br>
            <a:r>
              <a:rPr lang="en-US" altLang="zh-TW" b="1" dirty="0"/>
              <a:t>(OUTPUT</a:t>
            </a:r>
            <a:r>
              <a:rPr lang="zh-TW" altLang="en-US" b="1" dirty="0"/>
              <a:t>模式</a:t>
            </a:r>
            <a:r>
              <a:rPr lang="en-US" altLang="zh-TW" b="1" dirty="0"/>
              <a:t>)</a:t>
            </a:r>
            <a:endParaRPr lang="zh-TW" altLang="en-US" b="1" dirty="0"/>
          </a:p>
        </p:txBody>
      </p:sp>
      <p:pic>
        <p:nvPicPr>
          <p:cNvPr id="13314" name="Picture 2">
            <a:extLst>
              <a:ext uri="{FF2B5EF4-FFF2-40B4-BE49-F238E27FC236}">
                <a16:creationId xmlns:a16="http://schemas.microsoft.com/office/drawing/2014/main" id="{9E80C864-1E9B-495F-BE8A-4D96EF28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622" y="0"/>
            <a:ext cx="6221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56B9ADE7-419C-4AF1-A023-6E54068CA715}"/>
              </a:ext>
            </a:extLst>
          </p:cNvPr>
          <p:cNvSpPr txBox="1"/>
          <p:nvPr/>
        </p:nvSpPr>
        <p:spPr>
          <a:xfrm>
            <a:off x="10196720" y="6253119"/>
            <a:ext cx="1467068" cy="369332"/>
          </a:xfrm>
          <a:prstGeom prst="rect">
            <a:avLst/>
          </a:prstGeom>
          <a:noFill/>
        </p:spPr>
        <p:txBody>
          <a:bodyPr wrap="none" rtlCol="0">
            <a:spAutoFit/>
          </a:bodyPr>
          <a:lstStyle/>
          <a:p>
            <a:r>
              <a:rPr lang="zh-TW" altLang="en-US" dirty="0"/>
              <a:t>第四章範例</a:t>
            </a:r>
            <a:r>
              <a:rPr lang="en-US" altLang="zh-TW" dirty="0"/>
              <a:t>1</a:t>
            </a:r>
            <a:endParaRPr lang="zh-TW" altLang="en-US" dirty="0"/>
          </a:p>
        </p:txBody>
      </p:sp>
    </p:spTree>
    <p:extLst>
      <p:ext uri="{BB962C8B-B14F-4D97-AF65-F5344CB8AC3E}">
        <p14:creationId xmlns:p14="http://schemas.microsoft.com/office/powerpoint/2010/main" val="129603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7CF25155-E0BB-4378-B886-8CA694CB1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927" y="66822"/>
            <a:ext cx="6572838" cy="4412719"/>
          </a:xfrm>
          <a:prstGeom prst="rect">
            <a:avLst/>
          </a:prstGeom>
        </p:spPr>
      </p:pic>
      <p:sp>
        <p:nvSpPr>
          <p:cNvPr id="15" name="文字方塊 14">
            <a:extLst>
              <a:ext uri="{FF2B5EF4-FFF2-40B4-BE49-F238E27FC236}">
                <a16:creationId xmlns:a16="http://schemas.microsoft.com/office/drawing/2014/main" id="{39F72E63-0481-4250-BCA3-048470EAEFD4}"/>
              </a:ext>
            </a:extLst>
          </p:cNvPr>
          <p:cNvSpPr txBox="1"/>
          <p:nvPr/>
        </p:nvSpPr>
        <p:spPr>
          <a:xfrm>
            <a:off x="1147254" y="5022166"/>
            <a:ext cx="8826740" cy="1569660"/>
          </a:xfrm>
          <a:prstGeom prst="rect">
            <a:avLst/>
          </a:prstGeom>
          <a:noFill/>
        </p:spPr>
        <p:txBody>
          <a:bodyPr wrap="square" rtlCol="0">
            <a:spAutoFit/>
          </a:bodyPr>
          <a:lstStyle/>
          <a:p>
            <a:r>
              <a:rPr lang="zh-TW" altLang="en-US" sz="4800" b="1" dirty="0">
                <a:ln w="0"/>
                <a:effectLst>
                  <a:reflection blurRad="6350" stA="53000" endA="300" endPos="35500" dir="5400000" sy="-90000" algn="bl" rotWithShape="0"/>
                </a:effectLst>
              </a:rPr>
              <a:t>使用</a:t>
            </a:r>
            <a:r>
              <a:rPr lang="en-US" altLang="zh-TW" sz="4800" b="1" dirty="0">
                <a:ln w="0"/>
                <a:effectLst>
                  <a:reflection blurRad="6350" stA="53000" endA="300" endPos="35500" dir="5400000" sy="-90000" algn="bl" rotWithShape="0"/>
                </a:effectLst>
              </a:rPr>
              <a:t>Scratch</a:t>
            </a:r>
            <a:r>
              <a:rPr lang="zh-TW" altLang="en-US" sz="4800" b="1" dirty="0">
                <a:ln w="0"/>
                <a:effectLst>
                  <a:reflection blurRad="6350" stA="53000" endA="300" endPos="35500" dir="5400000" sy="-90000" algn="bl" rotWithShape="0"/>
                </a:effectLst>
              </a:rPr>
              <a:t>控制</a:t>
            </a:r>
            <a:endParaRPr lang="en-US" altLang="zh-TW" sz="4800" b="1" dirty="0">
              <a:ln w="0"/>
              <a:effectLst>
                <a:reflection blurRad="6350" stA="53000" endA="300" endPos="35500" dir="5400000" sy="-90000" algn="bl" rotWithShape="0"/>
              </a:effectLst>
            </a:endParaRPr>
          </a:p>
          <a:p>
            <a:pPr algn="r"/>
            <a:r>
              <a:rPr lang="zh-TW" altLang="en-US" sz="4800" b="1" dirty="0">
                <a:ln w="0"/>
                <a:effectLst>
                  <a:reflection blurRad="6350" stA="53000" endA="300" endPos="35500" dir="5400000" sy="-90000" algn="bl" rotWithShape="0"/>
                </a:effectLst>
              </a:rPr>
              <a:t>貓咪盃硬體組材料</a:t>
            </a:r>
          </a:p>
        </p:txBody>
      </p:sp>
      <p:pic>
        <p:nvPicPr>
          <p:cNvPr id="10" name="內容版面配置區 9">
            <a:extLst>
              <a:ext uri="{FF2B5EF4-FFF2-40B4-BE49-F238E27FC236}">
                <a16:creationId xmlns:a16="http://schemas.microsoft.com/office/drawing/2014/main" id="{326FCB59-6EE8-48F2-9D94-0776F27703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2073" y="667264"/>
            <a:ext cx="5313927" cy="3629397"/>
          </a:xfrm>
        </p:spPr>
      </p:pic>
    </p:spTree>
    <p:extLst>
      <p:ext uri="{BB962C8B-B14F-4D97-AF65-F5344CB8AC3E}">
        <p14:creationId xmlns:p14="http://schemas.microsoft.com/office/powerpoint/2010/main" val="3974236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7285880" y="-8807"/>
            <a:ext cx="4277763" cy="2025748"/>
          </a:xfrm>
        </p:spPr>
        <p:txBody>
          <a:bodyPr>
            <a:noAutofit/>
          </a:bodyPr>
          <a:lstStyle/>
          <a:p>
            <a:r>
              <a:rPr lang="zh-TW" altLang="en-US" b="1" dirty="0"/>
              <a:t>數位輸出模組</a:t>
            </a:r>
            <a:br>
              <a:rPr lang="en-US" altLang="zh-TW" b="1" dirty="0"/>
            </a:br>
            <a:r>
              <a:rPr lang="zh-TW" altLang="en-US" b="1" dirty="0"/>
              <a:t>             </a:t>
            </a:r>
            <a:r>
              <a:rPr lang="en-US" altLang="zh-TW" b="1" dirty="0"/>
              <a:t>-LED</a:t>
            </a:r>
            <a:r>
              <a:rPr lang="zh-TW" altLang="en-US" b="1" dirty="0"/>
              <a:t>模組</a:t>
            </a:r>
            <a:br>
              <a:rPr lang="en-US" altLang="zh-TW" b="1" dirty="0"/>
            </a:br>
            <a:r>
              <a:rPr lang="en-US" altLang="zh-TW" b="1" dirty="0"/>
              <a:t>(PWM</a:t>
            </a:r>
            <a:r>
              <a:rPr lang="zh-TW" altLang="en-US" b="1" dirty="0"/>
              <a:t>模式</a:t>
            </a:r>
            <a:r>
              <a:rPr lang="en-US" altLang="zh-TW" b="1" dirty="0"/>
              <a:t>)</a:t>
            </a:r>
            <a:endParaRPr lang="zh-TW" altLang="en-US" b="1" dirty="0"/>
          </a:p>
        </p:txBody>
      </p:sp>
      <p:sp>
        <p:nvSpPr>
          <p:cNvPr id="4" name="文字方塊 3">
            <a:extLst>
              <a:ext uri="{FF2B5EF4-FFF2-40B4-BE49-F238E27FC236}">
                <a16:creationId xmlns:a16="http://schemas.microsoft.com/office/drawing/2014/main" id="{D884EDBF-D01A-4753-A2AA-E065360F99A4}"/>
              </a:ext>
            </a:extLst>
          </p:cNvPr>
          <p:cNvSpPr txBox="1"/>
          <p:nvPr/>
        </p:nvSpPr>
        <p:spPr>
          <a:xfrm>
            <a:off x="10196720" y="6253119"/>
            <a:ext cx="1467068" cy="369332"/>
          </a:xfrm>
          <a:prstGeom prst="rect">
            <a:avLst/>
          </a:prstGeom>
          <a:noFill/>
        </p:spPr>
        <p:txBody>
          <a:bodyPr wrap="none" rtlCol="0">
            <a:spAutoFit/>
          </a:bodyPr>
          <a:lstStyle/>
          <a:p>
            <a:r>
              <a:rPr lang="zh-TW" altLang="en-US" dirty="0"/>
              <a:t>第四章範例</a:t>
            </a:r>
            <a:r>
              <a:rPr lang="en-US" altLang="zh-TW" dirty="0"/>
              <a:t>2</a:t>
            </a:r>
            <a:endParaRPr lang="zh-TW" altLang="en-US" dirty="0"/>
          </a:p>
        </p:txBody>
      </p:sp>
      <p:pic>
        <p:nvPicPr>
          <p:cNvPr id="12" name="圖片 11">
            <a:extLst>
              <a:ext uri="{FF2B5EF4-FFF2-40B4-BE49-F238E27FC236}">
                <a16:creationId xmlns:a16="http://schemas.microsoft.com/office/drawing/2014/main" id="{6FFC4791-3ABB-4D1B-BA87-C0CBCD2F0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13" y="210519"/>
            <a:ext cx="6396994" cy="3151460"/>
          </a:xfrm>
          <a:prstGeom prst="rect">
            <a:avLst/>
          </a:prstGeom>
        </p:spPr>
      </p:pic>
      <p:pic>
        <p:nvPicPr>
          <p:cNvPr id="14" name="圖片 13">
            <a:extLst>
              <a:ext uri="{FF2B5EF4-FFF2-40B4-BE49-F238E27FC236}">
                <a16:creationId xmlns:a16="http://schemas.microsoft.com/office/drawing/2014/main" id="{91BE073D-5DB7-4C5D-AA5D-E2446FDCC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806" y="3541741"/>
            <a:ext cx="5962871" cy="2711378"/>
          </a:xfrm>
          <a:prstGeom prst="rect">
            <a:avLst/>
          </a:prstGeom>
        </p:spPr>
      </p:pic>
      <p:pic>
        <p:nvPicPr>
          <p:cNvPr id="16" name="圖片 15">
            <a:extLst>
              <a:ext uri="{FF2B5EF4-FFF2-40B4-BE49-F238E27FC236}">
                <a16:creationId xmlns:a16="http://schemas.microsoft.com/office/drawing/2014/main" id="{EFB4333A-2FD4-44EB-B6DD-9A30A598A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13" y="3496021"/>
            <a:ext cx="5226511" cy="2884298"/>
          </a:xfrm>
          <a:prstGeom prst="rect">
            <a:avLst/>
          </a:prstGeom>
        </p:spPr>
      </p:pic>
    </p:spTree>
    <p:extLst>
      <p:ext uri="{BB962C8B-B14F-4D97-AF65-F5344CB8AC3E}">
        <p14:creationId xmlns:p14="http://schemas.microsoft.com/office/powerpoint/2010/main" val="3152040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81066-B7E7-45A8-A281-13346DB1AC26}"/>
              </a:ext>
            </a:extLst>
          </p:cNvPr>
          <p:cNvSpPr>
            <a:spLocks noGrp="1"/>
          </p:cNvSpPr>
          <p:nvPr>
            <p:ph type="title"/>
          </p:nvPr>
        </p:nvSpPr>
        <p:spPr>
          <a:xfrm>
            <a:off x="519320" y="469969"/>
            <a:ext cx="8534400" cy="984078"/>
          </a:xfrm>
        </p:spPr>
        <p:txBody>
          <a:bodyPr>
            <a:noAutofit/>
          </a:bodyPr>
          <a:lstStyle/>
          <a:p>
            <a:r>
              <a:rPr lang="zh-TW" altLang="en-US" sz="4400" b="1" dirty="0"/>
              <a:t>數位輸出模組</a:t>
            </a:r>
            <a:r>
              <a:rPr lang="en-US" altLang="zh-TW" sz="4400" b="1" dirty="0"/>
              <a:t>-RGB</a:t>
            </a:r>
            <a:r>
              <a:rPr lang="zh-TW" altLang="en-US" sz="4400" b="1" dirty="0"/>
              <a:t>模組</a:t>
            </a:r>
            <a:br>
              <a:rPr lang="en-US" altLang="zh-TW" sz="4400" b="1" dirty="0"/>
            </a:br>
            <a:r>
              <a:rPr lang="en-US" altLang="zh-TW" sz="4400" b="1" dirty="0"/>
              <a:t>(PWM</a:t>
            </a:r>
            <a:r>
              <a:rPr lang="zh-TW" altLang="en-US" sz="4400" b="1" dirty="0"/>
              <a:t>模式</a:t>
            </a:r>
            <a:r>
              <a:rPr lang="en-US" altLang="zh-TW" sz="4400" b="1" dirty="0"/>
              <a:t>)</a:t>
            </a:r>
            <a:endParaRPr lang="zh-TW" altLang="en-US" sz="4400" b="1" dirty="0"/>
          </a:p>
        </p:txBody>
      </p:sp>
      <p:sp>
        <p:nvSpPr>
          <p:cNvPr id="4" name="文字方塊 3">
            <a:extLst>
              <a:ext uri="{FF2B5EF4-FFF2-40B4-BE49-F238E27FC236}">
                <a16:creationId xmlns:a16="http://schemas.microsoft.com/office/drawing/2014/main" id="{D884EDBF-D01A-4753-A2AA-E065360F99A4}"/>
              </a:ext>
            </a:extLst>
          </p:cNvPr>
          <p:cNvSpPr txBox="1"/>
          <p:nvPr/>
        </p:nvSpPr>
        <p:spPr>
          <a:xfrm>
            <a:off x="10196720" y="6253119"/>
            <a:ext cx="1467068" cy="369332"/>
          </a:xfrm>
          <a:prstGeom prst="rect">
            <a:avLst/>
          </a:prstGeom>
          <a:noFill/>
        </p:spPr>
        <p:txBody>
          <a:bodyPr wrap="none" rtlCol="0">
            <a:spAutoFit/>
          </a:bodyPr>
          <a:lstStyle/>
          <a:p>
            <a:r>
              <a:rPr lang="zh-TW" altLang="en-US" dirty="0"/>
              <a:t>第四章範例</a:t>
            </a:r>
            <a:r>
              <a:rPr lang="en-US" altLang="zh-TW" dirty="0"/>
              <a:t>6</a:t>
            </a:r>
            <a:endParaRPr lang="zh-TW" altLang="en-US" dirty="0"/>
          </a:p>
        </p:txBody>
      </p:sp>
      <p:pic>
        <p:nvPicPr>
          <p:cNvPr id="15362" name="Picture 2">
            <a:extLst>
              <a:ext uri="{FF2B5EF4-FFF2-40B4-BE49-F238E27FC236}">
                <a16:creationId xmlns:a16="http://schemas.microsoft.com/office/drawing/2014/main" id="{8E9E01A0-9194-4912-9239-511843F72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92" y="54898"/>
            <a:ext cx="8983324" cy="638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577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74ADF4-1EB7-4E85-BD75-CB1759941089}"/>
              </a:ext>
            </a:extLst>
          </p:cNvPr>
          <p:cNvSpPr>
            <a:spLocks noGrp="1"/>
          </p:cNvSpPr>
          <p:nvPr>
            <p:ph type="title"/>
          </p:nvPr>
        </p:nvSpPr>
        <p:spPr>
          <a:xfrm>
            <a:off x="1328790" y="454977"/>
            <a:ext cx="8534400" cy="1507067"/>
          </a:xfrm>
        </p:spPr>
        <p:txBody>
          <a:bodyPr>
            <a:normAutofit/>
          </a:bodyPr>
          <a:lstStyle/>
          <a:p>
            <a:r>
              <a:rPr lang="zh-TW" altLang="en-US" b="1" dirty="0"/>
              <a:t>數位輸出模組</a:t>
            </a:r>
            <a:r>
              <a:rPr lang="en-US" altLang="zh-TW" b="1" dirty="0"/>
              <a:t>-</a:t>
            </a:r>
            <a:r>
              <a:rPr lang="zh-TW" altLang="en-US" b="1" dirty="0"/>
              <a:t>馬達控制</a:t>
            </a:r>
            <a:br>
              <a:rPr lang="en-US" altLang="zh-TW" b="1" dirty="0"/>
            </a:br>
            <a:r>
              <a:rPr lang="en-US" altLang="zh-TW" b="1" dirty="0"/>
              <a:t>(PWM</a:t>
            </a:r>
            <a:r>
              <a:rPr lang="zh-TW" altLang="en-US" b="1" dirty="0"/>
              <a:t>模式</a:t>
            </a:r>
            <a:r>
              <a:rPr lang="en-US" altLang="zh-TW" b="1" dirty="0"/>
              <a:t>)</a:t>
            </a:r>
            <a:endParaRPr lang="zh-TW" altLang="en-US" dirty="0"/>
          </a:p>
        </p:txBody>
      </p:sp>
      <p:sp>
        <p:nvSpPr>
          <p:cNvPr id="3" name="內容版面配置區 2">
            <a:extLst>
              <a:ext uri="{FF2B5EF4-FFF2-40B4-BE49-F238E27FC236}">
                <a16:creationId xmlns:a16="http://schemas.microsoft.com/office/drawing/2014/main" id="{19BE11FD-EE9A-451C-828E-3F13004C633B}"/>
              </a:ext>
            </a:extLst>
          </p:cNvPr>
          <p:cNvSpPr>
            <a:spLocks noGrp="1"/>
          </p:cNvSpPr>
          <p:nvPr>
            <p:ph idx="1"/>
          </p:nvPr>
        </p:nvSpPr>
        <p:spPr>
          <a:xfrm>
            <a:off x="849104" y="2544580"/>
            <a:ext cx="10873204" cy="3615267"/>
          </a:xfrm>
        </p:spPr>
        <p:txBody>
          <a:bodyPr/>
          <a:lstStyle/>
          <a:p>
            <a:pPr marL="0" indent="0">
              <a:buNone/>
            </a:pPr>
            <a:r>
              <a:rPr lang="zh-TW" altLang="en-US" sz="2800" dirty="0">
                <a:solidFill>
                  <a:schemeClr val="tx1"/>
                </a:solidFill>
              </a:rPr>
              <a:t>電晶體</a:t>
            </a:r>
            <a:r>
              <a:rPr lang="en-US" altLang="zh-TW" sz="2800" dirty="0">
                <a:solidFill>
                  <a:schemeClr val="tx1"/>
                </a:solidFill>
              </a:rPr>
              <a:t>MOS</a:t>
            </a:r>
            <a:r>
              <a:rPr lang="zh-TW" altLang="en-US" sz="2800" dirty="0">
                <a:solidFill>
                  <a:schemeClr val="tx1"/>
                </a:solidFill>
              </a:rPr>
              <a:t>模組</a:t>
            </a:r>
            <a:r>
              <a:rPr lang="en-US" altLang="zh-TW" sz="2800" dirty="0">
                <a:solidFill>
                  <a:schemeClr val="tx1"/>
                </a:solidFill>
              </a:rPr>
              <a:t>-</a:t>
            </a:r>
            <a:r>
              <a:rPr lang="zh-TW" altLang="en-US" sz="2800" dirty="0">
                <a:solidFill>
                  <a:schemeClr val="tx1"/>
                </a:solidFill>
              </a:rPr>
              <a:t>單直流馬達轉速控制</a:t>
            </a:r>
            <a:r>
              <a:rPr lang="en-US" altLang="zh-TW" sz="2800" dirty="0">
                <a:solidFill>
                  <a:schemeClr val="tx1"/>
                </a:solidFill>
              </a:rPr>
              <a:t>(</a:t>
            </a:r>
            <a:r>
              <a:rPr lang="zh-TW" altLang="en-US" sz="2800" dirty="0">
                <a:solidFill>
                  <a:schemeClr val="tx1"/>
                </a:solidFill>
              </a:rPr>
              <a:t>接線教學影片</a:t>
            </a:r>
            <a:r>
              <a:rPr lang="en-US" altLang="zh-TW" sz="2800" dirty="0">
                <a:solidFill>
                  <a:schemeClr val="tx1"/>
                </a:solidFill>
              </a:rPr>
              <a:t>)</a:t>
            </a:r>
          </a:p>
          <a:p>
            <a:pPr marL="0" indent="0">
              <a:buNone/>
            </a:pPr>
            <a:r>
              <a:rPr lang="en-US" altLang="zh-TW" dirty="0">
                <a:solidFill>
                  <a:schemeClr val="bg1"/>
                </a:solidFill>
                <a:hlinkClick r:id="rId2">
                  <a:extLst>
                    <a:ext uri="{A12FA001-AC4F-418D-AE19-62706E023703}">
                      <ahyp:hlinkClr xmlns:ahyp="http://schemas.microsoft.com/office/drawing/2018/hyperlinkcolor" val="tx"/>
                    </a:ext>
                  </a:extLst>
                </a:hlinkClick>
              </a:rPr>
              <a:t>https://youtu.be/5LtM3CgkT3g</a:t>
            </a:r>
            <a:endParaRPr lang="en-US" altLang="zh-TW" dirty="0">
              <a:solidFill>
                <a:schemeClr val="bg1"/>
              </a:solidFill>
            </a:endParaRPr>
          </a:p>
          <a:p>
            <a:pPr marL="0" indent="0">
              <a:buNone/>
            </a:pPr>
            <a:endParaRPr lang="en-US" altLang="zh-TW" dirty="0">
              <a:solidFill>
                <a:schemeClr val="bg1"/>
              </a:solidFill>
            </a:endParaRPr>
          </a:p>
          <a:p>
            <a:pPr marL="0" indent="0">
              <a:buNone/>
            </a:pPr>
            <a:r>
              <a:rPr lang="zh-TW" altLang="en-US" sz="2800" dirty="0">
                <a:solidFill>
                  <a:schemeClr val="tx1"/>
                </a:solidFill>
              </a:rPr>
              <a:t>兩路</a:t>
            </a:r>
            <a:r>
              <a:rPr lang="en-US" altLang="zh-TW" sz="2800" dirty="0">
                <a:solidFill>
                  <a:schemeClr val="tx1"/>
                </a:solidFill>
              </a:rPr>
              <a:t>L9110S</a:t>
            </a:r>
            <a:r>
              <a:rPr lang="zh-TW" altLang="en-US" sz="2800" dirty="0">
                <a:solidFill>
                  <a:schemeClr val="tx1"/>
                </a:solidFill>
              </a:rPr>
              <a:t>馬達模組</a:t>
            </a:r>
            <a:r>
              <a:rPr lang="en-US" altLang="zh-TW" sz="2800" dirty="0">
                <a:solidFill>
                  <a:schemeClr val="tx1"/>
                </a:solidFill>
              </a:rPr>
              <a:t>-</a:t>
            </a:r>
            <a:r>
              <a:rPr lang="zh-TW" altLang="en-US" sz="2800" dirty="0">
                <a:solidFill>
                  <a:schemeClr val="tx1"/>
                </a:solidFill>
              </a:rPr>
              <a:t>雙直流馬達轉速及正反轉控制</a:t>
            </a:r>
            <a:r>
              <a:rPr lang="en-US" altLang="zh-TW" sz="2800" dirty="0">
                <a:solidFill>
                  <a:schemeClr val="tx1"/>
                </a:solidFill>
              </a:rPr>
              <a:t>(</a:t>
            </a:r>
            <a:r>
              <a:rPr lang="zh-TW" altLang="en-US" sz="2800" dirty="0">
                <a:solidFill>
                  <a:schemeClr val="tx1"/>
                </a:solidFill>
              </a:rPr>
              <a:t>示範影片</a:t>
            </a:r>
            <a:r>
              <a:rPr lang="en-US" altLang="zh-TW" sz="2800" dirty="0">
                <a:solidFill>
                  <a:schemeClr val="tx1"/>
                </a:solidFill>
              </a:rPr>
              <a:t>)</a:t>
            </a:r>
          </a:p>
          <a:p>
            <a:pPr marL="0" indent="0">
              <a:buNone/>
            </a:pPr>
            <a:r>
              <a:rPr lang="en-US" altLang="zh-TW" dirty="0">
                <a:solidFill>
                  <a:schemeClr val="bg1"/>
                </a:solidFill>
                <a:hlinkClick r:id="rId3">
                  <a:extLst>
                    <a:ext uri="{A12FA001-AC4F-418D-AE19-62706E023703}">
                      <ahyp:hlinkClr xmlns:ahyp="http://schemas.microsoft.com/office/drawing/2018/hyperlinkcolor" val="tx"/>
                    </a:ext>
                  </a:extLst>
                </a:hlinkClick>
              </a:rPr>
              <a:t>https://youtu.be/MzXTG7ARyZs</a:t>
            </a:r>
            <a:endParaRPr lang="en-US" altLang="zh-TW" dirty="0">
              <a:solidFill>
                <a:schemeClr val="bg1"/>
              </a:solidFill>
            </a:endParaRPr>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1197443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6B33BC-BC96-4D99-84BD-E4A2338A3561}"/>
              </a:ext>
            </a:extLst>
          </p:cNvPr>
          <p:cNvSpPr>
            <a:spLocks noGrp="1"/>
          </p:cNvSpPr>
          <p:nvPr>
            <p:ph type="title"/>
          </p:nvPr>
        </p:nvSpPr>
        <p:spPr>
          <a:xfrm>
            <a:off x="515400" y="266626"/>
            <a:ext cx="7067086" cy="942797"/>
          </a:xfrm>
        </p:spPr>
        <p:txBody>
          <a:bodyPr/>
          <a:lstStyle/>
          <a:p>
            <a:r>
              <a:rPr lang="zh-TW" altLang="en-US" b="1" dirty="0"/>
              <a:t>函數庫型模組</a:t>
            </a:r>
            <a:r>
              <a:rPr lang="en-US" altLang="zh-TW" b="1" dirty="0"/>
              <a:t>-DHT11</a:t>
            </a:r>
            <a:r>
              <a:rPr lang="zh-TW" altLang="en-US" b="1" dirty="0"/>
              <a:t>溫溼度模組</a:t>
            </a:r>
          </a:p>
        </p:txBody>
      </p:sp>
      <p:pic>
        <p:nvPicPr>
          <p:cNvPr id="4098" name="Picture 2">
            <a:extLst>
              <a:ext uri="{FF2B5EF4-FFF2-40B4-BE49-F238E27FC236}">
                <a16:creationId xmlns:a16="http://schemas.microsoft.com/office/drawing/2014/main" id="{E789DCFB-206B-465F-A563-512FA194F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792" y="1415635"/>
            <a:ext cx="8208725" cy="495703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B383708D-94AA-4D7C-B68D-5D875F97A69E}"/>
              </a:ext>
            </a:extLst>
          </p:cNvPr>
          <p:cNvSpPr txBox="1"/>
          <p:nvPr/>
        </p:nvSpPr>
        <p:spPr>
          <a:xfrm>
            <a:off x="10196720" y="6253119"/>
            <a:ext cx="1467068" cy="369332"/>
          </a:xfrm>
          <a:prstGeom prst="rect">
            <a:avLst/>
          </a:prstGeom>
          <a:noFill/>
        </p:spPr>
        <p:txBody>
          <a:bodyPr wrap="none" rtlCol="0">
            <a:spAutoFit/>
          </a:bodyPr>
          <a:lstStyle/>
          <a:p>
            <a:r>
              <a:rPr lang="zh-TW" altLang="en-US" dirty="0"/>
              <a:t>第六章範例</a:t>
            </a:r>
            <a:r>
              <a:rPr lang="en-US" altLang="zh-TW" dirty="0"/>
              <a:t>1</a:t>
            </a:r>
            <a:endParaRPr lang="zh-TW" altLang="en-US" dirty="0"/>
          </a:p>
        </p:txBody>
      </p:sp>
    </p:spTree>
    <p:extLst>
      <p:ext uri="{BB962C8B-B14F-4D97-AF65-F5344CB8AC3E}">
        <p14:creationId xmlns:p14="http://schemas.microsoft.com/office/powerpoint/2010/main" val="3905265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6B33BC-BC96-4D99-84BD-E4A2338A3561}"/>
              </a:ext>
            </a:extLst>
          </p:cNvPr>
          <p:cNvSpPr>
            <a:spLocks noGrp="1"/>
          </p:cNvSpPr>
          <p:nvPr>
            <p:ph type="title"/>
          </p:nvPr>
        </p:nvSpPr>
        <p:spPr>
          <a:xfrm>
            <a:off x="515400" y="266626"/>
            <a:ext cx="8208724" cy="942797"/>
          </a:xfrm>
        </p:spPr>
        <p:txBody>
          <a:bodyPr>
            <a:normAutofit fontScale="90000"/>
          </a:bodyPr>
          <a:lstStyle/>
          <a:p>
            <a:r>
              <a:rPr lang="zh-TW" altLang="en-US" b="1" dirty="0"/>
              <a:t>函數庫型模組</a:t>
            </a:r>
            <a:r>
              <a:rPr lang="en-US" altLang="zh-TW" b="1" dirty="0"/>
              <a:t>-DHT11</a:t>
            </a:r>
            <a:r>
              <a:rPr lang="zh-TW" altLang="en-US" b="1" dirty="0"/>
              <a:t>溫溼度模組</a:t>
            </a:r>
            <a:r>
              <a:rPr lang="en-US" altLang="zh-TW" b="1" dirty="0"/>
              <a:t>+LCD</a:t>
            </a:r>
            <a:r>
              <a:rPr lang="zh-TW" altLang="en-US" b="1" dirty="0"/>
              <a:t>模組</a:t>
            </a:r>
          </a:p>
        </p:txBody>
      </p:sp>
      <p:pic>
        <p:nvPicPr>
          <p:cNvPr id="5122" name="Picture 2">
            <a:extLst>
              <a:ext uri="{FF2B5EF4-FFF2-40B4-BE49-F238E27FC236}">
                <a16:creationId xmlns:a16="http://schemas.microsoft.com/office/drawing/2014/main" id="{98D04522-9150-446C-8C9B-27CA5C92D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672" y="1330945"/>
            <a:ext cx="9410700" cy="5218962"/>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36CFBE1A-0CE6-49D2-9C69-0B995D406305}"/>
              </a:ext>
            </a:extLst>
          </p:cNvPr>
          <p:cNvSpPr txBox="1"/>
          <p:nvPr/>
        </p:nvSpPr>
        <p:spPr>
          <a:xfrm>
            <a:off x="10196720" y="6253119"/>
            <a:ext cx="1467068" cy="369332"/>
          </a:xfrm>
          <a:prstGeom prst="rect">
            <a:avLst/>
          </a:prstGeom>
          <a:noFill/>
        </p:spPr>
        <p:txBody>
          <a:bodyPr wrap="none" rtlCol="0">
            <a:spAutoFit/>
          </a:bodyPr>
          <a:lstStyle/>
          <a:p>
            <a:r>
              <a:rPr lang="zh-TW" altLang="en-US" dirty="0"/>
              <a:t>第六章範例</a:t>
            </a:r>
            <a:r>
              <a:rPr lang="en-US" altLang="zh-TW" dirty="0"/>
              <a:t>2</a:t>
            </a:r>
            <a:endParaRPr lang="zh-TW" altLang="en-US" dirty="0"/>
          </a:p>
        </p:txBody>
      </p:sp>
      <p:sp>
        <p:nvSpPr>
          <p:cNvPr id="6" name="文字方塊 5">
            <a:extLst>
              <a:ext uri="{FF2B5EF4-FFF2-40B4-BE49-F238E27FC236}">
                <a16:creationId xmlns:a16="http://schemas.microsoft.com/office/drawing/2014/main" id="{D32E5237-2449-4F22-B5E0-69BEE013A4C0}"/>
              </a:ext>
            </a:extLst>
          </p:cNvPr>
          <p:cNvSpPr txBox="1"/>
          <p:nvPr/>
        </p:nvSpPr>
        <p:spPr>
          <a:xfrm>
            <a:off x="352687" y="6302097"/>
            <a:ext cx="1107996" cy="369332"/>
          </a:xfrm>
          <a:prstGeom prst="rect">
            <a:avLst/>
          </a:prstGeom>
          <a:noFill/>
        </p:spPr>
        <p:txBody>
          <a:bodyPr wrap="none" rtlCol="0">
            <a:spAutoFit/>
          </a:bodyPr>
          <a:lstStyle/>
          <a:p>
            <a:r>
              <a:rPr lang="zh-TW" altLang="en-US" dirty="0">
                <a:solidFill>
                  <a:srgbClr val="002060"/>
                </a:solidFill>
                <a:hlinkClick r:id="rId3"/>
              </a:rPr>
              <a:t>結果影片</a:t>
            </a:r>
            <a:endParaRPr lang="zh-TW" altLang="en-US" dirty="0">
              <a:solidFill>
                <a:srgbClr val="002060"/>
              </a:solidFill>
            </a:endParaRPr>
          </a:p>
        </p:txBody>
      </p:sp>
    </p:spTree>
    <p:extLst>
      <p:ext uri="{BB962C8B-B14F-4D97-AF65-F5344CB8AC3E}">
        <p14:creationId xmlns:p14="http://schemas.microsoft.com/office/powerpoint/2010/main" val="892446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6B33BC-BC96-4D99-84BD-E4A2338A3561}"/>
              </a:ext>
            </a:extLst>
          </p:cNvPr>
          <p:cNvSpPr>
            <a:spLocks noGrp="1"/>
          </p:cNvSpPr>
          <p:nvPr>
            <p:ph type="title"/>
          </p:nvPr>
        </p:nvSpPr>
        <p:spPr>
          <a:xfrm>
            <a:off x="515400" y="266626"/>
            <a:ext cx="7067086" cy="942797"/>
          </a:xfrm>
        </p:spPr>
        <p:txBody>
          <a:bodyPr/>
          <a:lstStyle/>
          <a:p>
            <a:r>
              <a:rPr lang="zh-TW" altLang="en-US" b="1" dirty="0"/>
              <a:t>函數庫型模組</a:t>
            </a:r>
            <a:r>
              <a:rPr lang="en-US" altLang="zh-TW" b="1" dirty="0"/>
              <a:t>-</a:t>
            </a:r>
            <a:r>
              <a:rPr lang="zh-TW" altLang="en-US" b="1" dirty="0"/>
              <a:t>超音波感測模組</a:t>
            </a:r>
          </a:p>
        </p:txBody>
      </p:sp>
      <p:pic>
        <p:nvPicPr>
          <p:cNvPr id="6146" name="Picture 2">
            <a:extLst>
              <a:ext uri="{FF2B5EF4-FFF2-40B4-BE49-F238E27FC236}">
                <a16:creationId xmlns:a16="http://schemas.microsoft.com/office/drawing/2014/main" id="{46375905-F562-4099-92CB-C900AC5BC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497" y="1364683"/>
            <a:ext cx="10203191" cy="5029742"/>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9C9B0FB1-B44E-4389-AED1-A1FBC304E148}"/>
              </a:ext>
            </a:extLst>
          </p:cNvPr>
          <p:cNvSpPr txBox="1"/>
          <p:nvPr/>
        </p:nvSpPr>
        <p:spPr>
          <a:xfrm>
            <a:off x="10196720" y="6253119"/>
            <a:ext cx="1467068" cy="369332"/>
          </a:xfrm>
          <a:prstGeom prst="rect">
            <a:avLst/>
          </a:prstGeom>
          <a:noFill/>
        </p:spPr>
        <p:txBody>
          <a:bodyPr wrap="none" rtlCol="0">
            <a:spAutoFit/>
          </a:bodyPr>
          <a:lstStyle/>
          <a:p>
            <a:r>
              <a:rPr lang="zh-TW" altLang="en-US" dirty="0"/>
              <a:t>第六章範例</a:t>
            </a:r>
            <a:r>
              <a:rPr lang="en-US" altLang="zh-TW" dirty="0"/>
              <a:t>3</a:t>
            </a:r>
            <a:endParaRPr lang="zh-TW" altLang="en-US" dirty="0"/>
          </a:p>
        </p:txBody>
      </p:sp>
    </p:spTree>
    <p:extLst>
      <p:ext uri="{BB962C8B-B14F-4D97-AF65-F5344CB8AC3E}">
        <p14:creationId xmlns:p14="http://schemas.microsoft.com/office/powerpoint/2010/main" val="303042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6B33BC-BC96-4D99-84BD-E4A2338A3561}"/>
              </a:ext>
            </a:extLst>
          </p:cNvPr>
          <p:cNvSpPr>
            <a:spLocks noGrp="1"/>
          </p:cNvSpPr>
          <p:nvPr>
            <p:ph type="title"/>
          </p:nvPr>
        </p:nvSpPr>
        <p:spPr>
          <a:xfrm>
            <a:off x="515400" y="266626"/>
            <a:ext cx="7067086" cy="942797"/>
          </a:xfrm>
        </p:spPr>
        <p:txBody>
          <a:bodyPr/>
          <a:lstStyle/>
          <a:p>
            <a:r>
              <a:rPr lang="zh-TW" altLang="en-US" b="1" dirty="0"/>
              <a:t>函數庫型模組</a:t>
            </a:r>
            <a:r>
              <a:rPr lang="en-US" altLang="zh-TW" b="1" dirty="0"/>
              <a:t>-</a:t>
            </a:r>
            <a:r>
              <a:rPr lang="zh-TW" altLang="en-US" b="1" dirty="0"/>
              <a:t>伺服馬達模組</a:t>
            </a:r>
          </a:p>
        </p:txBody>
      </p:sp>
      <p:pic>
        <p:nvPicPr>
          <p:cNvPr id="7170" name="Picture 2">
            <a:extLst>
              <a:ext uri="{FF2B5EF4-FFF2-40B4-BE49-F238E27FC236}">
                <a16:creationId xmlns:a16="http://schemas.microsoft.com/office/drawing/2014/main" id="{831FE9B0-7E6E-4948-B551-B3463CD95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64" y="1390649"/>
            <a:ext cx="11365377" cy="4923463"/>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6880B72D-1ACB-49ED-8783-2A47937E80E0}"/>
              </a:ext>
            </a:extLst>
          </p:cNvPr>
          <p:cNvSpPr txBox="1"/>
          <p:nvPr/>
        </p:nvSpPr>
        <p:spPr>
          <a:xfrm>
            <a:off x="10196720" y="6253119"/>
            <a:ext cx="1467068" cy="369332"/>
          </a:xfrm>
          <a:prstGeom prst="rect">
            <a:avLst/>
          </a:prstGeom>
          <a:noFill/>
        </p:spPr>
        <p:txBody>
          <a:bodyPr wrap="none" rtlCol="0">
            <a:spAutoFit/>
          </a:bodyPr>
          <a:lstStyle/>
          <a:p>
            <a:r>
              <a:rPr lang="zh-TW" altLang="en-US" dirty="0"/>
              <a:t>第六章範例</a:t>
            </a:r>
            <a:r>
              <a:rPr lang="en-US" altLang="zh-TW" dirty="0"/>
              <a:t>5</a:t>
            </a:r>
            <a:endParaRPr lang="zh-TW" altLang="en-US" dirty="0"/>
          </a:p>
        </p:txBody>
      </p:sp>
      <p:sp>
        <p:nvSpPr>
          <p:cNvPr id="6" name="文字方塊 5">
            <a:extLst>
              <a:ext uri="{FF2B5EF4-FFF2-40B4-BE49-F238E27FC236}">
                <a16:creationId xmlns:a16="http://schemas.microsoft.com/office/drawing/2014/main" id="{ADD0726B-FC9E-4B29-80EF-E096049DFD14}"/>
              </a:ext>
            </a:extLst>
          </p:cNvPr>
          <p:cNvSpPr txBox="1"/>
          <p:nvPr/>
        </p:nvSpPr>
        <p:spPr>
          <a:xfrm>
            <a:off x="9088724" y="6253119"/>
            <a:ext cx="1107996" cy="369332"/>
          </a:xfrm>
          <a:prstGeom prst="rect">
            <a:avLst/>
          </a:prstGeom>
          <a:noFill/>
        </p:spPr>
        <p:txBody>
          <a:bodyPr wrap="none" rtlCol="0">
            <a:spAutoFit/>
          </a:bodyPr>
          <a:lstStyle/>
          <a:p>
            <a:r>
              <a:rPr lang="zh-TW" altLang="en-US" dirty="0">
                <a:solidFill>
                  <a:srgbClr val="002060"/>
                </a:solidFill>
                <a:hlinkClick r:id="rId3">
                  <a:extLst>
                    <a:ext uri="{A12FA001-AC4F-418D-AE19-62706E023703}">
                      <ahyp:hlinkClr xmlns:ahyp="http://schemas.microsoft.com/office/drawing/2018/hyperlinkcolor" val="tx"/>
                    </a:ext>
                  </a:extLst>
                </a:hlinkClick>
              </a:rPr>
              <a:t>結果影片</a:t>
            </a:r>
            <a:endParaRPr lang="zh-TW" altLang="en-US" dirty="0">
              <a:solidFill>
                <a:srgbClr val="002060"/>
              </a:solidFill>
            </a:endParaRPr>
          </a:p>
        </p:txBody>
      </p:sp>
    </p:spTree>
    <p:extLst>
      <p:ext uri="{BB962C8B-B14F-4D97-AF65-F5344CB8AC3E}">
        <p14:creationId xmlns:p14="http://schemas.microsoft.com/office/powerpoint/2010/main" val="252345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6B33BC-BC96-4D99-84BD-E4A2338A3561}"/>
              </a:ext>
            </a:extLst>
          </p:cNvPr>
          <p:cNvSpPr>
            <a:spLocks noGrp="1"/>
          </p:cNvSpPr>
          <p:nvPr>
            <p:ph type="title"/>
          </p:nvPr>
        </p:nvSpPr>
        <p:spPr>
          <a:xfrm>
            <a:off x="515400" y="266626"/>
            <a:ext cx="7067086" cy="942797"/>
          </a:xfrm>
        </p:spPr>
        <p:txBody>
          <a:bodyPr/>
          <a:lstStyle/>
          <a:p>
            <a:r>
              <a:rPr lang="zh-TW" altLang="en-US" b="1" dirty="0"/>
              <a:t>函數庫型模組</a:t>
            </a:r>
            <a:r>
              <a:rPr lang="en-US" altLang="zh-TW" b="1" dirty="0"/>
              <a:t>-</a:t>
            </a:r>
            <a:r>
              <a:rPr lang="zh-TW" altLang="en-US" b="1" dirty="0"/>
              <a:t>無源蜂鳴器模組</a:t>
            </a:r>
          </a:p>
        </p:txBody>
      </p:sp>
      <p:pic>
        <p:nvPicPr>
          <p:cNvPr id="10242" name="Picture 2">
            <a:extLst>
              <a:ext uri="{FF2B5EF4-FFF2-40B4-BE49-F238E27FC236}">
                <a16:creationId xmlns:a16="http://schemas.microsoft.com/office/drawing/2014/main" id="{C147685F-F194-4AC8-88C0-08FB5EBF4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545" y="1337688"/>
            <a:ext cx="8312687" cy="501453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C0B58DCD-6D15-4CF2-8256-F78B5FE5E46B}"/>
              </a:ext>
            </a:extLst>
          </p:cNvPr>
          <p:cNvSpPr txBox="1"/>
          <p:nvPr/>
        </p:nvSpPr>
        <p:spPr>
          <a:xfrm>
            <a:off x="10196720" y="6253119"/>
            <a:ext cx="1467068" cy="369332"/>
          </a:xfrm>
          <a:prstGeom prst="rect">
            <a:avLst/>
          </a:prstGeom>
          <a:noFill/>
        </p:spPr>
        <p:txBody>
          <a:bodyPr wrap="none" rtlCol="0">
            <a:spAutoFit/>
          </a:bodyPr>
          <a:lstStyle/>
          <a:p>
            <a:r>
              <a:rPr lang="zh-TW" altLang="en-US" dirty="0"/>
              <a:t>第六章範例</a:t>
            </a:r>
            <a:r>
              <a:rPr lang="en-US" altLang="zh-TW" dirty="0"/>
              <a:t>6</a:t>
            </a:r>
            <a:endParaRPr lang="zh-TW" altLang="en-US" dirty="0"/>
          </a:p>
        </p:txBody>
      </p:sp>
    </p:spTree>
    <p:extLst>
      <p:ext uri="{BB962C8B-B14F-4D97-AF65-F5344CB8AC3E}">
        <p14:creationId xmlns:p14="http://schemas.microsoft.com/office/powerpoint/2010/main" val="3156561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6B33BC-BC96-4D99-84BD-E4A2338A3561}"/>
              </a:ext>
            </a:extLst>
          </p:cNvPr>
          <p:cNvSpPr>
            <a:spLocks noGrp="1"/>
          </p:cNvSpPr>
          <p:nvPr>
            <p:ph type="title"/>
          </p:nvPr>
        </p:nvSpPr>
        <p:spPr>
          <a:xfrm>
            <a:off x="515400" y="266626"/>
            <a:ext cx="7067086" cy="942797"/>
          </a:xfrm>
        </p:spPr>
        <p:txBody>
          <a:bodyPr/>
          <a:lstStyle/>
          <a:p>
            <a:r>
              <a:rPr lang="zh-TW" altLang="en-US" b="1" dirty="0"/>
              <a:t>函數庫型模組</a:t>
            </a:r>
            <a:r>
              <a:rPr lang="en-US" altLang="zh-TW" b="1" dirty="0"/>
              <a:t>-WS2812</a:t>
            </a:r>
            <a:r>
              <a:rPr lang="zh-TW" altLang="en-US" b="1" dirty="0"/>
              <a:t>燈環模組</a:t>
            </a:r>
          </a:p>
        </p:txBody>
      </p:sp>
      <p:pic>
        <p:nvPicPr>
          <p:cNvPr id="9218" name="Picture 2">
            <a:extLst>
              <a:ext uri="{FF2B5EF4-FFF2-40B4-BE49-F238E27FC236}">
                <a16:creationId xmlns:a16="http://schemas.microsoft.com/office/drawing/2014/main" id="{66DA644F-B419-4262-BCE8-A948216E9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89" y="1590603"/>
            <a:ext cx="9776460" cy="445792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92860F5-F441-4BF0-B021-14664AF1B321}"/>
              </a:ext>
            </a:extLst>
          </p:cNvPr>
          <p:cNvSpPr txBox="1"/>
          <p:nvPr/>
        </p:nvSpPr>
        <p:spPr>
          <a:xfrm>
            <a:off x="10196720" y="6253119"/>
            <a:ext cx="1467068" cy="369332"/>
          </a:xfrm>
          <a:prstGeom prst="rect">
            <a:avLst/>
          </a:prstGeom>
          <a:noFill/>
        </p:spPr>
        <p:txBody>
          <a:bodyPr wrap="none" rtlCol="0">
            <a:spAutoFit/>
          </a:bodyPr>
          <a:lstStyle/>
          <a:p>
            <a:r>
              <a:rPr lang="zh-TW" altLang="en-US" dirty="0"/>
              <a:t>第六章範例</a:t>
            </a:r>
            <a:r>
              <a:rPr lang="en-US" altLang="zh-TW" dirty="0"/>
              <a:t>7</a:t>
            </a:r>
            <a:endParaRPr lang="zh-TW" altLang="en-US" dirty="0"/>
          </a:p>
        </p:txBody>
      </p:sp>
      <p:sp>
        <p:nvSpPr>
          <p:cNvPr id="6" name="文字方塊 5">
            <a:extLst>
              <a:ext uri="{FF2B5EF4-FFF2-40B4-BE49-F238E27FC236}">
                <a16:creationId xmlns:a16="http://schemas.microsoft.com/office/drawing/2014/main" id="{FFEDB992-C160-41C1-BAA6-C6C074697367}"/>
              </a:ext>
            </a:extLst>
          </p:cNvPr>
          <p:cNvSpPr txBox="1"/>
          <p:nvPr/>
        </p:nvSpPr>
        <p:spPr>
          <a:xfrm>
            <a:off x="9088724" y="6253119"/>
            <a:ext cx="1107996" cy="369332"/>
          </a:xfrm>
          <a:prstGeom prst="rect">
            <a:avLst/>
          </a:prstGeom>
          <a:noFill/>
        </p:spPr>
        <p:txBody>
          <a:bodyPr wrap="none" rtlCol="0">
            <a:spAutoFit/>
          </a:bodyPr>
          <a:lstStyle/>
          <a:p>
            <a:r>
              <a:rPr lang="zh-TW" altLang="en-US" dirty="0">
                <a:solidFill>
                  <a:srgbClr val="002060"/>
                </a:solidFill>
                <a:hlinkClick r:id="rId3">
                  <a:extLst>
                    <a:ext uri="{A12FA001-AC4F-418D-AE19-62706E023703}">
                      <ahyp:hlinkClr xmlns:ahyp="http://schemas.microsoft.com/office/drawing/2018/hyperlinkcolor" val="tx"/>
                    </a:ext>
                  </a:extLst>
                </a:hlinkClick>
              </a:rPr>
              <a:t>結果影片</a:t>
            </a:r>
            <a:endParaRPr lang="zh-TW" altLang="en-US" dirty="0">
              <a:solidFill>
                <a:srgbClr val="002060"/>
              </a:solidFill>
            </a:endParaRPr>
          </a:p>
        </p:txBody>
      </p:sp>
    </p:spTree>
    <p:extLst>
      <p:ext uri="{BB962C8B-B14F-4D97-AF65-F5344CB8AC3E}">
        <p14:creationId xmlns:p14="http://schemas.microsoft.com/office/powerpoint/2010/main" val="2571285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DA8D3941-2744-45CB-B936-FB41A127B383}"/>
              </a:ext>
            </a:extLst>
          </p:cNvPr>
          <p:cNvSpPr/>
          <p:nvPr/>
        </p:nvSpPr>
        <p:spPr>
          <a:xfrm>
            <a:off x="839999" y="5445296"/>
            <a:ext cx="1595309" cy="36933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168A84A4-3293-40FD-9652-9F390FD17986}"/>
              </a:ext>
            </a:extLst>
          </p:cNvPr>
          <p:cNvSpPr/>
          <p:nvPr/>
        </p:nvSpPr>
        <p:spPr>
          <a:xfrm>
            <a:off x="9974495" y="1871003"/>
            <a:ext cx="1980029" cy="40011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346B33BC-BC96-4D99-84BD-E4A2338A3561}"/>
              </a:ext>
            </a:extLst>
          </p:cNvPr>
          <p:cNvSpPr>
            <a:spLocks noGrp="1"/>
          </p:cNvSpPr>
          <p:nvPr>
            <p:ph type="title"/>
          </p:nvPr>
        </p:nvSpPr>
        <p:spPr>
          <a:xfrm>
            <a:off x="515400" y="266626"/>
            <a:ext cx="8065892" cy="942797"/>
          </a:xfrm>
        </p:spPr>
        <p:txBody>
          <a:bodyPr>
            <a:normAutofit/>
          </a:bodyPr>
          <a:lstStyle/>
          <a:p>
            <a:r>
              <a:rPr lang="zh-TW" altLang="en-US" b="1" dirty="0"/>
              <a:t>函數庫型模組</a:t>
            </a:r>
            <a:r>
              <a:rPr lang="en-US" altLang="zh-TW" b="1" dirty="0"/>
              <a:t>-Max7219</a:t>
            </a:r>
            <a:r>
              <a:rPr lang="zh-TW" altLang="en-US" b="1" dirty="0"/>
              <a:t>矩陣</a:t>
            </a:r>
            <a:r>
              <a:rPr lang="en-US" altLang="zh-TW" b="1" dirty="0"/>
              <a:t>LED</a:t>
            </a:r>
            <a:r>
              <a:rPr lang="zh-TW" altLang="en-US" b="1" dirty="0"/>
              <a:t>模組</a:t>
            </a:r>
          </a:p>
        </p:txBody>
      </p:sp>
      <p:pic>
        <p:nvPicPr>
          <p:cNvPr id="11266" name="Picture 2">
            <a:extLst>
              <a:ext uri="{FF2B5EF4-FFF2-40B4-BE49-F238E27FC236}">
                <a16:creationId xmlns:a16="http://schemas.microsoft.com/office/drawing/2014/main" id="{4E765F04-954D-4056-A748-11FEDAF70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308" y="1209424"/>
            <a:ext cx="7454279" cy="478341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9A0AB78C-6B08-4F43-BDA8-F7FA0261A811}"/>
              </a:ext>
            </a:extLst>
          </p:cNvPr>
          <p:cNvSpPr txBox="1"/>
          <p:nvPr/>
        </p:nvSpPr>
        <p:spPr>
          <a:xfrm>
            <a:off x="9974495" y="1871003"/>
            <a:ext cx="1980029" cy="400110"/>
          </a:xfrm>
          <a:prstGeom prst="rect">
            <a:avLst/>
          </a:prstGeom>
          <a:noFill/>
        </p:spPr>
        <p:txBody>
          <a:bodyPr wrap="none" rtlCol="0">
            <a:spAutoFit/>
          </a:bodyPr>
          <a:lstStyle/>
          <a:p>
            <a:r>
              <a:rPr lang="zh-TW" altLang="en-US" sz="2000" dirty="0">
                <a:solidFill>
                  <a:srgbClr val="FF0000"/>
                </a:solidFill>
              </a:rPr>
              <a:t>需使用擴展積木</a:t>
            </a:r>
          </a:p>
        </p:txBody>
      </p:sp>
      <p:pic>
        <p:nvPicPr>
          <p:cNvPr id="6" name="圖片 5">
            <a:extLst>
              <a:ext uri="{FF2B5EF4-FFF2-40B4-BE49-F238E27FC236}">
                <a16:creationId xmlns:a16="http://schemas.microsoft.com/office/drawing/2014/main" id="{A02A35E8-631F-4A4B-8858-A3DF9BF2F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82" y="6200884"/>
            <a:ext cx="6125430" cy="533474"/>
          </a:xfrm>
          <a:prstGeom prst="rect">
            <a:avLst/>
          </a:prstGeom>
        </p:spPr>
      </p:pic>
      <p:sp>
        <p:nvSpPr>
          <p:cNvPr id="7" name="箭號: 向下 6">
            <a:extLst>
              <a:ext uri="{FF2B5EF4-FFF2-40B4-BE49-F238E27FC236}">
                <a16:creationId xmlns:a16="http://schemas.microsoft.com/office/drawing/2014/main" id="{47FEB339-BD75-4CD8-BA66-30ACE9B9CD16}"/>
              </a:ext>
            </a:extLst>
          </p:cNvPr>
          <p:cNvSpPr/>
          <p:nvPr/>
        </p:nvSpPr>
        <p:spPr>
          <a:xfrm rot="19461372">
            <a:off x="2443836" y="5838093"/>
            <a:ext cx="267286" cy="5175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87909F8B-8297-488E-AE30-C1001613D743}"/>
              </a:ext>
            </a:extLst>
          </p:cNvPr>
          <p:cNvSpPr txBox="1"/>
          <p:nvPr/>
        </p:nvSpPr>
        <p:spPr>
          <a:xfrm>
            <a:off x="839999" y="5445296"/>
            <a:ext cx="1595309" cy="369332"/>
          </a:xfrm>
          <a:prstGeom prst="rect">
            <a:avLst/>
          </a:prstGeom>
          <a:noFill/>
        </p:spPr>
        <p:txBody>
          <a:bodyPr wrap="none" rtlCol="0">
            <a:spAutoFit/>
          </a:bodyPr>
          <a:lstStyle/>
          <a:p>
            <a:r>
              <a:rPr lang="zh-TW" altLang="en-US" dirty="0">
                <a:solidFill>
                  <a:srgbClr val="FF0000"/>
                </a:solidFill>
              </a:rPr>
              <a:t>預設</a:t>
            </a:r>
            <a:r>
              <a:rPr lang="en-US" altLang="zh-TW" dirty="0">
                <a:solidFill>
                  <a:srgbClr val="FF0000"/>
                </a:solidFill>
              </a:rPr>
              <a:t>1</a:t>
            </a:r>
            <a:r>
              <a:rPr lang="zh-TW" altLang="en-US" dirty="0">
                <a:solidFill>
                  <a:srgbClr val="FF0000"/>
                </a:solidFill>
              </a:rPr>
              <a:t>須改為</a:t>
            </a:r>
            <a:r>
              <a:rPr lang="en-US" altLang="zh-TW" dirty="0">
                <a:solidFill>
                  <a:srgbClr val="FF0000"/>
                </a:solidFill>
              </a:rPr>
              <a:t>0</a:t>
            </a:r>
            <a:endParaRPr lang="zh-TW" altLang="en-US" dirty="0">
              <a:solidFill>
                <a:srgbClr val="FF0000"/>
              </a:solidFill>
            </a:endParaRPr>
          </a:p>
        </p:txBody>
      </p:sp>
      <p:sp>
        <p:nvSpPr>
          <p:cNvPr id="12" name="文字方塊 11">
            <a:extLst>
              <a:ext uri="{FF2B5EF4-FFF2-40B4-BE49-F238E27FC236}">
                <a16:creationId xmlns:a16="http://schemas.microsoft.com/office/drawing/2014/main" id="{29362082-83CC-4A88-9AAB-DAADD733D8F0}"/>
              </a:ext>
            </a:extLst>
          </p:cNvPr>
          <p:cNvSpPr txBox="1"/>
          <p:nvPr/>
        </p:nvSpPr>
        <p:spPr>
          <a:xfrm>
            <a:off x="10196720" y="6253119"/>
            <a:ext cx="1467068" cy="369332"/>
          </a:xfrm>
          <a:prstGeom prst="rect">
            <a:avLst/>
          </a:prstGeom>
          <a:noFill/>
        </p:spPr>
        <p:txBody>
          <a:bodyPr wrap="none" rtlCol="0">
            <a:spAutoFit/>
          </a:bodyPr>
          <a:lstStyle/>
          <a:p>
            <a:r>
              <a:rPr lang="zh-TW" altLang="en-US" dirty="0"/>
              <a:t>第六章範例</a:t>
            </a:r>
            <a:r>
              <a:rPr lang="en-US" altLang="zh-TW" dirty="0"/>
              <a:t>8</a:t>
            </a:r>
            <a:endParaRPr lang="zh-TW" altLang="en-US" dirty="0"/>
          </a:p>
        </p:txBody>
      </p:sp>
      <p:sp>
        <p:nvSpPr>
          <p:cNvPr id="13" name="文字方塊 12">
            <a:extLst>
              <a:ext uri="{FF2B5EF4-FFF2-40B4-BE49-F238E27FC236}">
                <a16:creationId xmlns:a16="http://schemas.microsoft.com/office/drawing/2014/main" id="{7833FB19-0774-4139-A631-DCD9F22CA69B}"/>
              </a:ext>
            </a:extLst>
          </p:cNvPr>
          <p:cNvSpPr txBox="1"/>
          <p:nvPr/>
        </p:nvSpPr>
        <p:spPr>
          <a:xfrm>
            <a:off x="9088724" y="6253119"/>
            <a:ext cx="1107996" cy="369332"/>
          </a:xfrm>
          <a:prstGeom prst="rect">
            <a:avLst/>
          </a:prstGeom>
          <a:noFill/>
        </p:spPr>
        <p:txBody>
          <a:bodyPr wrap="none" rtlCol="0">
            <a:spAutoFit/>
          </a:bodyPr>
          <a:lstStyle/>
          <a:p>
            <a:r>
              <a:rPr lang="zh-TW" altLang="en-US" dirty="0">
                <a:solidFill>
                  <a:srgbClr val="002060"/>
                </a:solidFill>
                <a:hlinkClick r:id="rId4"/>
              </a:rPr>
              <a:t>結果影片</a:t>
            </a:r>
            <a:endParaRPr lang="zh-TW" altLang="en-US" dirty="0">
              <a:solidFill>
                <a:srgbClr val="002060"/>
              </a:solidFill>
            </a:endParaRPr>
          </a:p>
        </p:txBody>
      </p:sp>
    </p:spTree>
    <p:extLst>
      <p:ext uri="{BB962C8B-B14F-4D97-AF65-F5344CB8AC3E}">
        <p14:creationId xmlns:p14="http://schemas.microsoft.com/office/powerpoint/2010/main" val="2786298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1646BB80-3193-407D-9F6A-73FD926156FB}"/>
              </a:ext>
            </a:extLst>
          </p:cNvPr>
          <p:cNvSpPr/>
          <p:nvPr/>
        </p:nvSpPr>
        <p:spPr>
          <a:xfrm>
            <a:off x="506437" y="252061"/>
            <a:ext cx="11071689" cy="59799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559C94E7-E3C2-4C0B-B994-1347F1B92069}"/>
              </a:ext>
            </a:extLst>
          </p:cNvPr>
          <p:cNvSpPr>
            <a:spLocks noGrp="1"/>
          </p:cNvSpPr>
          <p:nvPr>
            <p:ph type="title"/>
          </p:nvPr>
        </p:nvSpPr>
        <p:spPr>
          <a:xfrm>
            <a:off x="260875" y="5908431"/>
            <a:ext cx="11612257" cy="1211383"/>
          </a:xfrm>
        </p:spPr>
        <p:txBody>
          <a:bodyPr>
            <a:normAutofit/>
          </a:bodyPr>
          <a:lstStyle/>
          <a:p>
            <a:r>
              <a:rPr lang="zh-TW" altLang="en-US" dirty="0">
                <a:latin typeface="新細明體" panose="02020500000000000000" pitchFamily="18" charset="-120"/>
                <a:ea typeface="新細明體" panose="02020500000000000000" pitchFamily="18" charset="-120"/>
              </a:rPr>
              <a:t>硬體架構圖：</a:t>
            </a:r>
            <a:r>
              <a:rPr lang="zh-TW" altLang="en-US" sz="2400" dirty="0">
                <a:latin typeface="新細明體" panose="02020500000000000000" pitchFamily="18" charset="-120"/>
                <a:ea typeface="新細明體" panose="02020500000000000000" pitchFamily="18" charset="-120"/>
              </a:rPr>
              <a:t>「</a:t>
            </a:r>
            <a:r>
              <a:rPr lang="zh-TW" altLang="en-US" sz="2400" dirty="0"/>
              <a:t>輸入模組</a:t>
            </a:r>
            <a:r>
              <a:rPr lang="zh-TW" altLang="en-US" sz="2400" dirty="0">
                <a:latin typeface="新細明體" panose="02020500000000000000" pitchFamily="18" charset="-120"/>
                <a:ea typeface="新細明體" panose="02020500000000000000" pitchFamily="18" charset="-120"/>
              </a:rPr>
              <a:t>」</a:t>
            </a:r>
            <a:r>
              <a:rPr lang="zh-TW" altLang="en-US" sz="2400" dirty="0"/>
              <a:t>、</a:t>
            </a:r>
            <a:r>
              <a:rPr lang="zh-TW" altLang="en-US" sz="2400" dirty="0">
                <a:latin typeface="新細明體" panose="02020500000000000000" pitchFamily="18" charset="-120"/>
                <a:ea typeface="新細明體" panose="02020500000000000000" pitchFamily="18" charset="-120"/>
              </a:rPr>
              <a:t> 「</a:t>
            </a:r>
            <a:r>
              <a:rPr lang="zh-TW" altLang="en-US" sz="2400" dirty="0"/>
              <a:t>輸出模組</a:t>
            </a:r>
            <a:r>
              <a:rPr lang="zh-TW" altLang="en-US" sz="2400" dirty="0">
                <a:latin typeface="新細明體" panose="02020500000000000000" pitchFamily="18" charset="-120"/>
                <a:ea typeface="新細明體" panose="02020500000000000000" pitchFamily="18" charset="-120"/>
              </a:rPr>
              <a:t>」</a:t>
            </a:r>
            <a:r>
              <a:rPr lang="zh-TW" altLang="en-US" sz="2400" dirty="0"/>
              <a:t>的概念，主板需提供外接模組電源</a:t>
            </a:r>
          </a:p>
        </p:txBody>
      </p:sp>
      <p:pic>
        <p:nvPicPr>
          <p:cNvPr id="5" name="內容版面配置區 4">
            <a:extLst>
              <a:ext uri="{FF2B5EF4-FFF2-40B4-BE49-F238E27FC236}">
                <a16:creationId xmlns:a16="http://schemas.microsoft.com/office/drawing/2014/main" id="{54F12880-2CB9-422D-89D7-3102282AB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3687" y="413839"/>
            <a:ext cx="8534400" cy="5656370"/>
          </a:xfrm>
        </p:spPr>
      </p:pic>
      <p:sp>
        <p:nvSpPr>
          <p:cNvPr id="3" name="文字方塊 2">
            <a:extLst>
              <a:ext uri="{FF2B5EF4-FFF2-40B4-BE49-F238E27FC236}">
                <a16:creationId xmlns:a16="http://schemas.microsoft.com/office/drawing/2014/main" id="{3A2EDBD2-58BA-4DB5-80C8-DBF06778BE72}"/>
              </a:ext>
            </a:extLst>
          </p:cNvPr>
          <p:cNvSpPr txBox="1"/>
          <p:nvPr/>
        </p:nvSpPr>
        <p:spPr>
          <a:xfrm>
            <a:off x="7723163" y="2976469"/>
            <a:ext cx="753732" cy="369332"/>
          </a:xfrm>
          <a:prstGeom prst="rect">
            <a:avLst/>
          </a:prstGeom>
          <a:noFill/>
        </p:spPr>
        <p:txBody>
          <a:bodyPr wrap="none" rtlCol="0">
            <a:spAutoFit/>
          </a:bodyPr>
          <a:lstStyle/>
          <a:p>
            <a:r>
              <a:rPr lang="en-US" altLang="zh-TW" dirty="0">
                <a:solidFill>
                  <a:schemeClr val="accent1"/>
                </a:solidFill>
              </a:rPr>
              <a:t>PWM</a:t>
            </a:r>
            <a:endParaRPr lang="zh-TW" altLang="en-US" dirty="0">
              <a:solidFill>
                <a:schemeClr val="accent1"/>
              </a:solidFill>
            </a:endParaRPr>
          </a:p>
        </p:txBody>
      </p:sp>
    </p:spTree>
    <p:extLst>
      <p:ext uri="{BB962C8B-B14F-4D97-AF65-F5344CB8AC3E}">
        <p14:creationId xmlns:p14="http://schemas.microsoft.com/office/powerpoint/2010/main" val="2858082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72042B-6554-4338-8C09-AE8B26272BD0}"/>
              </a:ext>
            </a:extLst>
          </p:cNvPr>
          <p:cNvSpPr>
            <a:spLocks noGrp="1"/>
          </p:cNvSpPr>
          <p:nvPr>
            <p:ph type="title"/>
          </p:nvPr>
        </p:nvSpPr>
        <p:spPr>
          <a:xfrm>
            <a:off x="909987" y="2675466"/>
            <a:ext cx="10708312" cy="1507067"/>
          </a:xfrm>
        </p:spPr>
        <p:txBody>
          <a:bodyPr>
            <a:noAutofit/>
          </a:bodyPr>
          <a:lstStyle/>
          <a:p>
            <a:r>
              <a:rPr lang="zh-TW" altLang="en-US" sz="8000" b="1" cap="none" dirty="0">
                <a:ln w="0"/>
                <a:effectLst>
                  <a:reflection blurRad="6350" stA="53000" endA="300" endPos="35500" dir="5400000" sy="-90000" algn="bl" rotWithShape="0"/>
                </a:effectLst>
              </a:rPr>
              <a:t>貓咪盃硬體組注意事項</a:t>
            </a:r>
          </a:p>
        </p:txBody>
      </p:sp>
    </p:spTree>
    <p:extLst>
      <p:ext uri="{BB962C8B-B14F-4D97-AF65-F5344CB8AC3E}">
        <p14:creationId xmlns:p14="http://schemas.microsoft.com/office/powerpoint/2010/main" val="1699782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AEE872-06D2-40A6-9B1D-186D40A07DDA}"/>
              </a:ext>
            </a:extLst>
          </p:cNvPr>
          <p:cNvSpPr>
            <a:spLocks noGrp="1"/>
          </p:cNvSpPr>
          <p:nvPr>
            <p:ph type="title"/>
          </p:nvPr>
        </p:nvSpPr>
        <p:spPr>
          <a:xfrm>
            <a:off x="909063" y="215136"/>
            <a:ext cx="11083067" cy="1148970"/>
          </a:xfrm>
        </p:spPr>
        <p:txBody>
          <a:bodyPr>
            <a:normAutofit fontScale="90000"/>
          </a:bodyPr>
          <a:lstStyle/>
          <a:p>
            <a:r>
              <a:rPr lang="zh-TW" altLang="en-US" dirty="0"/>
              <a:t>命題方向為指定內容之封閉式命題，並提供題目說明，</a:t>
            </a:r>
            <a:br>
              <a:rPr lang="en-US" altLang="zh-TW" dirty="0"/>
            </a:br>
            <a:r>
              <a:rPr lang="zh-TW" altLang="en-US" dirty="0"/>
              <a:t>範例如下：</a:t>
            </a:r>
          </a:p>
        </p:txBody>
      </p:sp>
      <p:sp>
        <p:nvSpPr>
          <p:cNvPr id="3" name="內容版面配置區 2">
            <a:extLst>
              <a:ext uri="{FF2B5EF4-FFF2-40B4-BE49-F238E27FC236}">
                <a16:creationId xmlns:a16="http://schemas.microsoft.com/office/drawing/2014/main" id="{5D7F6C64-21CB-450C-AB4F-8A3BF92D9460}"/>
              </a:ext>
            </a:extLst>
          </p:cNvPr>
          <p:cNvSpPr>
            <a:spLocks noGrp="1"/>
          </p:cNvSpPr>
          <p:nvPr>
            <p:ph idx="1"/>
          </p:nvPr>
        </p:nvSpPr>
        <p:spPr>
          <a:xfrm>
            <a:off x="684212" y="1364106"/>
            <a:ext cx="11507788" cy="5111645"/>
          </a:xfrm>
        </p:spPr>
        <p:txBody>
          <a:bodyPr>
            <a:normAutofit/>
          </a:bodyPr>
          <a:lstStyle/>
          <a:p>
            <a:r>
              <a:rPr lang="zh-TW" altLang="en-US" sz="2400" dirty="0">
                <a:solidFill>
                  <a:schemeClr val="tx1"/>
                </a:solidFill>
              </a:rPr>
              <a:t>“智慧家庭舒適生活─自動化居家設施”：未來是 </a:t>
            </a:r>
            <a:r>
              <a:rPr lang="en-US" altLang="zh-TW" sz="2400" dirty="0">
                <a:solidFill>
                  <a:schemeClr val="tx1"/>
                </a:solidFill>
              </a:rPr>
              <a:t>AI </a:t>
            </a:r>
            <a:r>
              <a:rPr lang="zh-TW" altLang="en-US" sz="2400" dirty="0">
                <a:solidFill>
                  <a:schemeClr val="tx1"/>
                </a:solidFill>
              </a:rPr>
              <a:t>的世界，大部分的事電腦都能幫你處理，居家環境也都會自動化。你是一個家庭用品的設計公司的工程師，請你設計一個自動化的居家設施，來讓將來的人類享 受貼心便利的生活。 </a:t>
            </a:r>
            <a:endParaRPr lang="en-US" altLang="zh-TW" sz="2400" dirty="0">
              <a:solidFill>
                <a:schemeClr val="tx1"/>
              </a:solidFill>
            </a:endParaRPr>
          </a:p>
          <a:p>
            <a:r>
              <a:rPr lang="zh-TW" altLang="en-US" sz="2400" dirty="0">
                <a:solidFill>
                  <a:schemeClr val="bg1"/>
                </a:solidFill>
              </a:rPr>
              <a:t>注意： </a:t>
            </a:r>
            <a:endParaRPr lang="en-US" altLang="zh-TW" sz="2400" dirty="0">
              <a:solidFill>
                <a:schemeClr val="bg1"/>
              </a:solidFill>
            </a:endParaRPr>
          </a:p>
          <a:p>
            <a:r>
              <a:rPr lang="en-US" altLang="zh-TW" sz="2400" dirty="0">
                <a:solidFill>
                  <a:schemeClr val="bg1"/>
                </a:solidFill>
              </a:rPr>
              <a:t>(1)</a:t>
            </a:r>
            <a:r>
              <a:rPr lang="zh-TW" altLang="en-US" sz="2400" dirty="0">
                <a:solidFill>
                  <a:schemeClr val="bg1"/>
                </a:solidFill>
              </a:rPr>
              <a:t>本競賽會檢核您的設計、思考、創作歷程，同時會檢視你的作品與聆 聽你的解說，因此你和你的隊友必需在 </a:t>
            </a:r>
            <a:r>
              <a:rPr lang="en-US" altLang="zh-TW" sz="2400" dirty="0">
                <a:solidFill>
                  <a:schemeClr val="bg1"/>
                </a:solidFill>
              </a:rPr>
              <a:t>A4 </a:t>
            </a:r>
            <a:r>
              <a:rPr lang="zh-TW" altLang="en-US" sz="2400" dirty="0">
                <a:solidFill>
                  <a:schemeClr val="bg1"/>
                </a:solidFill>
              </a:rPr>
              <a:t>紙上留下你們設計、討論、思 考、創作的歷程，以及所使用的相關技術、軟、硬體架構等，並於評審 時展示你的作品、並提供以上文件，同時說明你們的創作歷程。 </a:t>
            </a:r>
            <a:endParaRPr lang="en-US" altLang="zh-TW" sz="2400" dirty="0">
              <a:solidFill>
                <a:schemeClr val="bg1"/>
              </a:solidFill>
            </a:endParaRPr>
          </a:p>
          <a:p>
            <a:r>
              <a:rPr lang="en-US" altLang="zh-TW" sz="2400" dirty="0">
                <a:solidFill>
                  <a:schemeClr val="bg1"/>
                </a:solidFill>
              </a:rPr>
              <a:t>(2)</a:t>
            </a:r>
            <a:r>
              <a:rPr lang="zh-TW" altLang="en-US" sz="2400" dirty="0">
                <a:solidFill>
                  <a:schemeClr val="bg1"/>
                </a:solidFill>
              </a:rPr>
              <a:t>本競賽場地並不提供網路，因此作品無法使用網路的控制方式，但這 不影響你們的設計與創意，但呈現的作品因為無法使用網路，因此要自 行確認網路部分附加功能之比重，或以模擬、其他方式解決。</a:t>
            </a:r>
          </a:p>
        </p:txBody>
      </p:sp>
    </p:spTree>
    <p:extLst>
      <p:ext uri="{BB962C8B-B14F-4D97-AF65-F5344CB8AC3E}">
        <p14:creationId xmlns:p14="http://schemas.microsoft.com/office/powerpoint/2010/main" val="591542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7F5AAF-3AF3-4420-B07A-16EE2B6C82EF}"/>
              </a:ext>
            </a:extLst>
          </p:cNvPr>
          <p:cNvSpPr>
            <a:spLocks noGrp="1"/>
          </p:cNvSpPr>
          <p:nvPr>
            <p:ph type="title"/>
          </p:nvPr>
        </p:nvSpPr>
        <p:spPr>
          <a:xfrm>
            <a:off x="589275" y="323399"/>
            <a:ext cx="11297925" cy="999068"/>
          </a:xfrm>
        </p:spPr>
        <p:txBody>
          <a:bodyPr>
            <a:normAutofit fontScale="90000"/>
          </a:bodyPr>
          <a:lstStyle/>
          <a:p>
            <a:r>
              <a:rPr lang="zh-TW" altLang="en-US" b="1" dirty="0">
                <a:latin typeface="微軟正黑體" panose="020B0604030504040204" pitchFamily="34" charset="-120"/>
              </a:rPr>
              <a:t>競賽現場另提供共用設備如下，不得用於機構裝置或外觀美工</a:t>
            </a:r>
            <a:endParaRPr lang="zh-TW" altLang="en-US" b="1" dirty="0"/>
          </a:p>
        </p:txBody>
      </p:sp>
      <p:sp>
        <p:nvSpPr>
          <p:cNvPr id="3" name="內容版面配置區 2">
            <a:extLst>
              <a:ext uri="{FF2B5EF4-FFF2-40B4-BE49-F238E27FC236}">
                <a16:creationId xmlns:a16="http://schemas.microsoft.com/office/drawing/2014/main" id="{40231525-7360-4982-91FE-7C6E02793779}"/>
              </a:ext>
            </a:extLst>
          </p:cNvPr>
          <p:cNvSpPr>
            <a:spLocks noGrp="1"/>
          </p:cNvSpPr>
          <p:nvPr>
            <p:ph idx="1"/>
          </p:nvPr>
        </p:nvSpPr>
        <p:spPr>
          <a:xfrm>
            <a:off x="669222" y="1469036"/>
            <a:ext cx="11217978" cy="5065565"/>
          </a:xfrm>
        </p:spPr>
        <p:txBody>
          <a:bodyPr/>
          <a:lstStyle/>
          <a:p>
            <a:r>
              <a:rPr lang="en-US" altLang="zh-TW" sz="3200" dirty="0">
                <a:solidFill>
                  <a:schemeClr val="bg1"/>
                </a:solidFill>
              </a:rPr>
              <a:t>A. </a:t>
            </a:r>
            <a:r>
              <a:rPr lang="zh-TW" altLang="en-US" sz="3200" dirty="0">
                <a:solidFill>
                  <a:schemeClr val="bg1"/>
                </a:solidFill>
              </a:rPr>
              <a:t>電源模組： </a:t>
            </a:r>
            <a:r>
              <a:rPr lang="en-US" altLang="zh-TW" sz="3200" dirty="0">
                <a:solidFill>
                  <a:schemeClr val="bg1"/>
                </a:solidFill>
              </a:rPr>
              <a:t>2.5DC </a:t>
            </a:r>
            <a:r>
              <a:rPr lang="zh-TW" altLang="en-US" sz="3200" dirty="0">
                <a:solidFill>
                  <a:schemeClr val="bg1"/>
                </a:solidFill>
              </a:rPr>
              <a:t>頭帶開關之 </a:t>
            </a:r>
            <a:r>
              <a:rPr lang="en-US" altLang="zh-TW" sz="3200" dirty="0">
                <a:solidFill>
                  <a:schemeClr val="bg1"/>
                </a:solidFill>
              </a:rPr>
              <a:t>3 </a:t>
            </a:r>
            <a:r>
              <a:rPr lang="zh-TW" altLang="en-US" sz="3200" dirty="0">
                <a:solidFill>
                  <a:schemeClr val="bg1"/>
                </a:solidFill>
              </a:rPr>
              <a:t>號 </a:t>
            </a:r>
            <a:r>
              <a:rPr lang="en-US" altLang="zh-TW" sz="3200" dirty="0">
                <a:solidFill>
                  <a:schemeClr val="bg1"/>
                </a:solidFill>
              </a:rPr>
              <a:t>X4 </a:t>
            </a:r>
            <a:r>
              <a:rPr lang="zh-TW" altLang="en-US" sz="3200" dirty="0">
                <a:solidFill>
                  <a:schemeClr val="bg1"/>
                </a:solidFill>
              </a:rPr>
              <a:t>電池盒、</a:t>
            </a:r>
            <a:r>
              <a:rPr lang="en-US" altLang="zh-TW" sz="3200" dirty="0">
                <a:solidFill>
                  <a:schemeClr val="bg1"/>
                </a:solidFill>
              </a:rPr>
              <a:t>3</a:t>
            </a:r>
            <a:r>
              <a:rPr lang="zh-TW" altLang="en-US" sz="3200" dirty="0">
                <a:solidFill>
                  <a:schemeClr val="bg1"/>
                </a:solidFill>
              </a:rPr>
              <a:t>號電</a:t>
            </a:r>
            <a:r>
              <a:rPr lang="en-US" altLang="zh-TW" sz="3200" dirty="0">
                <a:solidFill>
                  <a:schemeClr val="bg1"/>
                </a:solidFill>
              </a:rPr>
              <a:t>	</a:t>
            </a:r>
            <a:r>
              <a:rPr lang="zh-TW" altLang="en-US" sz="3200" dirty="0">
                <a:solidFill>
                  <a:schemeClr val="bg1"/>
                </a:solidFill>
              </a:rPr>
              <a:t> </a:t>
            </a:r>
            <a:r>
              <a:rPr lang="en-US" altLang="zh-TW" sz="3200" dirty="0">
                <a:solidFill>
                  <a:schemeClr val="bg1"/>
                </a:solidFill>
              </a:rPr>
              <a:t>							</a:t>
            </a:r>
            <a:r>
              <a:rPr lang="zh-TW" altLang="en-US" sz="3200" dirty="0">
                <a:solidFill>
                  <a:schemeClr val="bg1"/>
                </a:solidFill>
              </a:rPr>
              <a:t>池每隊上限</a:t>
            </a:r>
            <a:r>
              <a:rPr lang="en-US" altLang="zh-TW" sz="3200" dirty="0">
                <a:solidFill>
                  <a:schemeClr val="bg1"/>
                </a:solidFill>
              </a:rPr>
              <a:t>4</a:t>
            </a:r>
            <a:r>
              <a:rPr lang="zh-TW" altLang="en-US" sz="3200" dirty="0">
                <a:solidFill>
                  <a:schemeClr val="bg1"/>
                </a:solidFill>
              </a:rPr>
              <a:t>排。 </a:t>
            </a:r>
          </a:p>
          <a:p>
            <a:r>
              <a:rPr lang="en-US" altLang="zh-TW" sz="3200" dirty="0">
                <a:solidFill>
                  <a:schemeClr val="bg1"/>
                </a:solidFill>
              </a:rPr>
              <a:t>B. </a:t>
            </a:r>
            <a:r>
              <a:rPr lang="zh-TW" altLang="en-US" sz="3200" dirty="0">
                <a:solidFill>
                  <a:schemeClr val="bg1"/>
                </a:solidFill>
              </a:rPr>
              <a:t>輔助零件耗材：釹磁鐵、紅黑兩色單心線、無鉛焊錫。 </a:t>
            </a:r>
          </a:p>
          <a:p>
            <a:r>
              <a:rPr lang="en-US" altLang="zh-TW" sz="3200" dirty="0">
                <a:solidFill>
                  <a:schemeClr val="bg1"/>
                </a:solidFill>
              </a:rPr>
              <a:t>C. </a:t>
            </a:r>
            <a:r>
              <a:rPr lang="zh-TW" altLang="en-US" sz="3200" dirty="0">
                <a:solidFill>
                  <a:schemeClr val="bg1"/>
                </a:solidFill>
              </a:rPr>
              <a:t>輔助工具：小一字、小十字、</a:t>
            </a:r>
            <a:r>
              <a:rPr lang="en-US" altLang="zh-TW" sz="3200" dirty="0">
                <a:solidFill>
                  <a:schemeClr val="bg1"/>
                </a:solidFill>
              </a:rPr>
              <a:t>30W </a:t>
            </a:r>
            <a:r>
              <a:rPr lang="zh-TW" altLang="en-US" sz="3200" dirty="0">
                <a:solidFill>
                  <a:schemeClr val="bg1"/>
                </a:solidFill>
              </a:rPr>
              <a:t>烙鐵、烙鐵架、斜口</a:t>
            </a:r>
            <a:r>
              <a:rPr lang="en-US" altLang="zh-TW" sz="3200" dirty="0">
                <a:solidFill>
                  <a:schemeClr val="bg1"/>
                </a:solidFill>
              </a:rPr>
              <a:t>								</a:t>
            </a:r>
            <a:r>
              <a:rPr lang="zh-TW" altLang="en-US" sz="3200" dirty="0">
                <a:solidFill>
                  <a:schemeClr val="bg1"/>
                </a:solidFill>
              </a:rPr>
              <a:t>鉗、吸錫器。 </a:t>
            </a:r>
          </a:p>
          <a:p>
            <a:r>
              <a:rPr lang="en-US" altLang="zh-TW" sz="3200" dirty="0">
                <a:solidFill>
                  <a:schemeClr val="bg1"/>
                </a:solidFill>
              </a:rPr>
              <a:t>D. </a:t>
            </a:r>
            <a:r>
              <a:rPr lang="zh-TW" altLang="en-US" sz="3200" dirty="0">
                <a:solidFill>
                  <a:schemeClr val="bg1"/>
                </a:solidFill>
              </a:rPr>
              <a:t>文具耗材：</a:t>
            </a:r>
            <a:r>
              <a:rPr lang="en-US" altLang="zh-TW" sz="3200" dirty="0">
                <a:solidFill>
                  <a:schemeClr val="bg1"/>
                </a:solidFill>
              </a:rPr>
              <a:t>3 </a:t>
            </a:r>
            <a:r>
              <a:rPr lang="zh-TW" altLang="en-US" sz="3200" dirty="0">
                <a:solidFill>
                  <a:schemeClr val="bg1"/>
                </a:solidFill>
              </a:rPr>
              <a:t>號電池、墊板、膠帶、膠帶台、鉛筆、橡皮</a:t>
            </a:r>
            <a:r>
              <a:rPr lang="en-US" altLang="zh-TW" sz="3200" dirty="0">
                <a:solidFill>
                  <a:schemeClr val="bg1"/>
                </a:solidFill>
              </a:rPr>
              <a:t>								</a:t>
            </a:r>
            <a:r>
              <a:rPr lang="zh-TW" altLang="en-US" sz="3200" dirty="0">
                <a:solidFill>
                  <a:schemeClr val="bg1"/>
                </a:solidFill>
              </a:rPr>
              <a:t>擦、</a:t>
            </a:r>
            <a:r>
              <a:rPr lang="en-US" altLang="zh-TW" sz="3200" dirty="0">
                <a:solidFill>
                  <a:schemeClr val="bg1"/>
                </a:solidFill>
              </a:rPr>
              <a:t>A4 </a:t>
            </a:r>
            <a:r>
              <a:rPr lang="zh-TW" altLang="en-US" sz="3200" dirty="0">
                <a:solidFill>
                  <a:schemeClr val="bg1"/>
                </a:solidFill>
              </a:rPr>
              <a:t>白紙。</a:t>
            </a:r>
          </a:p>
          <a:p>
            <a:endParaRPr lang="zh-TW" altLang="en-US" dirty="0"/>
          </a:p>
        </p:txBody>
      </p:sp>
    </p:spTree>
    <p:extLst>
      <p:ext uri="{BB962C8B-B14F-4D97-AF65-F5344CB8AC3E}">
        <p14:creationId xmlns:p14="http://schemas.microsoft.com/office/powerpoint/2010/main" val="1091757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B7B2C2-2D57-48D5-AAC6-EC3384ADE356}"/>
              </a:ext>
            </a:extLst>
          </p:cNvPr>
          <p:cNvSpPr>
            <a:spLocks noGrp="1"/>
          </p:cNvSpPr>
          <p:nvPr>
            <p:ph type="title"/>
          </p:nvPr>
        </p:nvSpPr>
        <p:spPr>
          <a:xfrm>
            <a:off x="819123" y="53435"/>
            <a:ext cx="8534400" cy="1507067"/>
          </a:xfrm>
        </p:spPr>
        <p:txBody>
          <a:bodyPr/>
          <a:lstStyle/>
          <a:p>
            <a:r>
              <a:rPr lang="zh-TW" altLang="en-US" dirty="0"/>
              <a:t>硬體組評分標準</a:t>
            </a:r>
          </a:p>
        </p:txBody>
      </p:sp>
      <p:sp>
        <p:nvSpPr>
          <p:cNvPr id="4" name="內容版面配置區 2">
            <a:extLst>
              <a:ext uri="{FF2B5EF4-FFF2-40B4-BE49-F238E27FC236}">
                <a16:creationId xmlns:a16="http://schemas.microsoft.com/office/drawing/2014/main" id="{EAFEFFD7-27CE-4141-A544-E497D4507DFA}"/>
              </a:ext>
            </a:extLst>
          </p:cNvPr>
          <p:cNvSpPr>
            <a:spLocks noGrp="1"/>
          </p:cNvSpPr>
          <p:nvPr>
            <p:ph idx="1"/>
          </p:nvPr>
        </p:nvSpPr>
        <p:spPr>
          <a:xfrm>
            <a:off x="269822" y="1232243"/>
            <a:ext cx="10912839" cy="5063625"/>
          </a:xfrm>
        </p:spPr>
        <p:txBody>
          <a:bodyPr>
            <a:noAutofit/>
          </a:bodyPr>
          <a:lstStyle/>
          <a:p>
            <a:pPr>
              <a:lnSpc>
                <a:spcPct val="120000"/>
              </a:lnSpc>
            </a:pPr>
            <a:r>
              <a:rPr lang="en-US" altLang="zh-TW" sz="2400" dirty="0">
                <a:solidFill>
                  <a:schemeClr val="bg1"/>
                </a:solidFill>
                <a:latin typeface="微軟正黑體" panose="020B0604030504040204" pitchFamily="34" charset="-120"/>
              </a:rPr>
              <a:t>1.</a:t>
            </a:r>
            <a:r>
              <a:rPr lang="zh-TW" altLang="en-US" sz="2400" dirty="0">
                <a:solidFill>
                  <a:schemeClr val="bg1"/>
                </a:solidFill>
                <a:latin typeface="微軟正黑體" panose="020B0604030504040204" pitchFamily="34" charset="-120"/>
              </a:rPr>
              <a:t>程式設計</a:t>
            </a:r>
            <a:r>
              <a:rPr lang="en-US" altLang="zh-TW" sz="2400" dirty="0">
                <a:solidFill>
                  <a:schemeClr val="bg1"/>
                </a:solidFill>
                <a:latin typeface="微軟正黑體" panose="020B0604030504040204" pitchFamily="34" charset="-120"/>
              </a:rPr>
              <a:t>(30%)</a:t>
            </a:r>
            <a:r>
              <a:rPr lang="zh-TW" altLang="en-US" sz="2400" dirty="0">
                <a:solidFill>
                  <a:schemeClr val="bg1"/>
                </a:solidFill>
                <a:latin typeface="微軟正黑體" panose="020B0604030504040204" pitchFamily="34" charset="-120"/>
              </a:rPr>
              <a:t>：包含軟體使用適切性、程式寫作之運算思維、</a:t>
            </a:r>
            <a:r>
              <a:rPr lang="zh-TW" altLang="en-US" sz="2400" b="1" dirty="0">
                <a:solidFill>
                  <a:schemeClr val="bg1"/>
                </a:solidFill>
                <a:latin typeface="微軟正黑體" panose="020B0604030504040204" pitchFamily="34" charset="-120"/>
              </a:rPr>
              <a:t>人機介面設</a:t>
            </a:r>
            <a:r>
              <a:rPr lang="en-US" altLang="zh-TW" sz="2400" b="1" dirty="0">
                <a:solidFill>
                  <a:schemeClr val="bg1"/>
                </a:solidFill>
                <a:latin typeface="微軟正黑體" panose="020B0604030504040204" pitchFamily="34" charset="-120"/>
              </a:rPr>
              <a:t>		</a:t>
            </a:r>
            <a:r>
              <a:rPr lang="zh-TW" altLang="en-US" sz="2400" b="1" dirty="0">
                <a:solidFill>
                  <a:schemeClr val="bg1"/>
                </a:solidFill>
                <a:latin typeface="微軟正黑體" panose="020B0604030504040204" pitchFamily="34" charset="-120"/>
              </a:rPr>
              <a:t>計</a:t>
            </a:r>
            <a:r>
              <a:rPr lang="zh-TW" altLang="en-US" sz="2400" dirty="0">
                <a:solidFill>
                  <a:schemeClr val="bg1"/>
                </a:solidFill>
                <a:latin typeface="微軟正黑體" panose="020B0604030504040204" pitchFamily="34" charset="-120"/>
              </a:rPr>
              <a:t>、硬體控制技巧、多媒體效果</a:t>
            </a:r>
            <a:r>
              <a:rPr lang="en-US" altLang="zh-TW" sz="2400" dirty="0">
                <a:solidFill>
                  <a:schemeClr val="bg1"/>
                </a:solidFill>
                <a:latin typeface="微軟正黑體" panose="020B0604030504040204" pitchFamily="34" charset="-120"/>
              </a:rPr>
              <a:t>…</a:t>
            </a:r>
            <a:r>
              <a:rPr lang="zh-TW" altLang="en-US" sz="2400" dirty="0">
                <a:solidFill>
                  <a:schemeClr val="bg1"/>
                </a:solidFill>
                <a:latin typeface="微軟正黑體" panose="020B0604030504040204" pitchFamily="34" charset="-120"/>
              </a:rPr>
              <a:t>等。</a:t>
            </a:r>
          </a:p>
          <a:p>
            <a:pPr>
              <a:lnSpc>
                <a:spcPct val="120000"/>
              </a:lnSpc>
            </a:pPr>
            <a:r>
              <a:rPr lang="en-US" altLang="zh-TW" sz="2400" dirty="0">
                <a:solidFill>
                  <a:schemeClr val="bg1"/>
                </a:solidFill>
                <a:latin typeface="微軟正黑體" panose="020B0604030504040204" pitchFamily="34" charset="-120"/>
              </a:rPr>
              <a:t>2.</a:t>
            </a:r>
            <a:r>
              <a:rPr lang="zh-TW" altLang="en-US" sz="2400" dirty="0">
                <a:solidFill>
                  <a:schemeClr val="bg1"/>
                </a:solidFill>
                <a:latin typeface="微軟正黑體" panose="020B0604030504040204" pitchFamily="34" charset="-120"/>
              </a:rPr>
              <a:t>硬體系統</a:t>
            </a:r>
            <a:r>
              <a:rPr lang="en-US" altLang="zh-TW" sz="2400" dirty="0">
                <a:solidFill>
                  <a:schemeClr val="bg1"/>
                </a:solidFill>
                <a:latin typeface="微軟正黑體" panose="020B0604030504040204" pitchFamily="34" charset="-120"/>
              </a:rPr>
              <a:t>(30%)</a:t>
            </a:r>
            <a:r>
              <a:rPr lang="zh-TW" altLang="en-US" sz="2400" dirty="0">
                <a:solidFill>
                  <a:schemeClr val="bg1"/>
                </a:solidFill>
                <a:latin typeface="微軟正黑體" panose="020B0604030504040204" pitchFamily="34" charset="-120"/>
              </a:rPr>
              <a:t>：包含硬體使用觀念、連接正確性與技巧性、系統設計規劃</a:t>
            </a:r>
            <a:r>
              <a:rPr lang="en-US" altLang="zh-TW" sz="2400" dirty="0">
                <a:solidFill>
                  <a:schemeClr val="bg1"/>
                </a:solidFill>
                <a:latin typeface="微軟正黑體" panose="020B0604030504040204" pitchFamily="34" charset="-120"/>
              </a:rPr>
              <a:t>	</a:t>
            </a:r>
            <a:r>
              <a:rPr lang="zh-TW" altLang="en-US" sz="2400" dirty="0">
                <a:solidFill>
                  <a:schemeClr val="bg1"/>
                </a:solidFill>
                <a:latin typeface="微軟正黑體" panose="020B0604030504040204" pitchFamily="34" charset="-120"/>
              </a:rPr>
              <a:t>構思等。</a:t>
            </a:r>
          </a:p>
          <a:p>
            <a:pPr>
              <a:lnSpc>
                <a:spcPct val="120000"/>
              </a:lnSpc>
            </a:pPr>
            <a:r>
              <a:rPr lang="en-US" altLang="zh-TW" sz="2400" dirty="0">
                <a:solidFill>
                  <a:schemeClr val="bg1"/>
                </a:solidFill>
                <a:latin typeface="微軟正黑體" panose="020B0604030504040204" pitchFamily="34" charset="-120"/>
              </a:rPr>
              <a:t>3.</a:t>
            </a:r>
            <a:r>
              <a:rPr lang="zh-TW" altLang="en-US" sz="2400" dirty="0">
                <a:solidFill>
                  <a:schemeClr val="bg1"/>
                </a:solidFill>
                <a:latin typeface="微軟正黑體" panose="020B0604030504040204" pitchFamily="34" charset="-120"/>
              </a:rPr>
              <a:t>歷程說明</a:t>
            </a:r>
            <a:r>
              <a:rPr lang="en-US" altLang="zh-TW" sz="2400" dirty="0">
                <a:solidFill>
                  <a:schemeClr val="bg1"/>
                </a:solidFill>
                <a:latin typeface="微軟正黑體" panose="020B0604030504040204" pitchFamily="34" charset="-120"/>
              </a:rPr>
              <a:t>(30%)</a:t>
            </a:r>
            <a:r>
              <a:rPr lang="zh-TW" altLang="en-US" sz="2400" dirty="0">
                <a:solidFill>
                  <a:schemeClr val="bg1"/>
                </a:solidFill>
                <a:latin typeface="微軟正黑體" panose="020B0604030504040204" pitchFamily="34" charset="-120"/>
              </a:rPr>
              <a:t>：包含思考、溝通、合作、表達歷程及報告說明，是否充分</a:t>
            </a:r>
            <a:r>
              <a:rPr lang="en-US" altLang="zh-TW" sz="2400" dirty="0">
                <a:solidFill>
                  <a:schemeClr val="bg1"/>
                </a:solidFill>
                <a:latin typeface="微軟正黑體" panose="020B0604030504040204" pitchFamily="34" charset="-120"/>
              </a:rPr>
              <a:t>	</a:t>
            </a:r>
            <a:r>
              <a:rPr lang="zh-TW" altLang="en-US" sz="2400" dirty="0">
                <a:solidFill>
                  <a:schemeClr val="bg1"/>
                </a:solidFill>
                <a:latin typeface="微軟正黑體" panose="020B0604030504040204" pitchFamily="34" charset="-120"/>
              </a:rPr>
              <a:t>呈現設計思考、運算思維、創新創造力、溝通表達、團隊合作等。</a:t>
            </a:r>
          </a:p>
          <a:p>
            <a:pPr>
              <a:lnSpc>
                <a:spcPct val="120000"/>
              </a:lnSpc>
            </a:pPr>
            <a:r>
              <a:rPr lang="en-US" altLang="zh-TW" sz="2400" dirty="0">
                <a:solidFill>
                  <a:schemeClr val="bg1"/>
                </a:solidFill>
                <a:latin typeface="微軟正黑體" panose="020B0604030504040204" pitchFamily="34" charset="-120"/>
              </a:rPr>
              <a:t>4.</a:t>
            </a:r>
            <a:r>
              <a:rPr lang="zh-TW" altLang="en-US" sz="2400" dirty="0">
                <a:solidFill>
                  <a:schemeClr val="bg1"/>
                </a:solidFill>
                <a:latin typeface="微軟正黑體" panose="020B0604030504040204" pitchFamily="34" charset="-120"/>
              </a:rPr>
              <a:t>特殊加分</a:t>
            </a:r>
            <a:r>
              <a:rPr lang="en-US" altLang="zh-TW" sz="2400" dirty="0">
                <a:solidFill>
                  <a:schemeClr val="bg1"/>
                </a:solidFill>
                <a:latin typeface="微軟正黑體" panose="020B0604030504040204" pitchFamily="34" charset="-120"/>
              </a:rPr>
              <a:t>(10%)</a:t>
            </a:r>
            <a:r>
              <a:rPr lang="zh-TW" altLang="en-US" sz="2400" dirty="0">
                <a:solidFill>
                  <a:schemeClr val="bg1"/>
                </a:solidFill>
                <a:latin typeface="微軟正黑體" panose="020B0604030504040204" pitchFamily="34" charset="-120"/>
              </a:rPr>
              <a:t>：是否完美解決問題及上述項目無法表達之內容等。</a:t>
            </a:r>
          </a:p>
          <a:p>
            <a:pPr>
              <a:lnSpc>
                <a:spcPct val="120000"/>
              </a:lnSpc>
            </a:pPr>
            <a:r>
              <a:rPr lang="en-US" altLang="zh-TW" sz="2400" dirty="0">
                <a:solidFill>
                  <a:schemeClr val="bg1"/>
                </a:solidFill>
                <a:latin typeface="微軟正黑體" panose="020B0604030504040204" pitchFamily="34" charset="-120"/>
              </a:rPr>
              <a:t>5.</a:t>
            </a:r>
            <a:r>
              <a:rPr lang="zh-TW" altLang="en-US" sz="2400" dirty="0">
                <a:solidFill>
                  <a:schemeClr val="bg1"/>
                </a:solidFill>
                <a:latin typeface="微軟正黑體" panose="020B0604030504040204" pitchFamily="34" charset="-120"/>
              </a:rPr>
              <a:t>評分過程每組 </a:t>
            </a:r>
            <a:r>
              <a:rPr lang="en-US" altLang="zh-TW" sz="2400" dirty="0">
                <a:solidFill>
                  <a:schemeClr val="bg1"/>
                </a:solidFill>
                <a:latin typeface="微軟正黑體" panose="020B0604030504040204" pitchFamily="34" charset="-120"/>
              </a:rPr>
              <a:t>8 </a:t>
            </a:r>
            <a:r>
              <a:rPr lang="zh-TW" altLang="en-US" sz="2400" dirty="0">
                <a:solidFill>
                  <a:schemeClr val="bg1"/>
                </a:solidFill>
                <a:latin typeface="微軟正黑體" panose="020B0604030504040204" pitchFamily="34" charset="-120"/>
              </a:rPr>
              <a:t>分鐘：包含 </a:t>
            </a:r>
            <a:r>
              <a:rPr lang="en-US" altLang="zh-TW" sz="2400" dirty="0">
                <a:solidFill>
                  <a:schemeClr val="bg1"/>
                </a:solidFill>
                <a:latin typeface="微軟正黑體" panose="020B0604030504040204" pitchFamily="34" charset="-120"/>
              </a:rPr>
              <a:t>4 </a:t>
            </a:r>
            <a:r>
              <a:rPr lang="zh-TW" altLang="en-US" sz="2400" dirty="0">
                <a:solidFill>
                  <a:schemeClr val="bg1"/>
                </a:solidFill>
                <a:latin typeface="微軟正黑體" panose="020B0604030504040204" pitchFamily="34" charset="-120"/>
              </a:rPr>
              <a:t>分鐘解說、</a:t>
            </a:r>
            <a:r>
              <a:rPr lang="en-US" altLang="zh-TW" sz="2400" dirty="0">
                <a:solidFill>
                  <a:schemeClr val="bg1"/>
                </a:solidFill>
                <a:latin typeface="微軟正黑體" panose="020B0604030504040204" pitchFamily="34" charset="-120"/>
              </a:rPr>
              <a:t>4 </a:t>
            </a:r>
            <a:r>
              <a:rPr lang="zh-TW" altLang="en-US" sz="2400" dirty="0">
                <a:solidFill>
                  <a:schemeClr val="bg1"/>
                </a:solidFill>
                <a:latin typeface="微軟正黑體" panose="020B0604030504040204" pitchFamily="34" charset="-120"/>
              </a:rPr>
              <a:t>分鐘答詢。</a:t>
            </a:r>
            <a:endParaRPr lang="en-US" altLang="zh-TW" sz="2400" dirty="0">
              <a:solidFill>
                <a:schemeClr val="bg1"/>
              </a:solidFill>
              <a:latin typeface="微軟正黑體" panose="020B0604030504040204" pitchFamily="34" charset="-120"/>
            </a:endParaRPr>
          </a:p>
          <a:p>
            <a:pPr marL="0" indent="0">
              <a:lnSpc>
                <a:spcPct val="120000"/>
              </a:lnSpc>
              <a:buNone/>
            </a:pPr>
            <a:r>
              <a:rPr lang="en-US" altLang="zh-TW" sz="2400" dirty="0">
                <a:solidFill>
                  <a:srgbClr val="C00000"/>
                </a:solidFill>
              </a:rPr>
              <a:t>※</a:t>
            </a:r>
            <a:r>
              <a:rPr lang="zh-TW" altLang="en-US" sz="2400" dirty="0">
                <a:solidFill>
                  <a:srgbClr val="C00000"/>
                </a:solidFill>
              </a:rPr>
              <a:t>附註：硬體組為新興組別，為配合新課綱素養導向，將採計競賽歷程構思文件、 </a:t>
            </a:r>
            <a:r>
              <a:rPr lang="en-US" altLang="zh-TW" sz="2400" dirty="0">
                <a:solidFill>
                  <a:srgbClr val="C00000"/>
                </a:solidFill>
              </a:rPr>
              <a:t>	</a:t>
            </a:r>
            <a:r>
              <a:rPr lang="zh-TW" altLang="en-US" sz="2400" dirty="0">
                <a:solidFill>
                  <a:srgbClr val="C00000"/>
                </a:solidFill>
              </a:rPr>
              <a:t>製作歷程、製作結果及口述說明。</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98568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282B47-AA30-4899-AF12-C4464AEA3C32}"/>
              </a:ext>
            </a:extLst>
          </p:cNvPr>
          <p:cNvSpPr>
            <a:spLocks noGrp="1"/>
          </p:cNvSpPr>
          <p:nvPr>
            <p:ph type="title"/>
          </p:nvPr>
        </p:nvSpPr>
        <p:spPr>
          <a:xfrm>
            <a:off x="684212" y="332420"/>
            <a:ext cx="8534400" cy="1178950"/>
          </a:xfrm>
        </p:spPr>
        <p:txBody>
          <a:bodyPr/>
          <a:lstStyle/>
          <a:p>
            <a:r>
              <a:rPr lang="zh-TW" altLang="en-US" dirty="0"/>
              <a:t>硬體組競賽技巧</a:t>
            </a:r>
          </a:p>
        </p:txBody>
      </p:sp>
      <p:sp>
        <p:nvSpPr>
          <p:cNvPr id="3" name="內容版面配置區 2">
            <a:extLst>
              <a:ext uri="{FF2B5EF4-FFF2-40B4-BE49-F238E27FC236}">
                <a16:creationId xmlns:a16="http://schemas.microsoft.com/office/drawing/2014/main" id="{CFCAF078-140F-4495-97E6-68B6CB09A86C}"/>
              </a:ext>
            </a:extLst>
          </p:cNvPr>
          <p:cNvSpPr>
            <a:spLocks noGrp="1"/>
          </p:cNvSpPr>
          <p:nvPr>
            <p:ph idx="1"/>
          </p:nvPr>
        </p:nvSpPr>
        <p:spPr>
          <a:xfrm>
            <a:off x="684212" y="1735110"/>
            <a:ext cx="11053086" cy="4790469"/>
          </a:xfrm>
        </p:spPr>
        <p:txBody>
          <a:bodyPr>
            <a:normAutofit fontScale="92500" lnSpcReduction="10000"/>
          </a:bodyPr>
          <a:lstStyle/>
          <a:p>
            <a:r>
              <a:rPr lang="en-US" altLang="zh-TW" sz="2400" dirty="0">
                <a:solidFill>
                  <a:schemeClr val="bg1"/>
                </a:solidFill>
              </a:rPr>
              <a:t>1.</a:t>
            </a:r>
            <a:r>
              <a:rPr lang="zh-TW" altLang="en-US" sz="2400" dirty="0">
                <a:solidFill>
                  <a:schemeClr val="bg1"/>
                </a:solidFill>
              </a:rPr>
              <a:t> 比賽前不管題目為何，需有基本腹案規劃，例如：舞台至少要有二個場景，每個場景至少用到三個硬體模組搭配，還有時間再增加場景和特殊模組</a:t>
            </a:r>
            <a:endParaRPr lang="en-US" altLang="zh-TW" sz="2400" dirty="0">
              <a:solidFill>
                <a:schemeClr val="bg1"/>
              </a:solidFill>
            </a:endParaRPr>
          </a:p>
          <a:p>
            <a:r>
              <a:rPr lang="en-US" altLang="zh-TW" sz="2400" dirty="0">
                <a:solidFill>
                  <a:schemeClr val="bg1"/>
                </a:solidFill>
              </a:rPr>
              <a:t>2.</a:t>
            </a:r>
            <a:r>
              <a:rPr lang="zh-TW" altLang="en-US" sz="2400" dirty="0">
                <a:solidFill>
                  <a:schemeClr val="bg1"/>
                </a:solidFill>
              </a:rPr>
              <a:t>人機介面應用，</a:t>
            </a:r>
            <a:r>
              <a:rPr lang="en-US" altLang="zh-TW" sz="2400" dirty="0">
                <a:solidFill>
                  <a:schemeClr val="bg1"/>
                </a:solidFill>
              </a:rPr>
              <a:t>Scratch</a:t>
            </a:r>
            <a:r>
              <a:rPr lang="zh-TW" altLang="en-US" sz="2400" dirty="0">
                <a:solidFill>
                  <a:schemeClr val="bg1"/>
                </a:solidFill>
              </a:rPr>
              <a:t>舞台角色、聲音</a:t>
            </a:r>
            <a:r>
              <a:rPr lang="en-US" altLang="zh-TW" sz="2400" dirty="0">
                <a:solidFill>
                  <a:schemeClr val="bg1"/>
                </a:solidFill>
              </a:rPr>
              <a:t>(</a:t>
            </a:r>
            <a:r>
              <a:rPr lang="zh-TW" altLang="en-US" sz="2400" dirty="0">
                <a:solidFill>
                  <a:schemeClr val="bg1"/>
                </a:solidFill>
              </a:rPr>
              <a:t>善用錄音</a:t>
            </a:r>
            <a:r>
              <a:rPr lang="en-US" altLang="zh-TW" sz="2400" dirty="0">
                <a:solidFill>
                  <a:schemeClr val="bg1"/>
                </a:solidFill>
              </a:rPr>
              <a:t>)</a:t>
            </a:r>
            <a:r>
              <a:rPr lang="zh-TW" altLang="en-US" sz="2400" dirty="0">
                <a:solidFill>
                  <a:schemeClr val="bg1"/>
                </a:solidFill>
              </a:rPr>
              <a:t>與硬體模組互相搭配</a:t>
            </a:r>
            <a:endParaRPr lang="en-US" altLang="zh-TW" sz="2400" dirty="0">
              <a:solidFill>
                <a:schemeClr val="bg1"/>
              </a:solidFill>
            </a:endParaRPr>
          </a:p>
          <a:p>
            <a:r>
              <a:rPr lang="en-US" altLang="zh-TW" sz="2400" dirty="0">
                <a:solidFill>
                  <a:schemeClr val="bg1"/>
                </a:solidFill>
              </a:rPr>
              <a:t>3.</a:t>
            </a:r>
            <a:r>
              <a:rPr lang="zh-TW" altLang="en-US" sz="2400" dirty="0">
                <a:solidFill>
                  <a:schemeClr val="bg1"/>
                </a:solidFill>
              </a:rPr>
              <a:t> 活用模組：土壤溼度模組用於觸摸開關、避障紅外線模組用於簡易條碼掃描</a:t>
            </a:r>
            <a:endParaRPr lang="en-US" altLang="zh-TW" sz="2400" dirty="0">
              <a:solidFill>
                <a:schemeClr val="bg1"/>
              </a:solidFill>
            </a:endParaRPr>
          </a:p>
          <a:p>
            <a:pPr marL="0" indent="0">
              <a:buNone/>
            </a:pPr>
            <a:r>
              <a:rPr lang="zh-TW" altLang="en-US" sz="2400" dirty="0">
                <a:solidFill>
                  <a:schemeClr val="bg1"/>
                </a:solidFill>
              </a:rPr>
              <a:t>                          多片</a:t>
            </a:r>
            <a:r>
              <a:rPr lang="en-US" altLang="zh-TW" sz="2400" dirty="0">
                <a:solidFill>
                  <a:schemeClr val="bg1"/>
                </a:solidFill>
              </a:rPr>
              <a:t>Arduino UNO</a:t>
            </a:r>
            <a:r>
              <a:rPr lang="zh-TW" altLang="en-US" sz="2400" dirty="0">
                <a:solidFill>
                  <a:schemeClr val="bg1"/>
                </a:solidFill>
              </a:rPr>
              <a:t>分工</a:t>
            </a:r>
            <a:r>
              <a:rPr lang="en-US" altLang="zh-TW" sz="2400" dirty="0">
                <a:solidFill>
                  <a:schemeClr val="bg1"/>
                </a:solidFill>
              </a:rPr>
              <a:t>(</a:t>
            </a:r>
            <a:r>
              <a:rPr lang="zh-TW" altLang="en-US" sz="2400" dirty="0">
                <a:solidFill>
                  <a:schemeClr val="bg1"/>
                </a:solidFill>
              </a:rPr>
              <a:t>一片處理輸入模組；一片處理輸出模組</a:t>
            </a:r>
            <a:r>
              <a:rPr lang="en-US" altLang="zh-TW" sz="2400" dirty="0">
                <a:solidFill>
                  <a:schemeClr val="bg1"/>
                </a:solidFill>
              </a:rPr>
              <a:t>)</a:t>
            </a:r>
          </a:p>
          <a:p>
            <a:r>
              <a:rPr lang="en-US" altLang="zh-TW" sz="2400" dirty="0">
                <a:solidFill>
                  <a:schemeClr val="bg1"/>
                </a:solidFill>
              </a:rPr>
              <a:t>4.</a:t>
            </a:r>
            <a:r>
              <a:rPr lang="zh-TW" altLang="en-US" sz="2400" dirty="0">
                <a:solidFill>
                  <a:schemeClr val="bg1"/>
                </a:solidFill>
              </a:rPr>
              <a:t>競賽規劃明確分工、發想過程使用文字或圖形記錄、需要用到功能繪製草圖或表格呈現資料流程</a:t>
            </a:r>
            <a:r>
              <a:rPr lang="en-US" altLang="zh-TW" sz="2400" dirty="0">
                <a:solidFill>
                  <a:schemeClr val="bg1"/>
                </a:solidFill>
              </a:rPr>
              <a:t>(</a:t>
            </a:r>
            <a:r>
              <a:rPr lang="zh-TW" altLang="en-US" sz="2400" dirty="0">
                <a:solidFill>
                  <a:schemeClr val="bg1"/>
                </a:solidFill>
              </a:rPr>
              <a:t>輸入、處理、輸出</a:t>
            </a:r>
            <a:r>
              <a:rPr lang="en-US" altLang="zh-TW" sz="2400" dirty="0">
                <a:solidFill>
                  <a:schemeClr val="bg1"/>
                </a:solidFill>
              </a:rPr>
              <a:t>)</a:t>
            </a:r>
          </a:p>
          <a:p>
            <a:r>
              <a:rPr lang="en-US" altLang="zh-TW" sz="2400" dirty="0">
                <a:solidFill>
                  <a:schemeClr val="bg1"/>
                </a:solidFill>
              </a:rPr>
              <a:t>5.</a:t>
            </a:r>
            <a:r>
              <a:rPr lang="zh-TW" altLang="en-US" sz="2400" dirty="0">
                <a:solidFill>
                  <a:schemeClr val="bg1"/>
                </a:solidFill>
              </a:rPr>
              <a:t>在</a:t>
            </a:r>
            <a:r>
              <a:rPr lang="en-US" altLang="zh-TW" sz="2400" dirty="0">
                <a:solidFill>
                  <a:schemeClr val="bg1"/>
                </a:solidFill>
              </a:rPr>
              <a:t>A4</a:t>
            </a:r>
            <a:r>
              <a:rPr lang="zh-TW" altLang="en-US" sz="2400" dirty="0">
                <a:solidFill>
                  <a:schemeClr val="bg1"/>
                </a:solidFill>
              </a:rPr>
              <a:t>紙上標示場景簡圖，將完成後的硬體模組使用膠帶固定於簡圖中，便於四分鐘的解說</a:t>
            </a:r>
            <a:endParaRPr lang="en-US" altLang="zh-TW" sz="2400" dirty="0">
              <a:solidFill>
                <a:schemeClr val="bg1"/>
              </a:solidFill>
            </a:endParaRPr>
          </a:p>
          <a:p>
            <a:r>
              <a:rPr lang="en-US" altLang="zh-TW" sz="2400" dirty="0">
                <a:solidFill>
                  <a:schemeClr val="bg1"/>
                </a:solidFill>
              </a:rPr>
              <a:t>6.</a:t>
            </a:r>
            <a:r>
              <a:rPr lang="zh-TW" altLang="en-US" sz="2400" dirty="0">
                <a:solidFill>
                  <a:schemeClr val="bg1"/>
                </a:solidFill>
              </a:rPr>
              <a:t>創意發想未完成或無法完成的部分，可跟評審說明是未來發展的想法</a:t>
            </a:r>
            <a:endParaRPr lang="en-US" altLang="zh-TW" sz="2400" dirty="0">
              <a:solidFill>
                <a:schemeClr val="bg1"/>
              </a:solidFill>
            </a:endParaRPr>
          </a:p>
          <a:p>
            <a:r>
              <a:rPr lang="en-US" altLang="zh-TW" sz="2400" dirty="0">
                <a:solidFill>
                  <a:schemeClr val="bg1"/>
                </a:solidFill>
              </a:rPr>
              <a:t>7.</a:t>
            </a:r>
            <a:r>
              <a:rPr lang="zh-TW" altLang="en-US" sz="2400" dirty="0">
                <a:solidFill>
                  <a:schemeClr val="bg1"/>
                </a:solidFill>
              </a:rPr>
              <a:t> 競賽時間</a:t>
            </a:r>
            <a:r>
              <a:rPr lang="en-US" altLang="zh-TW" sz="2400" dirty="0">
                <a:solidFill>
                  <a:schemeClr val="bg1"/>
                </a:solidFill>
              </a:rPr>
              <a:t>3</a:t>
            </a:r>
            <a:r>
              <a:rPr lang="zh-TW" altLang="en-US" sz="2400" dirty="0">
                <a:solidFill>
                  <a:schemeClr val="bg1"/>
                </a:solidFill>
              </a:rPr>
              <a:t>小時，雖無美工分數，但整體還是要順暢不要太亂</a:t>
            </a:r>
            <a:endParaRPr lang="en-US" altLang="zh-TW" sz="2400" dirty="0">
              <a:solidFill>
                <a:schemeClr val="bg1"/>
              </a:solidFill>
            </a:endParaRPr>
          </a:p>
          <a:p>
            <a:endParaRPr lang="zh-TW" altLang="en-US" dirty="0"/>
          </a:p>
        </p:txBody>
      </p:sp>
    </p:spTree>
    <p:extLst>
      <p:ext uri="{BB962C8B-B14F-4D97-AF65-F5344CB8AC3E}">
        <p14:creationId xmlns:p14="http://schemas.microsoft.com/office/powerpoint/2010/main" val="3675135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5585FF-2BBA-47C4-A7BE-B96D8DF4F3FD}"/>
              </a:ext>
            </a:extLst>
          </p:cNvPr>
          <p:cNvSpPr>
            <a:spLocks noGrp="1"/>
          </p:cNvSpPr>
          <p:nvPr>
            <p:ph type="title"/>
          </p:nvPr>
        </p:nvSpPr>
        <p:spPr>
          <a:xfrm>
            <a:off x="309796" y="430270"/>
            <a:ext cx="11517103" cy="948825"/>
          </a:xfrm>
        </p:spPr>
        <p:txBody>
          <a:bodyPr>
            <a:normAutofit fontScale="90000"/>
          </a:bodyPr>
          <a:lstStyle/>
          <a:p>
            <a:r>
              <a:rPr lang="zh-TW" altLang="en-US" dirty="0"/>
              <a:t>全國貓咪盃承辦人花蓮縣邱文盛老師臉書回應何謂資料抽象化</a:t>
            </a:r>
          </a:p>
        </p:txBody>
      </p:sp>
      <p:sp>
        <p:nvSpPr>
          <p:cNvPr id="3" name="內容版面配置區 2">
            <a:extLst>
              <a:ext uri="{FF2B5EF4-FFF2-40B4-BE49-F238E27FC236}">
                <a16:creationId xmlns:a16="http://schemas.microsoft.com/office/drawing/2014/main" id="{08A9A5B2-DD6A-475C-8D3E-74D82E67EA26}"/>
              </a:ext>
            </a:extLst>
          </p:cNvPr>
          <p:cNvSpPr>
            <a:spLocks noGrp="1"/>
          </p:cNvSpPr>
          <p:nvPr>
            <p:ph idx="1"/>
          </p:nvPr>
        </p:nvSpPr>
        <p:spPr>
          <a:xfrm>
            <a:off x="684212" y="1379096"/>
            <a:ext cx="11142688" cy="5068898"/>
          </a:xfrm>
        </p:spPr>
        <p:txBody>
          <a:bodyPr>
            <a:normAutofit/>
          </a:bodyPr>
          <a:lstStyle/>
          <a:p>
            <a:pPr marL="0" indent="0">
              <a:buNone/>
            </a:pPr>
            <a:r>
              <a:rPr lang="zh-TW" altLang="en-US" sz="2800" dirty="0">
                <a:solidFill>
                  <a:schemeClr val="tx1"/>
                </a:solidFill>
              </a:rPr>
              <a:t>例如資料表示，你做雙人對打遊戲的時候你的</a:t>
            </a:r>
            <a:r>
              <a:rPr lang="en-US" altLang="zh-TW" sz="2800" dirty="0">
                <a:solidFill>
                  <a:schemeClr val="tx1"/>
                </a:solidFill>
              </a:rPr>
              <a:t>HP</a:t>
            </a:r>
            <a:r>
              <a:rPr lang="zh-TW" altLang="en-US" sz="2800" dirty="0">
                <a:solidFill>
                  <a:schemeClr val="tx1"/>
                </a:solidFill>
              </a:rPr>
              <a:t>生命點數一般最簡單的就是用數字，如果可以</a:t>
            </a:r>
            <a:r>
              <a:rPr lang="zh-TW" altLang="en-US" sz="2800" b="1" dirty="0">
                <a:solidFill>
                  <a:srgbClr val="C00000"/>
                </a:solidFill>
              </a:rPr>
              <a:t>改成圖示</a:t>
            </a:r>
            <a:r>
              <a:rPr lang="zh-TW" altLang="en-US" sz="2800" dirty="0">
                <a:solidFill>
                  <a:schemeClr val="tx1"/>
                </a:solidFill>
              </a:rPr>
              <a:t>是不是簡單又明瞭，跟你還有加了多媒體比如說生命指數剩下三分之一甚至你的</a:t>
            </a:r>
            <a:r>
              <a:rPr lang="zh-TW" altLang="en-US" sz="2800" b="1" dirty="0">
                <a:solidFill>
                  <a:srgbClr val="C00000"/>
                </a:solidFill>
              </a:rPr>
              <a:t>生命條還會抖動然後背景音樂會變換成恐怖的</a:t>
            </a:r>
            <a:r>
              <a:rPr lang="zh-TW" altLang="en-US" sz="2800" dirty="0">
                <a:solidFill>
                  <a:schemeClr val="tx1"/>
                </a:solidFill>
              </a:rPr>
              <a:t>，這是不是層次又更高了，相對於數值直接展示針對需求做轉換，更容易閱讀更容易理解，甚至做出一些分析預測判斷，對於眼睛不好的人你就將</a:t>
            </a:r>
            <a:r>
              <a:rPr lang="zh-TW" altLang="en-US" sz="2800" b="1" dirty="0">
                <a:solidFill>
                  <a:srgbClr val="C00000"/>
                </a:solidFill>
              </a:rPr>
              <a:t>資料轉成聲音</a:t>
            </a:r>
            <a:r>
              <a:rPr lang="zh-TW" altLang="en-US" sz="2800" dirty="0">
                <a:solidFill>
                  <a:schemeClr val="tx1"/>
                </a:solidFill>
              </a:rPr>
              <a:t>等等，這些都是屬於資料表示的方式，假設這個能力你很好未來去公司你就會懂得給老闆報表的時候不是只給一堆統計表，轉化成圖形更能夠看得出趨勢，甚至直接分析告訴你接下來應該怎麼做這才有資料處理的意義</a:t>
            </a:r>
            <a:r>
              <a:rPr lang="en-US" altLang="zh-TW" sz="2800" dirty="0">
                <a:solidFill>
                  <a:schemeClr val="tx1"/>
                </a:solidFill>
              </a:rPr>
              <a:t>....</a:t>
            </a:r>
            <a:r>
              <a:rPr lang="zh-TW" altLang="en-US" sz="2800" dirty="0">
                <a:solidFill>
                  <a:schemeClr val="tx1"/>
                </a:solidFill>
              </a:rPr>
              <a:t>諸如此類</a:t>
            </a:r>
          </a:p>
        </p:txBody>
      </p:sp>
    </p:spTree>
    <p:extLst>
      <p:ext uri="{BB962C8B-B14F-4D97-AF65-F5344CB8AC3E}">
        <p14:creationId xmlns:p14="http://schemas.microsoft.com/office/powerpoint/2010/main" val="3213015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5640A27-C9D9-45A4-8108-9BC6D48D19E7}"/>
              </a:ext>
            </a:extLst>
          </p:cNvPr>
          <p:cNvSpPr>
            <a:spLocks noGrp="1"/>
          </p:cNvSpPr>
          <p:nvPr>
            <p:ph idx="1"/>
          </p:nvPr>
        </p:nvSpPr>
        <p:spPr>
          <a:xfrm>
            <a:off x="1418728" y="1621366"/>
            <a:ext cx="9569061" cy="3615267"/>
          </a:xfrm>
        </p:spPr>
        <p:txBody>
          <a:bodyPr>
            <a:normAutofit fontScale="92500" lnSpcReduction="20000"/>
          </a:bodyPr>
          <a:lstStyle/>
          <a:p>
            <a:r>
              <a:rPr lang="zh-TW" altLang="en-US" sz="3600" dirty="0"/>
              <a:t>桃園市貓咪盃實施計畫</a:t>
            </a:r>
            <a:endParaRPr lang="en-US" altLang="zh-TW" sz="3600" dirty="0"/>
          </a:p>
          <a:p>
            <a:pPr marL="0" indent="0">
              <a:buNone/>
            </a:pPr>
            <a:r>
              <a:rPr lang="zh-TW" altLang="en-US" dirty="0"/>
              <a:t>    </a:t>
            </a:r>
            <a:r>
              <a:rPr lang="en-US" altLang="zh-TW" dirty="0">
                <a:solidFill>
                  <a:schemeClr val="bg1"/>
                </a:solidFill>
                <a:hlinkClick r:id="rId2">
                  <a:extLst>
                    <a:ext uri="{A12FA001-AC4F-418D-AE19-62706E023703}">
                      <ahyp:hlinkClr xmlns:ahyp="http://schemas.microsoft.com/office/drawing/2018/hyperlinkcolor" val="tx"/>
                    </a:ext>
                  </a:extLst>
                </a:hlinkClick>
              </a:rPr>
              <a:t>https://reurl.cc/a5drDQ</a:t>
            </a:r>
            <a:r>
              <a:rPr lang="zh-TW" altLang="en-US" dirty="0">
                <a:solidFill>
                  <a:schemeClr val="bg1"/>
                </a:solidFill>
              </a:rPr>
              <a:t> </a:t>
            </a:r>
            <a:endParaRPr lang="en-US" altLang="zh-TW" dirty="0">
              <a:solidFill>
                <a:schemeClr val="bg1"/>
              </a:solidFill>
            </a:endParaRPr>
          </a:p>
          <a:p>
            <a:pPr marL="0" indent="0">
              <a:buNone/>
            </a:pPr>
            <a:endParaRPr lang="en-US" altLang="zh-TW" dirty="0"/>
          </a:p>
          <a:p>
            <a:r>
              <a:rPr lang="en-US" altLang="zh-TW" sz="3600" dirty="0"/>
              <a:t>109</a:t>
            </a:r>
            <a:r>
              <a:rPr lang="zh-TW" altLang="en-US" sz="3600" dirty="0"/>
              <a:t>貓咪盃硬體組教材</a:t>
            </a:r>
            <a:r>
              <a:rPr lang="en-US" altLang="zh-TW" sz="3600" dirty="0"/>
              <a:t>--</a:t>
            </a:r>
            <a:r>
              <a:rPr lang="zh-TW" altLang="en-US" sz="3600" dirty="0"/>
              <a:t>使用</a:t>
            </a:r>
            <a:r>
              <a:rPr lang="en-US" altLang="zh-TW" sz="3600" dirty="0" err="1"/>
              <a:t>bDesigner</a:t>
            </a:r>
            <a:br>
              <a:rPr lang="en-US" altLang="zh-TW" dirty="0"/>
            </a:br>
            <a:r>
              <a:rPr lang="zh-TW" altLang="en-US" dirty="0"/>
              <a:t>教材 </a:t>
            </a:r>
            <a:r>
              <a:rPr lang="en-US" altLang="zh-TW" dirty="0">
                <a:solidFill>
                  <a:schemeClr val="bg1"/>
                </a:solidFill>
                <a:hlinkClick r:id="rId3"/>
              </a:rPr>
              <a:t>https://reurl.cc/GdprNv</a:t>
            </a:r>
            <a:r>
              <a:rPr lang="en-US" altLang="zh-TW" dirty="0">
                <a:solidFill>
                  <a:schemeClr val="bg1"/>
                </a:solidFill>
              </a:rPr>
              <a:t> </a:t>
            </a:r>
            <a:r>
              <a:rPr lang="en-US" altLang="zh-TW" dirty="0"/>
              <a:t>  </a:t>
            </a:r>
            <a:r>
              <a:rPr lang="zh-TW" altLang="en-US" dirty="0"/>
              <a:t>範例檔 </a:t>
            </a:r>
            <a:r>
              <a:rPr lang="en-US" altLang="zh-TW" dirty="0">
                <a:solidFill>
                  <a:schemeClr val="bg1"/>
                </a:solidFill>
                <a:hlinkClick r:id="rId4">
                  <a:extLst>
                    <a:ext uri="{A12FA001-AC4F-418D-AE19-62706E023703}">
                      <ahyp:hlinkClr xmlns:ahyp="http://schemas.microsoft.com/office/drawing/2018/hyperlinkcolor" val="tx"/>
                    </a:ext>
                  </a:extLst>
                </a:hlinkClick>
              </a:rPr>
              <a:t>https://reurl.cc/OXr1Y7</a:t>
            </a:r>
            <a:endParaRPr lang="en-US" altLang="zh-TW" dirty="0">
              <a:solidFill>
                <a:schemeClr val="bg1"/>
              </a:solidFill>
            </a:endParaRPr>
          </a:p>
          <a:p>
            <a:endParaRPr lang="en-US" altLang="zh-TW" dirty="0"/>
          </a:p>
          <a:p>
            <a:r>
              <a:rPr lang="en-US" altLang="zh-TW" sz="3900" dirty="0" err="1"/>
              <a:t>bDesigner</a:t>
            </a:r>
            <a:r>
              <a:rPr lang="zh-TW" altLang="en-US" sz="3900" dirty="0"/>
              <a:t> 軟體下載</a:t>
            </a:r>
            <a:endParaRPr lang="en-US" altLang="zh-TW" sz="3900" dirty="0"/>
          </a:p>
          <a:p>
            <a:pPr marL="0" indent="0">
              <a:buNone/>
            </a:pPr>
            <a:r>
              <a:rPr lang="zh-TW" altLang="en-US" dirty="0"/>
              <a:t>     </a:t>
            </a:r>
            <a:r>
              <a:rPr lang="en-US" altLang="zh-TW" dirty="0">
                <a:solidFill>
                  <a:schemeClr val="bg1"/>
                </a:solidFill>
                <a:hlinkClick r:id="rId5">
                  <a:extLst>
                    <a:ext uri="{A12FA001-AC4F-418D-AE19-62706E023703}">
                      <ahyp:hlinkClr xmlns:ahyp="http://schemas.microsoft.com/office/drawing/2018/hyperlinkcolor" val="tx"/>
                    </a:ext>
                  </a:extLst>
                </a:hlinkClick>
              </a:rPr>
              <a:t>https://bdesigner1.webnode.tw/</a:t>
            </a:r>
            <a:r>
              <a:rPr lang="zh-TW" altLang="en-US" dirty="0">
                <a:solidFill>
                  <a:schemeClr val="bg1"/>
                </a:solidFill>
                <a:hlinkClick r:id="rId5">
                  <a:extLst>
                    <a:ext uri="{A12FA001-AC4F-418D-AE19-62706E023703}">
                      <ahyp:hlinkClr xmlns:ahyp="http://schemas.microsoft.com/office/drawing/2018/hyperlinkcolor" val="tx"/>
                    </a:ext>
                  </a:extLst>
                </a:hlinkClick>
              </a:rPr>
              <a:t>檔案下載</a:t>
            </a:r>
            <a:r>
              <a:rPr lang="en-US" altLang="zh-TW" dirty="0">
                <a:solidFill>
                  <a:schemeClr val="bg1"/>
                </a:solidFill>
                <a:hlinkClick r:id="rId5">
                  <a:extLst>
                    <a:ext uri="{A12FA001-AC4F-418D-AE19-62706E023703}">
                      <ahyp:hlinkClr xmlns:ahyp="http://schemas.microsoft.com/office/drawing/2018/hyperlinkcolor" val="tx"/>
                    </a:ext>
                  </a:extLst>
                </a:hlinkClick>
              </a:rPr>
              <a:t>/</a:t>
            </a:r>
            <a:endParaRPr lang="en-US" altLang="zh-TW" dirty="0">
              <a:solidFill>
                <a:schemeClr val="bg1"/>
              </a:solidFill>
            </a:endParaRPr>
          </a:p>
          <a:p>
            <a:endParaRPr lang="zh-TW" altLang="en-US" dirty="0"/>
          </a:p>
        </p:txBody>
      </p:sp>
    </p:spTree>
    <p:extLst>
      <p:ext uri="{BB962C8B-B14F-4D97-AF65-F5344CB8AC3E}">
        <p14:creationId xmlns:p14="http://schemas.microsoft.com/office/powerpoint/2010/main" val="251001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otoduino.com/wp-content/uploads/2019/12/top_kits.png">
            <a:extLst>
              <a:ext uri="{FF2B5EF4-FFF2-40B4-BE49-F238E27FC236}">
                <a16:creationId xmlns:a16="http://schemas.microsoft.com/office/drawing/2014/main" id="{FBC42BCA-41A5-4D26-AAA7-4DD7A4257B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0671" y="271898"/>
            <a:ext cx="9678572" cy="6314203"/>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737E5C5D-7BFE-4CBE-8C1E-A10B8390A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48" y="0"/>
            <a:ext cx="10483504" cy="6858000"/>
          </a:xfrm>
          <a:prstGeom prst="rect">
            <a:avLst/>
          </a:prstGeom>
        </p:spPr>
      </p:pic>
    </p:spTree>
    <p:extLst>
      <p:ext uri="{BB962C8B-B14F-4D97-AF65-F5344CB8AC3E}">
        <p14:creationId xmlns:p14="http://schemas.microsoft.com/office/powerpoint/2010/main" val="1531686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motoduino.com/wp-content/uploads/2019/12/bottom_kits.png">
            <a:extLst>
              <a:ext uri="{FF2B5EF4-FFF2-40B4-BE49-F238E27FC236}">
                <a16:creationId xmlns:a16="http://schemas.microsoft.com/office/drawing/2014/main" id="{6AE696BC-9EF2-4F10-90B0-BDCA774F45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0351" y="352584"/>
            <a:ext cx="9681096" cy="6152832"/>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A2064B73-EE4B-4D3E-8125-2F071F5E1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95" y="0"/>
            <a:ext cx="10761009" cy="6858000"/>
          </a:xfrm>
          <a:prstGeom prst="rect">
            <a:avLst/>
          </a:prstGeom>
        </p:spPr>
      </p:pic>
    </p:spTree>
    <p:extLst>
      <p:ext uri="{BB962C8B-B14F-4D97-AF65-F5344CB8AC3E}">
        <p14:creationId xmlns:p14="http://schemas.microsoft.com/office/powerpoint/2010/main" val="205702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F5ACFB-708F-4D41-ADCD-350F69DE079F}"/>
              </a:ext>
            </a:extLst>
          </p:cNvPr>
          <p:cNvSpPr>
            <a:spLocks noGrp="1"/>
          </p:cNvSpPr>
          <p:nvPr>
            <p:ph type="title"/>
          </p:nvPr>
        </p:nvSpPr>
        <p:spPr>
          <a:xfrm>
            <a:off x="864094" y="275096"/>
            <a:ext cx="8534400" cy="1268891"/>
          </a:xfrm>
        </p:spPr>
        <p:txBody>
          <a:bodyPr>
            <a:normAutofit/>
          </a:bodyPr>
          <a:lstStyle/>
          <a:p>
            <a:r>
              <a:rPr lang="en-US" altLang="zh-TW" sz="5400" b="1" dirty="0"/>
              <a:t>Arduino</a:t>
            </a:r>
            <a:r>
              <a:rPr lang="zh-TW" altLang="en-US" sz="5400" b="1" dirty="0"/>
              <a:t>特色</a:t>
            </a:r>
          </a:p>
        </p:txBody>
      </p:sp>
      <p:sp>
        <p:nvSpPr>
          <p:cNvPr id="4" name="內容版面配置區 3">
            <a:extLst>
              <a:ext uri="{FF2B5EF4-FFF2-40B4-BE49-F238E27FC236}">
                <a16:creationId xmlns:a16="http://schemas.microsoft.com/office/drawing/2014/main" id="{C50F4F4A-0CA1-45AE-8BEF-627F9BE6DB0C}"/>
              </a:ext>
            </a:extLst>
          </p:cNvPr>
          <p:cNvSpPr txBox="1">
            <a:spLocks noGrp="1"/>
          </p:cNvSpPr>
          <p:nvPr>
            <p:ph idx="1"/>
          </p:nvPr>
        </p:nvSpPr>
        <p:spPr>
          <a:xfrm>
            <a:off x="864094" y="1374359"/>
            <a:ext cx="11235768" cy="4764381"/>
          </a:xfrm>
          <a:prstGeom prst="rect">
            <a:avLst/>
          </a:prstGeom>
          <a:noFill/>
        </p:spPr>
        <p:txBody>
          <a:bodyPr wrap="none" rtlCol="0">
            <a:spAutoFit/>
          </a:bodyPr>
          <a:lstStyle/>
          <a:p>
            <a:pPr marL="0" indent="0">
              <a:buNone/>
            </a:pPr>
            <a:r>
              <a:rPr lang="zh-TW" altLang="en-US" sz="2400" dirty="0"/>
              <a:t>當初</a:t>
            </a:r>
            <a:r>
              <a:rPr lang="en-US" altLang="zh-TW" sz="2400" dirty="0"/>
              <a:t>Arduino</a:t>
            </a:r>
            <a:r>
              <a:rPr lang="zh-TW" altLang="en-US" sz="2400" dirty="0"/>
              <a:t>設計的觀點，就是希望針對「不懂電腦語言的族群」，</a:t>
            </a:r>
            <a:endParaRPr lang="en-US" altLang="zh-TW" sz="2400" dirty="0"/>
          </a:p>
          <a:p>
            <a:pPr marL="0" indent="0">
              <a:buNone/>
            </a:pPr>
            <a:r>
              <a:rPr lang="zh-TW" altLang="en-US" sz="2400" dirty="0"/>
              <a:t>也能用 </a:t>
            </a:r>
            <a:r>
              <a:rPr lang="en-US" altLang="zh-TW" sz="2400" dirty="0"/>
              <a:t>Arduino </a:t>
            </a:r>
            <a:r>
              <a:rPr lang="zh-TW" altLang="en-US" sz="2400" dirty="0"/>
              <a:t>做出很酷的東西，例如：對感測器作出回應、閃爍燈光、</a:t>
            </a:r>
            <a:endParaRPr lang="en-US" altLang="zh-TW" sz="2400" dirty="0"/>
          </a:p>
          <a:p>
            <a:pPr marL="0" indent="0">
              <a:buNone/>
            </a:pPr>
            <a:r>
              <a:rPr lang="zh-TW" altLang="en-US" sz="2400" dirty="0"/>
              <a:t>控制馬達</a:t>
            </a:r>
            <a:r>
              <a:rPr lang="en-US" altLang="zh-TW" sz="2400" dirty="0"/>
              <a:t>…</a:t>
            </a:r>
            <a:r>
              <a:rPr lang="zh-TW" altLang="en-US" sz="2400" dirty="0"/>
              <a:t>等等。</a:t>
            </a:r>
            <a:endParaRPr lang="en-US" altLang="zh-TW" sz="2400" dirty="0"/>
          </a:p>
          <a:p>
            <a:r>
              <a:rPr lang="en-US" altLang="zh-TW" sz="4000" dirty="0"/>
              <a:t>1.</a:t>
            </a:r>
            <a:r>
              <a:rPr lang="zh-TW" altLang="en-US" sz="4000" dirty="0"/>
              <a:t>是一個開放原始碼的單晶片控制器</a:t>
            </a:r>
            <a:endParaRPr lang="en-US" altLang="zh-TW" sz="4000" dirty="0"/>
          </a:p>
          <a:p>
            <a:r>
              <a:rPr lang="en-US" altLang="zh-TW" sz="4000" dirty="0"/>
              <a:t>2.</a:t>
            </a:r>
            <a:r>
              <a:rPr lang="zh-TW" altLang="en-US" sz="4000" dirty="0"/>
              <a:t>可簡單地與感測器、電子元件連接</a:t>
            </a:r>
            <a:endParaRPr lang="en-US" altLang="zh-TW" sz="4000" dirty="0"/>
          </a:p>
          <a:p>
            <a:r>
              <a:rPr lang="en-US" altLang="zh-TW" sz="4000" dirty="0"/>
              <a:t>3.</a:t>
            </a:r>
            <a:r>
              <a:rPr lang="zh-TW" altLang="en-US" sz="4000" dirty="0"/>
              <a:t>使用</a:t>
            </a:r>
            <a:r>
              <a:rPr lang="en-US" altLang="zh-TW" sz="4000" dirty="0"/>
              <a:t>USB</a:t>
            </a:r>
            <a:r>
              <a:rPr lang="zh-TW" altLang="en-US" sz="4000" dirty="0"/>
              <a:t>介面與電腦傳輸，亦可獨立工作</a:t>
            </a:r>
            <a:endParaRPr lang="en-US" altLang="zh-TW" sz="4000" dirty="0"/>
          </a:p>
          <a:p>
            <a:r>
              <a:rPr lang="en-US" altLang="zh-TW" sz="4000" dirty="0"/>
              <a:t>4.</a:t>
            </a:r>
            <a:r>
              <a:rPr lang="zh-TW" altLang="en-US" sz="4000" dirty="0"/>
              <a:t>價格便宜、支援多樣的互動程式程式開發工具</a:t>
            </a:r>
          </a:p>
        </p:txBody>
      </p:sp>
    </p:spTree>
    <p:extLst>
      <p:ext uri="{BB962C8B-B14F-4D97-AF65-F5344CB8AC3E}">
        <p14:creationId xmlns:p14="http://schemas.microsoft.com/office/powerpoint/2010/main" val="413281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a:extLst>
              <a:ext uri="{FF2B5EF4-FFF2-40B4-BE49-F238E27FC236}">
                <a16:creationId xmlns:a16="http://schemas.microsoft.com/office/drawing/2014/main" id="{B131DB83-699F-43D9-9158-2C3E3D6B0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892" y="77625"/>
            <a:ext cx="11149534" cy="6702750"/>
          </a:xfrm>
        </p:spPr>
      </p:pic>
    </p:spTree>
    <p:extLst>
      <p:ext uri="{BB962C8B-B14F-4D97-AF65-F5344CB8AC3E}">
        <p14:creationId xmlns:p14="http://schemas.microsoft.com/office/powerpoint/2010/main" val="1873159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939F4019-117C-4A88-9723-9F82730DC4C8}"/>
              </a:ext>
            </a:extLst>
          </p:cNvPr>
          <p:cNvPicPr>
            <a:picLocks noGrp="1" noChangeAspect="1"/>
          </p:cNvPicPr>
          <p:nvPr>
            <p:ph idx="1"/>
          </p:nvPr>
        </p:nvPicPr>
        <p:blipFill>
          <a:blip r:embed="rId2"/>
          <a:stretch>
            <a:fillRect/>
          </a:stretch>
        </p:blipFill>
        <p:spPr>
          <a:xfrm>
            <a:off x="503821" y="169528"/>
            <a:ext cx="11128546" cy="6518943"/>
          </a:xfrm>
          <a:prstGeom prst="rect">
            <a:avLst/>
          </a:prstGeom>
        </p:spPr>
      </p:pic>
    </p:spTree>
    <p:extLst>
      <p:ext uri="{BB962C8B-B14F-4D97-AF65-F5344CB8AC3E}">
        <p14:creationId xmlns:p14="http://schemas.microsoft.com/office/powerpoint/2010/main" val="1992240616"/>
      </p:ext>
    </p:extLst>
  </p:cSld>
  <p:clrMapOvr>
    <a:masterClrMapping/>
  </p:clrMapOvr>
</p:sld>
</file>

<file path=ppt/theme/theme1.xml><?xml version="1.0" encoding="utf-8"?>
<a:theme xmlns:a="http://schemas.openxmlformats.org/drawingml/2006/main" name="切割線">
  <a:themeElements>
    <a:clrScheme name="切割線">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切割線">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切割線">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827</TotalTime>
  <Words>1840</Words>
  <Application>Microsoft Office PowerPoint</Application>
  <PresentationFormat>寬螢幕</PresentationFormat>
  <Paragraphs>147</Paragraphs>
  <Slides>46</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46</vt:i4>
      </vt:variant>
    </vt:vector>
  </HeadingPairs>
  <TitlesOfParts>
    <vt:vector size="51" baseType="lpstr">
      <vt:lpstr>微軟正黑體</vt:lpstr>
      <vt:lpstr>新細明體</vt:lpstr>
      <vt:lpstr>Century Gothic</vt:lpstr>
      <vt:lpstr>Wingdings 3</vt:lpstr>
      <vt:lpstr>切割線</vt:lpstr>
      <vt:lpstr>SCRATCH FOR ARDUINO                          機電整合經驗分享</vt:lpstr>
      <vt:lpstr>今日研習內容</vt:lpstr>
      <vt:lpstr>PowerPoint 簡報</vt:lpstr>
      <vt:lpstr>硬體架構圖：「輸入模組」、 「輸出模組」的概念，主板需提供外接模組電源</vt:lpstr>
      <vt:lpstr>PowerPoint 簡報</vt:lpstr>
      <vt:lpstr>PowerPoint 簡報</vt:lpstr>
      <vt:lpstr>Arduino特色</vt:lpstr>
      <vt:lpstr>PowerPoint 簡報</vt:lpstr>
      <vt:lpstr>PowerPoint 簡報</vt:lpstr>
      <vt:lpstr>PowerPoint 簡報</vt:lpstr>
      <vt:lpstr>bDesigner軟體介紹</vt:lpstr>
      <vt:lpstr>PowerPoint 簡報</vt:lpstr>
      <vt:lpstr>軟、硬體關係圖</vt:lpstr>
      <vt:lpstr>PowerPoint 簡報</vt:lpstr>
      <vt:lpstr>開啟離線Scratch3.0程式</vt:lpstr>
      <vt:lpstr>擴展Arduino積木</vt:lpstr>
      <vt:lpstr>測試程式</vt:lpstr>
      <vt:lpstr>儲存程式</vt:lpstr>
      <vt:lpstr>問題處理 (斷線處理教學影片)</vt:lpstr>
      <vt:lpstr>多主板連線控制</vt:lpstr>
      <vt:lpstr>貓咪盃硬體實作練習</vt:lpstr>
      <vt:lpstr>數位輸入感測模組-按鈕模組</vt:lpstr>
      <vt:lpstr>數位輸入感測模組</vt:lpstr>
      <vt:lpstr>數位輸入感測模組</vt:lpstr>
      <vt:lpstr>類比輸入感測模組            -可變電阻模組</vt:lpstr>
      <vt:lpstr>類比輸入感測模組          -可變電阻模組</vt:lpstr>
      <vt:lpstr>PowerPoint 簡報</vt:lpstr>
      <vt:lpstr>數位輸出模組            -LED模組</vt:lpstr>
      <vt:lpstr>數位輸出模組           -LED模組 (OUTPUT模式)</vt:lpstr>
      <vt:lpstr>數位輸出模組              -LED模組 (PWM模式)</vt:lpstr>
      <vt:lpstr>數位輸出模組-RGB模組 (PWM模式)</vt:lpstr>
      <vt:lpstr>數位輸出模組-馬達控制 (PWM模式)</vt:lpstr>
      <vt:lpstr>函數庫型模組-DHT11溫溼度模組</vt:lpstr>
      <vt:lpstr>函數庫型模組-DHT11溫溼度模組+LCD模組</vt:lpstr>
      <vt:lpstr>函數庫型模組-超音波感測模組</vt:lpstr>
      <vt:lpstr>函數庫型模組-伺服馬達模組</vt:lpstr>
      <vt:lpstr>函數庫型模組-無源蜂鳴器模組</vt:lpstr>
      <vt:lpstr>函數庫型模組-WS2812燈環模組</vt:lpstr>
      <vt:lpstr>函數庫型模組-Max7219矩陣LED模組</vt:lpstr>
      <vt:lpstr>貓咪盃硬體組注意事項</vt:lpstr>
      <vt:lpstr>命題方向為指定內容之封閉式命題，並提供題目說明， 範例如下：</vt:lpstr>
      <vt:lpstr>競賽現場另提供共用設備如下，不得用於機構裝置或外觀美工</vt:lpstr>
      <vt:lpstr>硬體組評分標準</vt:lpstr>
      <vt:lpstr>硬體組競賽技巧</vt:lpstr>
      <vt:lpstr>全國貓咪盃承辦人花蓮縣邱文盛老師臉書回應何謂資料抽象化</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SCRATCH FOR ARDUINO 機電整合經驗分享</dc:title>
  <dc:creator>CGJH Teacher</dc:creator>
  <cp:lastModifiedBy>CGJH Teacher</cp:lastModifiedBy>
  <cp:revision>62</cp:revision>
  <dcterms:created xsi:type="dcterms:W3CDTF">2021-03-03T14:38:27Z</dcterms:created>
  <dcterms:modified xsi:type="dcterms:W3CDTF">2021-03-05T16:28:45Z</dcterms:modified>
</cp:coreProperties>
</file>