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41" d="100"/>
          <a:sy n="141" d="100"/>
        </p:scale>
        <p:origin x="126" y="16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b890a2efb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b890a2efb4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7be9f7626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7be9f7626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bfe928ab5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bfe928ab5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b28b233e8c_0_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b28b233e8c_0_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b28b233e8c_0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Google Shape;157;gb28b233e8c_0_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b28b233e8c_0_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Google Shape;163;gb28b233e8c_0_6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b28b233e8c_0_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" name="Google Shape;169;gb28b233e8c_0_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b28b233e8c_0_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5" name="Google Shape;175;gb28b233e8c_0_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b28b233e8c_0_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1" name="Google Shape;181;gb28b233e8c_0_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7c0c0c28cf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7c0c0c28cf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3" name="Google Shape;193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7c460412f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7c460412fa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gc4dc868be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9" name="Google Shape;199;gc4dc868be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g7c0c0c28cf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5" name="Google Shape;205;g7c0c0c28cf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g7b8e93dd4d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1" name="Google Shape;211;g7b8e93dd4d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g7b8e93dd4d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7" name="Google Shape;217;g7b8e93dd4d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g7b8e93dd4d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3" name="Google Shape;223;g7b8e93dd4d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gc09ce003bd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9" name="Google Shape;229;gc09ce003bd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gaa4c1dd8b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6" name="Google Shape;236;gaa4c1dd8b2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gaa4c1dd8b2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2" name="Google Shape;242;gaa4c1dd8b2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gc4c9a5951e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8" name="Google Shape;248;gc4c9a5951e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g7b8e93dd4d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4" name="Google Shape;254;g7b8e93dd4d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b28b233e8c_0_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b28b233e8c_0_5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g7b8e93dd4d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0" name="Google Shape;260;g7b8e93dd4d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g7b8e93dd4d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6" name="Google Shape;266;g7b8e93dd4d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g7be9f76268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2" name="Google Shape;272;g7be9f76268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gaa12a76a71_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8" name="Google Shape;278;gaa12a76a71_2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gc29377edbe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4" name="Google Shape;284;gc29377edbe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b28b233e8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b28b233e8c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b28b233e8c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b28b233e8c_0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b28b233e8c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b28b233e8c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b28b233e8c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b28b233e8c_0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b28b233e8c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b28b233e8c_0_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b28b233e8c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b28b233e8c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10800000" flipH="1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598088" y="2715913"/>
            <a:ext cx="8222100" cy="4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dk1"/>
        </a:solidFill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11"/>
            <p:cNvSpPr/>
            <p:nvPr/>
          </p:nvSpPr>
          <p:spPr>
            <a:xfrm rot="10800000" flipH="1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6" name="Google Shape;76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256050"/>
            <a:ext cx="8520600" cy="2030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>
            <a:spLocks noGrp="1"/>
          </p:cNvSpPr>
          <p:nvPr>
            <p:ph type="body" idx="1"/>
          </p:nvPr>
        </p:nvSpPr>
        <p:spPr>
          <a:xfrm>
            <a:off x="311700" y="3369225"/>
            <a:ext cx="8520600" cy="128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8" name="Google Shape;78;p11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3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21" name="Google Shape;21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 rot="10800000" flipH="1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6" name="Google Shape;26;p3"/>
          <p:cNvSpPr txBox="1">
            <a:spLocks noGrp="1"/>
          </p:cNvSpPr>
          <p:nvPr>
            <p:ph type="title"/>
          </p:nvPr>
        </p:nvSpPr>
        <p:spPr>
          <a:xfrm>
            <a:off x="598100" y="2152347"/>
            <a:ext cx="8222100" cy="83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7" name="Google Shape;27;p3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3903669"/>
            <a:ext cx="9144000" cy="1239925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5" name="Google Shape;35;p4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4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7" name="Google Shape;37;p4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5"/>
          <p:cNvSpPr txBox="1">
            <a:spLocks noGrp="1"/>
          </p:cNvSpPr>
          <p:nvPr>
            <p:ph type="body" idx="1"/>
          </p:nvPr>
        </p:nvSpPr>
        <p:spPr>
          <a:xfrm>
            <a:off x="311700" y="1229975"/>
            <a:ext cx="39999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1" name="Google Shape;41;p5"/>
          <p:cNvSpPr txBox="1">
            <a:spLocks noGrp="1"/>
          </p:cNvSpPr>
          <p:nvPr>
            <p:ph type="body" idx="2"/>
          </p:nvPr>
        </p:nvSpPr>
        <p:spPr>
          <a:xfrm>
            <a:off x="4832400" y="1229975"/>
            <a:ext cx="39999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2" name="Google Shape;42;p5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body" idx="1"/>
          </p:nvPr>
        </p:nvSpPr>
        <p:spPr>
          <a:xfrm>
            <a:off x="311700" y="1465804"/>
            <a:ext cx="2808000" cy="310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4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8"/>
            <p:cNvSpPr/>
            <p:nvPr/>
          </p:nvSpPr>
          <p:spPr>
            <a:xfrm rot="10800000" flipH="1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7" name="Google Shape;57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8" name="Google Shape;58;p8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4572000" y="-1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61" name="Google Shape;6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62" name="Google Shape;62;p9"/>
          <p:cNvSpPr txBox="1">
            <a:spLocks noGrp="1"/>
          </p:cNvSpPr>
          <p:nvPr>
            <p:ph type="title"/>
          </p:nvPr>
        </p:nvSpPr>
        <p:spPr>
          <a:xfrm>
            <a:off x="265500" y="1151100"/>
            <a:ext cx="4045200" cy="1564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subTitle" idx="1"/>
          </p:nvPr>
        </p:nvSpPr>
        <p:spPr>
          <a:xfrm>
            <a:off x="265500" y="2769001"/>
            <a:ext cx="4045200" cy="126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5" name="Google Shape;65;p9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>
            <a:spLocks noGrp="1"/>
          </p:cNvSpPr>
          <p:nvPr>
            <p:ph type="body" idx="1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geometric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oboto"/>
              <a:buChar char="●"/>
              <a:defRPr sz="18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omcZdsOu2Tk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yj-learning.blogspot.com/2017/11/arduino-06-arduino.html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Wl03UrhBNqo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dshps.blogspot.com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youtube.com/playlist?list=PLdl9t00Zn86NJcQvFsCVf8CFwSLTJL5j1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qlrtQicUL9c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youtu.be/v3X2rHD4AiM" TargetMode="External"/><Relationship Id="rId4" Type="http://schemas.openxmlformats.org/officeDocument/2006/relationships/hyperlink" Target="https://www.youtube.com/watch?v=sZApAAGfr7U&amp;t=428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KxBU23ih5XM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huayu.chinhsilin.com/?p=16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cc.ilc.edu.tw/?p=569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hyperlink" Target="https://scratch.mit.edu/projects/449235275/" TargetMode="External"/><Relationship Id="rId3" Type="http://schemas.openxmlformats.org/officeDocument/2006/relationships/hyperlink" Target="https://scratch.mit.edu/projects/213626425/" TargetMode="External"/><Relationship Id="rId7" Type="http://schemas.openxmlformats.org/officeDocument/2006/relationships/hyperlink" Target="https://scratch.mit.edu/projects/449238687/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scratch.mit.edu/projects/449241834/" TargetMode="External"/><Relationship Id="rId5" Type="http://schemas.openxmlformats.org/officeDocument/2006/relationships/hyperlink" Target="https://scratch.mit.edu/projects/449244166" TargetMode="External"/><Relationship Id="rId4" Type="http://schemas.openxmlformats.org/officeDocument/2006/relationships/hyperlink" Target="https://scratch.mit.edu/projects/456489746/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scratch.mit.edu/projects/461617247/" TargetMode="External"/><Relationship Id="rId7" Type="http://schemas.openxmlformats.org/officeDocument/2006/relationships/hyperlink" Target="https://scratch.mit.edu/projects/468365139/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scratch.mit.edu/projects/456508116/" TargetMode="External"/><Relationship Id="rId5" Type="http://schemas.openxmlformats.org/officeDocument/2006/relationships/hyperlink" Target="https://scratch.mit.edu/projects/462804548/" TargetMode="External"/><Relationship Id="rId4" Type="http://schemas.openxmlformats.org/officeDocument/2006/relationships/hyperlink" Target="https://scratch.mit.edu/projects/461623471/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scratch.mit.edu/projects/493344332" TargetMode="Externa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scratch.mit.edu/projects/456490385" TargetMode="Externa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blog.ilc.edu.tw/blog/blog/868/post/113115/779998" TargetMode="Externa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open?id=1sfS0gynP0ZSKc-uLte38_ZS4T74JghhD" TargetMode="Externa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youtube.com/watch?v=Q5yfXiSRu54" TargetMode="External"/><Relationship Id="rId5" Type="http://schemas.openxmlformats.org/officeDocument/2006/relationships/hyperlink" Target="https://www.youtube.com/watch?v=D8WM_2teG84" TargetMode="External"/><Relationship Id="rId4" Type="http://schemas.openxmlformats.org/officeDocument/2006/relationships/hyperlink" Target="http://dshps.blogspot.com/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xpA9ELAVgCo" TargetMode="Externa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zh.m.wikibooks.org/zh-tw/Arduino/%E7%AE%80%E4%BB%8B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swf.com.tw/?p=264" TargetMode="External"/><Relationship Id="rId4" Type="http://schemas.openxmlformats.org/officeDocument/2006/relationships/hyperlink" Target="https://openhome.cc/Gossip/Books/mBlockArduino1-3and1-4.html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Z6fjTZAtziQ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nkust.gitbook.io/csx/untitled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thats-worth.blogspot.com/2014/04/arduino-pwm-arduino-pulse-width.html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f5ezcode.in/cs-basic/di-si-zhang-shi-jie-shi-zhi-zui-da-de-wu-jia-gong-si-du-shi-it-ju/4.3-ying-ni-fen-de-qing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scratch比賽攻略</a:t>
            </a:r>
            <a:endParaRPr/>
          </a:p>
        </p:txBody>
      </p:sp>
      <p:sp>
        <p:nvSpPr>
          <p:cNvPr id="86" name="Google Shape;86;p13"/>
          <p:cNvSpPr txBox="1">
            <a:spLocks noGrp="1"/>
          </p:cNvSpPr>
          <p:nvPr>
            <p:ph type="body" idx="1"/>
          </p:nvPr>
        </p:nvSpPr>
        <p:spPr>
          <a:xfrm>
            <a:off x="311700" y="1200275"/>
            <a:ext cx="85206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今年會比嗎?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zh-TW"/>
              <a:t>陳國全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2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開放硬體</a:t>
            </a:r>
            <a:endParaRPr/>
          </a:p>
        </p:txBody>
      </p:sp>
      <p:sp>
        <p:nvSpPr>
          <p:cNvPr id="141" name="Google Shape;141;p22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中介程式:scratch3,bdesigner,wfduino,transformer,mblock,kittenblock,motoduinoblockly,ardublock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zh-TW"/>
              <a:t>套件包:</a:t>
            </a:r>
            <a:r>
              <a:rPr lang="zh-TW" u="sng">
                <a:solidFill>
                  <a:schemeClr val="hlink"/>
                </a:solidFill>
                <a:hlinkClick r:id="rId3"/>
              </a:rPr>
              <a:t>https://www.youtube.com/watch?v=omcZdsOu2Tk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zh-TW"/>
              <a:t>感應器:Digital數位Analog類比Pwm數位模擬類比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zh-TW"/>
              <a:t>問題除錯：設備 線材 軟體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3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今年大師的叮嚀</a:t>
            </a:r>
            <a:endParaRPr/>
          </a:p>
        </p:txBody>
      </p:sp>
      <p:sp>
        <p:nvSpPr>
          <p:cNvPr id="147" name="Google Shape;147;p23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49410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zh-TW"/>
              <a:t>除了硬體1/3外，會有軟體(含程式、UI、多媒體)1/3、還有思考解題歷程(運思與設思的過程)1/3</a:t>
            </a:r>
            <a:endParaRPr/>
          </a:p>
        </p:txBody>
      </p:sp>
      <p:pic>
        <p:nvPicPr>
          <p:cNvPr id="148" name="Google Shape;148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14613" y="1384638"/>
            <a:ext cx="3667125" cy="3114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4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可以接的設備有</a:t>
            </a:r>
            <a:endParaRPr/>
          </a:p>
        </p:txBody>
      </p:sp>
      <p:sp>
        <p:nvSpPr>
          <p:cNvPr id="154" name="Google Shape;154;p24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輸入：開關、搖桿、溫溼度、測距、紅外線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zh-TW"/>
              <a:t>輸出：led 呼吸燈、馬達、伺服馬達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5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外接電源</a:t>
            </a:r>
            <a:endParaRPr/>
          </a:p>
        </p:txBody>
      </p:sp>
      <p:sp>
        <p:nvSpPr>
          <p:cNvPr id="160" name="Google Shape;160;p25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arduino外接電源可以用7V-12V，arduino本身要15ma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zh-TW"/>
              <a:t>arduino供電流?0.5A(500ma)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zh-TW"/>
              <a:t>何時用?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zh-TW" u="sng">
                <a:solidFill>
                  <a:schemeClr val="hlink"/>
                </a:solidFill>
                <a:hlinkClick r:id="rId3"/>
              </a:rPr>
              <a:t>http://wyj-learning.blogspot.com/2017/11/arduino-06-arduino.html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6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外觀重要嗎?</a:t>
            </a:r>
            <a:endParaRPr/>
          </a:p>
        </p:txBody>
      </p:sp>
      <p:sp>
        <p:nvSpPr>
          <p:cNvPr id="166" name="Google Shape;166;p26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硬體組比賽3小時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zh-TW"/>
              <a:t>美觀?創意?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zh-TW"/>
              <a:t>線材檢測、線材延長、週邊設備使用方法。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7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實際運用</a:t>
            </a:r>
            <a:endParaRPr/>
          </a:p>
        </p:txBody>
      </p:sp>
      <p:sp>
        <p:nvSpPr>
          <p:cNvPr id="172" name="Google Shape;172;p27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疫情測量溫度要用?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zh-TW"/>
              <a:t>健身車測量距離?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zh-TW"/>
              <a:t>測量踩踏次數（跳舞機）？</a:t>
            </a:r>
            <a:r>
              <a:rPr lang="zh-TW" sz="1400" u="sng">
                <a:solidFill>
                  <a:schemeClr val="hlink"/>
                </a:solidFill>
                <a:hlinkClick r:id="rId3"/>
              </a:rPr>
              <a:t>https://www.youtube.com/watch?v=Wl03UrhBNqo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zh-TW"/>
              <a:t>聲控燈光?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zh-TW"/>
              <a:t>自動澆水?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zh-TW"/>
              <a:t>自動避障?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28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參考資料</a:t>
            </a:r>
            <a:endParaRPr/>
          </a:p>
        </p:txBody>
      </p:sp>
      <p:sp>
        <p:nvSpPr>
          <p:cNvPr id="178" name="Google Shape;178;p28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邱文盛blog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zh-TW" u="sng">
                <a:solidFill>
                  <a:schemeClr val="hlink"/>
                </a:solidFill>
                <a:hlinkClick r:id="rId3"/>
              </a:rPr>
              <a:t>http://dshps.blogspot.com/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zh-TW"/>
              <a:t>播放清單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zh-TW" u="sng">
                <a:solidFill>
                  <a:schemeClr val="hlink"/>
                </a:solidFill>
                <a:hlinkClick r:id="rId4"/>
              </a:rPr>
              <a:t>https://www.youtube.com/playlist?list=PLdl9t00Zn86NJcQvFsCVf8CFwSLTJL5j1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29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動畫遊戲</a:t>
            </a:r>
            <a:endParaRPr/>
          </a:p>
        </p:txBody>
      </p:sp>
      <p:sp>
        <p:nvSpPr>
          <p:cNvPr id="184" name="Google Shape;184;p29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你如何準備比賽?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zh-TW"/>
              <a:t>你是承辦單位如何出題?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30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動畫遊戲要比什麼?</a:t>
            </a:r>
            <a:endParaRPr/>
          </a:p>
        </p:txBody>
      </p:sp>
      <p:sp>
        <p:nvSpPr>
          <p:cNvPr id="190" name="Google Shape;190;p30"/>
          <p:cNvSpPr txBox="1">
            <a:spLocks noGrp="1"/>
          </p:cNvSpPr>
          <p:nvPr>
            <p:ph type="body" idx="1"/>
          </p:nvPr>
        </p:nvSpPr>
        <p:spPr>
          <a:xfrm>
            <a:off x="269275" y="1316700"/>
            <a:ext cx="85206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動畫：首頁、故事性、繪圖、錄配音、整體表達、創意、程式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zh-TW"/>
              <a:t>遊戲：首頁、程式、好玩、故事性、創意、美工、音樂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31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動畫組</a:t>
            </a:r>
            <a:endParaRPr/>
          </a:p>
        </p:txBody>
      </p:sp>
      <p:sp>
        <p:nvSpPr>
          <p:cNvPr id="196" name="Google Shape;196;p31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inkscape和scartch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zh-TW" u="sng">
                <a:solidFill>
                  <a:schemeClr val="hlink"/>
                </a:solidFill>
                <a:hlinkClick r:id="rId3"/>
              </a:rPr>
              <a:t>https://www.youtube.com/watch?v=qlrtQicUL9c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zh-TW"/>
              <a:t>hydrogen教學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zh-TW" u="sng">
                <a:solidFill>
                  <a:schemeClr val="hlink"/>
                </a:solidFill>
                <a:hlinkClick r:id="rId4"/>
              </a:rPr>
              <a:t>https://www.youtube.com/watch?v=sZApAAGfr7U&amp;t=428s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zh-TW" u="sng">
                <a:solidFill>
                  <a:schemeClr val="hlink"/>
                </a:solidFill>
                <a:hlinkClick r:id="rId5"/>
              </a:rPr>
              <a:t>https://youtu.be/v3X2rHD4AiM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新北市初賽注意事項</a:t>
            </a:r>
            <a:endParaRPr/>
          </a:p>
        </p:txBody>
      </p:sp>
      <p:sp>
        <p:nvSpPr>
          <p:cNvPr id="92" name="Google Shape;92;p14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符合程度符合類別(動畫、遊戲、開放硬體)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zh-TW"/>
              <a:t>別做過不了關的遊戲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zh-TW"/>
              <a:t>少做問答題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zh-TW"/>
              <a:t>別改他人作品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32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2" name="Google Shape;202;p32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vmpk audacity相互合作：</a:t>
            </a:r>
            <a:r>
              <a:rPr lang="zh-TW" u="sng">
                <a:solidFill>
                  <a:schemeClr val="hlink"/>
                </a:solidFill>
                <a:hlinkClick r:id="rId3"/>
              </a:rPr>
              <a:t>https://youtu.be/KxBU23ih5XM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zh-TW" u="sng">
                <a:solidFill>
                  <a:schemeClr val="hlink"/>
                </a:solidFill>
                <a:hlinkClick r:id="rId4"/>
              </a:rPr>
              <a:t>http://huayu.chinhsilin.com/?p=16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33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為作品評分</a:t>
            </a:r>
            <a:endParaRPr/>
          </a:p>
        </p:txBody>
      </p:sp>
      <p:sp>
        <p:nvSpPr>
          <p:cNvPr id="208" name="Google Shape;208;p33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zh-TW" u="sng">
                <a:solidFill>
                  <a:schemeClr val="accent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107年全國貓咪盃SCRATCH競賽得獎作品分享</a:t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34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說故事的能力</a:t>
            </a:r>
            <a:endParaRPr/>
          </a:p>
        </p:txBody>
      </p:sp>
      <p:sp>
        <p:nvSpPr>
          <p:cNvPr id="214" name="Google Shape;214;p34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每天訓練一題臨場抽題演說故事(10分鐘內完成)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zh-TW"/>
              <a:t>首頁設計(題目、美工、動畫背景)</a:t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35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四格漫畫</a:t>
            </a:r>
            <a:endParaRPr/>
          </a:p>
        </p:txBody>
      </p:sp>
      <p:sp>
        <p:nvSpPr>
          <p:cNvPr id="220" name="Google Shape;220;p35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每天分析一則四格漫畫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zh-TW"/>
              <a:t>故事要有起承轉合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zh-TW"/>
              <a:t>每天想一個有意思的梗(梗要評審有感)</a:t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36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基本能力</a:t>
            </a:r>
            <a:endParaRPr/>
          </a:p>
        </p:txBody>
      </p:sp>
      <p:sp>
        <p:nvSpPr>
          <p:cNvPr id="226" name="Google Shape;226;p36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繪圖-快速完成動畫圖片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zh-TW"/>
              <a:t>錄音技巧-減少破音和雜訊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zh-TW"/>
              <a:t>動畫能力-過場漸變,角色移動（請參考參考資料）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zh-TW"/>
              <a:t>廣播-有意義的廣播(方便程式閱讀和除錯)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zh-TW"/>
              <a:t>音樂音效-背景音樂音效製作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37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scratch3.19 bug</a:t>
            </a:r>
            <a:endParaRPr/>
          </a:p>
        </p:txBody>
      </p:sp>
      <p:sp>
        <p:nvSpPr>
          <p:cNvPr id="232" name="Google Shape;232;p37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38238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zh-TW"/>
              <a:t>無法直接存取隨身碟，請先複製到文件，再複製到隨身碟。</a:t>
            </a:r>
            <a:endParaRPr/>
          </a:p>
        </p:txBody>
      </p:sp>
      <p:pic>
        <p:nvPicPr>
          <p:cNvPr id="233" name="Google Shape;233;p3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57825" y="1017800"/>
            <a:ext cx="4135600" cy="3435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38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範例</a:t>
            </a:r>
            <a:endParaRPr/>
          </a:p>
        </p:txBody>
      </p:sp>
      <p:sp>
        <p:nvSpPr>
          <p:cNvPr id="239" name="Google Shape;239;p38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走馬燈</a:t>
            </a:r>
            <a:r>
              <a:rPr lang="zh-TW" u="sng">
                <a:solidFill>
                  <a:schemeClr val="hlink"/>
                </a:solidFill>
                <a:hlinkClick r:id="rId3"/>
              </a:rPr>
              <a:t>https://scratch.mit.edu/projects/213626425/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zh-TW"/>
              <a:t>hotkey過關</a:t>
            </a:r>
            <a:r>
              <a:rPr lang="zh-TW" u="sng">
                <a:solidFill>
                  <a:schemeClr val="hlink"/>
                </a:solidFill>
                <a:hlinkClick r:id="rId4"/>
              </a:rPr>
              <a:t>https://scratch.mit.edu/projects/456489746/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zh-TW"/>
              <a:t>計數器4</a:t>
            </a:r>
            <a:r>
              <a:rPr lang="zh-TW" u="sng">
                <a:solidFill>
                  <a:schemeClr val="hlink"/>
                </a:solidFill>
                <a:hlinkClick r:id="rId5"/>
              </a:rPr>
              <a:t>https://scratch.mit.edu/projects/449244166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zh-TW"/>
              <a:t>計數器3</a:t>
            </a:r>
            <a:r>
              <a:rPr lang="zh-TW" u="sng">
                <a:solidFill>
                  <a:schemeClr val="hlink"/>
                </a:solidFill>
                <a:hlinkClick r:id="rId6"/>
              </a:rPr>
              <a:t>https://scratch.mit.edu/projects/449241834/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zh-TW"/>
              <a:t>計數器2</a:t>
            </a:r>
            <a:r>
              <a:rPr lang="zh-TW" u="sng">
                <a:solidFill>
                  <a:schemeClr val="hlink"/>
                </a:solidFill>
                <a:hlinkClick r:id="rId7"/>
              </a:rPr>
              <a:t>https://scratch.mit.edu/projects/449238687/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zh-TW"/>
              <a:t>計數器1</a:t>
            </a:r>
            <a:r>
              <a:rPr lang="zh-TW" u="sng">
                <a:solidFill>
                  <a:schemeClr val="hlink"/>
                </a:solidFill>
                <a:hlinkClick r:id="rId8"/>
              </a:rPr>
              <a:t>https://scratch.mit.edu/projects/449235275/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39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範例</a:t>
            </a:r>
            <a:endParaRPr/>
          </a:p>
        </p:txBody>
      </p:sp>
      <p:sp>
        <p:nvSpPr>
          <p:cNvPr id="245" name="Google Shape;245;p39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過場1</a:t>
            </a:r>
            <a:r>
              <a:rPr lang="zh-TW" u="sng">
                <a:solidFill>
                  <a:schemeClr val="hlink"/>
                </a:solidFill>
                <a:hlinkClick r:id="rId3"/>
              </a:rPr>
              <a:t>https://scratch.mit.edu/projects/461617247/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zh-TW"/>
              <a:t>過場2</a:t>
            </a:r>
            <a:r>
              <a:rPr lang="zh-TW" u="sng">
                <a:solidFill>
                  <a:schemeClr val="hlink"/>
                </a:solidFill>
                <a:hlinkClick r:id="rId4"/>
              </a:rPr>
              <a:t>https://scratch.mit.edu/projects/461623471/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zh-TW"/>
              <a:t>過場3</a:t>
            </a:r>
            <a:r>
              <a:rPr lang="zh-TW" u="sng">
                <a:solidFill>
                  <a:schemeClr val="hlink"/>
                </a:solidFill>
                <a:hlinkClick r:id="rId5"/>
              </a:rPr>
              <a:t>https://scratch.mit.edu/projects/462804548/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zh-TW"/>
              <a:t>字幕器左向右</a:t>
            </a:r>
            <a:r>
              <a:rPr lang="zh-TW" u="sng">
                <a:solidFill>
                  <a:schemeClr val="hlink"/>
                </a:solidFill>
                <a:hlinkClick r:id="rId6"/>
              </a:rPr>
              <a:t>https://scratch.mit.edu/projects/456508116/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zh-TW"/>
              <a:t>合旋音樂</a:t>
            </a:r>
            <a:r>
              <a:rPr lang="zh-TW" u="sng">
                <a:solidFill>
                  <a:schemeClr val="hlink"/>
                </a:solidFill>
                <a:hlinkClick r:id="rId7"/>
              </a:rPr>
              <a:t>https://scratch.mit.edu/projects/468365139/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40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1" name="Google Shape;251;p40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不同音高效果：</a:t>
            </a:r>
            <a:r>
              <a:rPr lang="zh-TW" u="sng">
                <a:solidFill>
                  <a:schemeClr val="hlink"/>
                </a:solidFill>
                <a:hlinkClick r:id="rId3"/>
              </a:rPr>
              <a:t>https://scratch.mit.edu/projects/493344332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zh-TW"/>
              <a:t>移動背景</a:t>
            </a:r>
            <a:r>
              <a:rPr lang="zh-TW" u="sng">
                <a:solidFill>
                  <a:schemeClr val="hlink"/>
                </a:solidFill>
                <a:hlinkClick r:id="rId4"/>
              </a:rPr>
              <a:t>https://scratch.mit.edu/projects/456490385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41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遊戲組</a:t>
            </a:r>
            <a:endParaRPr/>
          </a:p>
        </p:txBody>
      </p:sp>
      <p:sp>
        <p:nvSpPr>
          <p:cNvPr id="257" name="Google Shape;257;p41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每天想一個不同玩法的遊戲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zh-TW"/>
              <a:t>首頁設計(題目、美工、玩法、遊戲背景)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zh-TW"/>
              <a:t>設計隱藏跳關鍵(可有可無)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5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教scratch學生學到什麼?</a:t>
            </a:r>
            <a:endParaRPr/>
          </a:p>
        </p:txBody>
      </p:sp>
      <p:sp>
        <p:nvSpPr>
          <p:cNvPr id="98" name="Google Shape;98;p15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109課綱是?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zh-TW"/>
              <a:t>老師教的?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zh-TW"/>
              <a:t>學生?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42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遊戲組基本能力</a:t>
            </a:r>
            <a:endParaRPr/>
          </a:p>
        </p:txBody>
      </p:sp>
      <p:sp>
        <p:nvSpPr>
          <p:cNvPr id="263" name="Google Shape;263;p42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計數器-有特色的計數器   過關條件-特別的玩法(不同玩法要評審玩得到)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zh-TW"/>
              <a:t>動畫-角色動畫      音樂音效-背景音樂及動畫特效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zh-TW"/>
              <a:t>自訂積木-組合重覆的積木   特殊工具（webcam 聲音....）是優點也是缺點:</a:t>
            </a:r>
            <a:r>
              <a:rPr lang="zh-TW" u="sng">
                <a:solidFill>
                  <a:schemeClr val="hlink"/>
                </a:solidFill>
                <a:hlinkClick r:id="rId3"/>
              </a:rPr>
              <a:t>http://blog.ilc.edu.tw/blog/blog/868/post/113115/779998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43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態度</a:t>
            </a:r>
            <a:endParaRPr/>
          </a:p>
        </p:txBody>
      </p:sp>
      <p:sp>
        <p:nvSpPr>
          <p:cNvPr id="269" name="Google Shape;269;p43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交流重比賽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zh-TW"/>
              <a:t>平時多訓練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zh-TW"/>
              <a:t>賽前心理建設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zh-TW"/>
              <a:t>賽中多盡力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zh-TW"/>
              <a:t>遺珠之憾別氣餒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zh-TW"/>
              <a:t>賽後多鼓勵</a:t>
            </a:r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44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命題方向</a:t>
            </a:r>
            <a:endParaRPr/>
          </a:p>
        </p:txBody>
      </p:sp>
      <p:sp>
        <p:nvSpPr>
          <p:cNvPr id="275" name="Google Shape;275;p44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封閉式:3D立體遊戲(設計一個3D立體遊戲,有關交通安全，需要有三關,要使用到清單,要有聲音音效)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zh-TW"/>
              <a:t>開放式:3D立體遊戲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zh-TW"/>
              <a:t>開放封閉式：3D立體遊戲，所謂3D是指三度空間，設計遊戲時不能用系統3D圖，....剩下發揮創意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zh-TW"/>
              <a:t>全國賽不用再貼CC圖示(報名時繳交)和隔天簡報</a:t>
            </a:r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45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教學筆記</a:t>
            </a:r>
            <a:endParaRPr/>
          </a:p>
        </p:txBody>
      </p:sp>
      <p:sp>
        <p:nvSpPr>
          <p:cNvPr id="281" name="Google Shape;281;p45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450">
                <a:solidFill>
                  <a:srgbClr val="40404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軟體下載區</a:t>
            </a:r>
            <a:r>
              <a:rPr lang="zh-TW" sz="1350" b="1" u="sng">
                <a:solidFill>
                  <a:schemeClr val="hlink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  <a:hlinkClick r:id="rId3"/>
              </a:rPr>
              <a:t>109 貓咪盃</a:t>
            </a:r>
            <a:endParaRPr sz="1350" b="1">
              <a:solidFill>
                <a:srgbClr val="E96656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800"/>
              </a:spcBef>
              <a:spcAft>
                <a:spcPts val="0"/>
              </a:spcAft>
              <a:buNone/>
            </a:pPr>
            <a:endParaRPr sz="1350" b="1">
              <a:solidFill>
                <a:srgbClr val="E96656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800"/>
              </a:spcBef>
              <a:spcAft>
                <a:spcPts val="0"/>
              </a:spcAft>
              <a:buNone/>
            </a:pPr>
            <a:r>
              <a:rPr lang="zh-TW"/>
              <a:t>邱文盛blog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zh-TW" u="sng">
                <a:solidFill>
                  <a:schemeClr val="accent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http://dshps.blogspot.com/</a:t>
            </a:r>
            <a:endParaRPr sz="1350" b="1">
              <a:solidFill>
                <a:srgbClr val="E96656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zh-TW" sz="245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audacity去雜音：</a:t>
            </a:r>
            <a:r>
              <a:rPr lang="zh-TW" sz="1350" u="sng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  <a:hlinkClick r:id="rId5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https://www.youtube.com/watch?v=D8WM_2teG84</a:t>
            </a:r>
            <a:endParaRPr sz="1350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zh-TW" sz="245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專業混音師用audacity</a:t>
            </a:r>
            <a:r>
              <a:rPr lang="zh-TW" sz="1350" b="1">
                <a:solidFill>
                  <a:srgbClr val="E96656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:</a:t>
            </a:r>
            <a:r>
              <a:rPr lang="zh-TW" sz="1350" b="1" u="sng">
                <a:solidFill>
                  <a:schemeClr val="hlink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  <a:hlinkClick r:id="rId6"/>
              </a:rPr>
              <a:t>https://www.youtube.com/watch?v=Q5yfXiSRu54</a:t>
            </a:r>
            <a:endParaRPr sz="1350" b="1">
              <a:solidFill>
                <a:srgbClr val="E96656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350" b="1">
              <a:solidFill>
                <a:srgbClr val="E96656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46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Impress按鈕存成png做法</a:t>
            </a:r>
            <a:endParaRPr sz="2400">
              <a:solidFill>
                <a:schemeClr val="dk2"/>
              </a:solidFill>
            </a:endParaRPr>
          </a:p>
        </p:txBody>
      </p:sp>
      <p:sp>
        <p:nvSpPr>
          <p:cNvPr id="287" name="Google Shape;287;p46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2933700" cy="233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先把按鈕轉成點陣圖就可以有儲存成png圖片。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zh-TW" u="sng">
                <a:solidFill>
                  <a:schemeClr val="hlink"/>
                </a:solidFill>
                <a:hlinkClick r:id="rId3"/>
              </a:rPr>
              <a:t>https://youtu.be/xpA9ELAVgCo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288" name="Google Shape;288;p4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386600" y="1057338"/>
            <a:ext cx="3134922" cy="3820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9" name="Google Shape;289;p4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312125" y="-12"/>
            <a:ext cx="2933700" cy="4733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6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開放硬體-arduino</a:t>
            </a:r>
            <a:endParaRPr/>
          </a:p>
        </p:txBody>
      </p:sp>
      <p:sp>
        <p:nvSpPr>
          <p:cNvPr id="104" name="Google Shape;104;p16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什麼是arduino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zh-TW" u="sng">
                <a:solidFill>
                  <a:schemeClr val="hlink"/>
                </a:solidFill>
                <a:hlinkClick r:id="rId3"/>
              </a:rPr>
              <a:t>https://zh.m.wikibooks.org/zh-tw/Arduino/%E7%AE%80%E4%BB%8B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zh-TW" u="sng">
                <a:solidFill>
                  <a:schemeClr val="hlink"/>
                </a:solidFill>
                <a:hlinkClick r:id="rId4"/>
              </a:rPr>
              <a:t>https://openhome.cc/Gossip/Books/mBlockArduino1-3and1-4.html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zh-TW"/>
              <a:t>arduino電路圖</a:t>
            </a:r>
            <a:r>
              <a:rPr lang="zh-TW" u="sng">
                <a:solidFill>
                  <a:schemeClr val="hlink"/>
                </a:solidFill>
                <a:hlinkClick r:id="rId5"/>
              </a:rPr>
              <a:t>https://swf.com.tw/?p=264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7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400">
                <a:solidFill>
                  <a:schemeClr val="dk2"/>
                </a:solidFill>
              </a:rPr>
              <a:t>AI躲貓貓</a:t>
            </a:r>
            <a:endParaRPr sz="24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17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AI躲貓貓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zh-TW" u="sng">
                <a:solidFill>
                  <a:schemeClr val="hlink"/>
                </a:solidFill>
                <a:hlinkClick r:id="rId3"/>
              </a:rPr>
              <a:t>https://www.youtube.com/watch?v=Z6fjTZAtziQ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8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arduino腳位</a:t>
            </a:r>
            <a:endParaRPr/>
          </a:p>
        </p:txBody>
      </p:sp>
      <p:sp>
        <p:nvSpPr>
          <p:cNvPr id="116" name="Google Shape;116;p18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117" name="Google Shape;117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80388" y="1087338"/>
            <a:ext cx="4981575" cy="3933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9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輸入、輸出、數位、類比</a:t>
            </a:r>
            <a:endParaRPr/>
          </a:p>
        </p:txBody>
      </p:sp>
      <p:sp>
        <p:nvSpPr>
          <p:cNvPr id="123" name="Google Shape;123;p19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數位和類比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zh-TW" u="sng">
                <a:solidFill>
                  <a:schemeClr val="hlink"/>
                </a:solidFill>
                <a:hlinkClick r:id="rId3"/>
              </a:rPr>
              <a:t>https://nkust.gitbook.io/csx/untitled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0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數位模擬類比</a:t>
            </a:r>
            <a:endParaRPr/>
          </a:p>
        </p:txBody>
      </p:sp>
      <p:sp>
        <p:nvSpPr>
          <p:cNvPr id="129" name="Google Shape;129;p20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pwm?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zh-TW" u="sng">
                <a:solidFill>
                  <a:schemeClr val="hlink"/>
                </a:solidFill>
                <a:hlinkClick r:id="rId3"/>
              </a:rPr>
              <a:t>http://thats-worth.blogspot.com/2014/04/arduino-pwm-arduino-pulse-width.html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1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韌體</a:t>
            </a:r>
            <a:endParaRPr/>
          </a:p>
        </p:txBody>
      </p:sp>
      <p:sp>
        <p:nvSpPr>
          <p:cNvPr id="135" name="Google Shape;135;p21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硬體、軟體、韌體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zh-TW" u="sng">
                <a:solidFill>
                  <a:schemeClr val="hlink"/>
                </a:solidFill>
                <a:hlinkClick r:id="rId3"/>
              </a:rPr>
              <a:t>https://docs.f5ezcode.in/cs-basic/di-si-zhang-shi-jie-shi-zhi-zui-da-de-wu-jia-gong-si-du-shi-it-ju/4.3-ying-ni-fen-de-qing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2219</Words>
  <Application>Microsoft Office PowerPoint</Application>
  <PresentationFormat>如螢幕大小 (16:9)</PresentationFormat>
  <Paragraphs>142</Paragraphs>
  <Slides>34</Slides>
  <Notes>34</Notes>
  <HiddenSlides>0</HiddenSlides>
  <MMClips>0</MMClips>
  <ScaleCrop>false</ScaleCrop>
  <HeadingPairs>
    <vt:vector size="6" baseType="variant">
      <vt:variant>
        <vt:lpstr>使用字型</vt:lpstr>
      </vt:variant>
      <vt:variant>
        <vt:i4>2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34</vt:i4>
      </vt:variant>
    </vt:vector>
  </HeadingPairs>
  <TitlesOfParts>
    <vt:vector size="37" baseType="lpstr">
      <vt:lpstr>Roboto</vt:lpstr>
      <vt:lpstr>Arial</vt:lpstr>
      <vt:lpstr>Geometric</vt:lpstr>
      <vt:lpstr>scratch比賽攻略</vt:lpstr>
      <vt:lpstr>新北市初賽注意事項</vt:lpstr>
      <vt:lpstr>教scratch學生學到什麼?</vt:lpstr>
      <vt:lpstr>開放硬體-arduino</vt:lpstr>
      <vt:lpstr>AI躲貓貓 </vt:lpstr>
      <vt:lpstr>arduino腳位</vt:lpstr>
      <vt:lpstr>輸入、輸出、數位、類比</vt:lpstr>
      <vt:lpstr>數位模擬類比</vt:lpstr>
      <vt:lpstr>韌體</vt:lpstr>
      <vt:lpstr>開放硬體</vt:lpstr>
      <vt:lpstr>今年大師的叮嚀</vt:lpstr>
      <vt:lpstr>可以接的設備有</vt:lpstr>
      <vt:lpstr>外接電源</vt:lpstr>
      <vt:lpstr>外觀重要嗎?</vt:lpstr>
      <vt:lpstr>實際運用</vt:lpstr>
      <vt:lpstr>參考資料</vt:lpstr>
      <vt:lpstr>動畫遊戲</vt:lpstr>
      <vt:lpstr>動畫遊戲要比什麼?</vt:lpstr>
      <vt:lpstr>動畫組</vt:lpstr>
      <vt:lpstr>PowerPoint 簡報</vt:lpstr>
      <vt:lpstr>為作品評分</vt:lpstr>
      <vt:lpstr>說故事的能力</vt:lpstr>
      <vt:lpstr>四格漫畫</vt:lpstr>
      <vt:lpstr>基本能力</vt:lpstr>
      <vt:lpstr>scratch3.19 bug</vt:lpstr>
      <vt:lpstr>範例</vt:lpstr>
      <vt:lpstr>範例</vt:lpstr>
      <vt:lpstr>PowerPoint 簡報</vt:lpstr>
      <vt:lpstr>遊戲組</vt:lpstr>
      <vt:lpstr>遊戲組基本能力</vt:lpstr>
      <vt:lpstr>態度</vt:lpstr>
      <vt:lpstr>命題方向</vt:lpstr>
      <vt:lpstr>教學筆記</vt:lpstr>
      <vt:lpstr>Impress按鈕存成png做法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scratch比賽攻略</dc:title>
  <dc:creator>User</dc:creator>
  <cp:lastModifiedBy>classxxx</cp:lastModifiedBy>
  <cp:revision>1</cp:revision>
  <dcterms:modified xsi:type="dcterms:W3CDTF">2021-03-08T01:03:21Z</dcterms:modified>
</cp:coreProperties>
</file>