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4" r:id="rId4"/>
    <p:sldId id="258" r:id="rId5"/>
    <p:sldId id="259" r:id="rId6"/>
    <p:sldId id="262" r:id="rId7"/>
    <p:sldId id="263" r:id="rId8"/>
    <p:sldId id="260" r:id="rId9"/>
    <p:sldId id="270" r:id="rId10"/>
    <p:sldId id="261" r:id="rId11"/>
    <p:sldId id="264" r:id="rId12"/>
    <p:sldId id="265" r:id="rId13"/>
    <p:sldId id="267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996C-66EA-42BD-917F-EAED947B81A7}" type="datetimeFigureOut">
              <a:rPr lang="zh-TW" altLang="en-US" smtClean="0"/>
              <a:t>2020/12/20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2AE-8E97-4619-B1D3-D6278895B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52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996C-66EA-42BD-917F-EAED947B81A7}" type="datetimeFigureOut">
              <a:rPr lang="zh-TW" altLang="en-US" smtClean="0"/>
              <a:t>2020/12/20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2AE-8E97-4619-B1D3-D6278895B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37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996C-66EA-42BD-917F-EAED947B81A7}" type="datetimeFigureOut">
              <a:rPr lang="zh-TW" altLang="en-US" smtClean="0"/>
              <a:t>2020/12/20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2AE-8E97-4619-B1D3-D6278895B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823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996C-66EA-42BD-917F-EAED947B81A7}" type="datetimeFigureOut">
              <a:rPr lang="zh-TW" altLang="en-US" smtClean="0"/>
              <a:t>2020/12/20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2AE-8E97-4619-B1D3-D6278895B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226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996C-66EA-42BD-917F-EAED947B81A7}" type="datetimeFigureOut">
              <a:rPr lang="zh-TW" altLang="en-US" smtClean="0"/>
              <a:t>2020/12/20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2AE-8E97-4619-B1D3-D6278895B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95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996C-66EA-42BD-917F-EAED947B81A7}" type="datetimeFigureOut">
              <a:rPr lang="zh-TW" altLang="en-US" smtClean="0"/>
              <a:t>2020/12/20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2AE-8E97-4619-B1D3-D6278895B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46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996C-66EA-42BD-917F-EAED947B81A7}" type="datetimeFigureOut">
              <a:rPr lang="zh-TW" altLang="en-US" smtClean="0"/>
              <a:t>2020/12/20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2AE-8E97-4619-B1D3-D6278895B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15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996C-66EA-42BD-917F-EAED947B81A7}" type="datetimeFigureOut">
              <a:rPr lang="zh-TW" altLang="en-US" smtClean="0"/>
              <a:t>2020/12/20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2AE-8E97-4619-B1D3-D6278895B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82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996C-66EA-42BD-917F-EAED947B81A7}" type="datetimeFigureOut">
              <a:rPr lang="zh-TW" altLang="en-US" smtClean="0"/>
              <a:t>2020/12/20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2AE-8E97-4619-B1D3-D6278895B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42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996C-66EA-42BD-917F-EAED947B81A7}" type="datetimeFigureOut">
              <a:rPr lang="zh-TW" altLang="en-US" smtClean="0"/>
              <a:t>2020/12/20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2AE-8E97-4619-B1D3-D6278895B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63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996C-66EA-42BD-917F-EAED947B81A7}" type="datetimeFigureOut">
              <a:rPr lang="zh-TW" altLang="en-US" smtClean="0"/>
              <a:t>2020/12/20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2AE-8E97-4619-B1D3-D6278895B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62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996C-66EA-42BD-917F-EAED947B81A7}" type="datetimeFigureOut">
              <a:rPr lang="zh-TW" altLang="en-US" smtClean="0"/>
              <a:t>2020/12/20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12AE-8E97-4619-B1D3-D6278895B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15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dxOC9o5emU&amp;feature=youtu.be&amp;list=PLQm7Z_5e808EK3eAEtxWD2u07q4B2WDK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9790" y="724073"/>
            <a:ext cx="9144000" cy="1047404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如何以</a:t>
            </a:r>
            <a:r>
              <a:rPr lang="zh-TW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縣市帳號</a:t>
            </a: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登入因材網</a:t>
            </a:r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</a:t>
            </a:r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190" y="2635135"/>
            <a:ext cx="3657600" cy="4010025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3493202" y="3732495"/>
            <a:ext cx="2402378" cy="1695797"/>
          </a:xfrm>
          <a:prstGeom prst="wedgeEllipseCallout">
            <a:avLst>
              <a:gd name="adj1" fmla="val 100240"/>
              <a:gd name="adj2" fmla="val -311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按</a:t>
            </a:r>
            <a:endParaRPr lang="en-US" altLang="zh-TW" dirty="0"/>
          </a:p>
          <a:p>
            <a:pPr algn="ctr"/>
            <a:r>
              <a:rPr lang="zh-TW" altLang="en-US" dirty="0">
                <a:solidFill>
                  <a:srgbClr val="FF0000"/>
                </a:solidFill>
              </a:rPr>
              <a:t>教育體系單一簽入服務</a:t>
            </a:r>
          </a:p>
        </p:txBody>
      </p:sp>
      <p:sp>
        <p:nvSpPr>
          <p:cNvPr id="6" name="橢圓 5"/>
          <p:cNvSpPr/>
          <p:nvPr/>
        </p:nvSpPr>
        <p:spPr>
          <a:xfrm>
            <a:off x="7339088" y="4033318"/>
            <a:ext cx="3234701" cy="11334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454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0258" y="236563"/>
            <a:ext cx="8995756" cy="40795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學生進入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先</a:t>
            </a:r>
            <a:r>
              <a:rPr lang="zh-TW" altLang="en-US" dirty="0"/>
              <a:t>學  兩項   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基本功能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402" y="1515096"/>
            <a:ext cx="8879777" cy="3651922"/>
          </a:xfrm>
          <a:prstGeom prst="rect">
            <a:avLst/>
          </a:prstGeom>
        </p:spPr>
      </p:pic>
      <p:sp>
        <p:nvSpPr>
          <p:cNvPr id="5" name="向右箭號圖說文字 4"/>
          <p:cNvSpPr/>
          <p:nvPr/>
        </p:nvSpPr>
        <p:spPr>
          <a:xfrm>
            <a:off x="4073236" y="773084"/>
            <a:ext cx="2352502" cy="615141"/>
          </a:xfrm>
          <a:prstGeom prst="rightArrowCallou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>
                <a:solidFill>
                  <a:srgbClr val="FF0000"/>
                </a:solidFill>
              </a:rPr>
              <a:t>我的任務</a:t>
            </a:r>
          </a:p>
        </p:txBody>
      </p:sp>
      <p:sp>
        <p:nvSpPr>
          <p:cNvPr id="6" name="向右箭號圖說文字 5"/>
          <p:cNvSpPr/>
          <p:nvPr/>
        </p:nvSpPr>
        <p:spPr>
          <a:xfrm>
            <a:off x="6425737" y="720335"/>
            <a:ext cx="3483033" cy="615141"/>
          </a:xfrm>
          <a:prstGeom prst="righ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r>
              <a:rPr lang="zh-TW" altLang="en-US" dirty="0"/>
              <a:t>我的診斷報告</a:t>
            </a:r>
          </a:p>
        </p:txBody>
      </p:sp>
      <p:sp>
        <p:nvSpPr>
          <p:cNvPr id="7" name="矩形: 圓角 6"/>
          <p:cNvSpPr/>
          <p:nvPr/>
        </p:nvSpPr>
        <p:spPr>
          <a:xfrm>
            <a:off x="7556271" y="4199139"/>
            <a:ext cx="957414" cy="9678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97527" y="5793971"/>
            <a:ext cx="7606146" cy="8728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說明：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科任老師若需要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任務指派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請聯絡</a:t>
            </a:r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資訊組長</a:t>
            </a:r>
            <a:r>
              <a:rPr lang="zh-TW" altLang="en-US" dirty="0">
                <a:sym typeface="Wingdings" panose="05000000000000000000" pitchFamily="2" charset="2"/>
              </a:rPr>
              <a:t>開通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5630" y="3986610"/>
            <a:ext cx="1162050" cy="24955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矩形 9"/>
          <p:cNvSpPr/>
          <p:nvPr/>
        </p:nvSpPr>
        <p:spPr>
          <a:xfrm>
            <a:off x="9317495" y="3341057"/>
            <a:ext cx="287450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該班</a:t>
            </a:r>
            <a:r>
              <a:rPr lang="en-US" altLang="zh-TW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zh-TW" alt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導師</a:t>
            </a:r>
            <a:r>
              <a:rPr lang="zh-TW" altLang="en-US" sz="1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或</a:t>
            </a:r>
            <a:r>
              <a:rPr lang="zh-TW" alt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科任</a:t>
            </a:r>
            <a:r>
              <a:rPr lang="zh-TW" altLang="en-US" sz="1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</a:t>
            </a:r>
            <a:r>
              <a:rPr lang="zh-TW" alt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任務指派</a:t>
            </a:r>
          </a:p>
        </p:txBody>
      </p:sp>
      <p:sp>
        <p:nvSpPr>
          <p:cNvPr id="11" name="矩形: 圓角 10"/>
          <p:cNvSpPr/>
          <p:nvPr/>
        </p:nvSpPr>
        <p:spPr>
          <a:xfrm>
            <a:off x="4493028" y="1567846"/>
            <a:ext cx="768927" cy="80128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形圖說文字 11"/>
          <p:cNvSpPr/>
          <p:nvPr/>
        </p:nvSpPr>
        <p:spPr>
          <a:xfrm>
            <a:off x="4829695" y="2668385"/>
            <a:ext cx="3092334" cy="672672"/>
          </a:xfrm>
          <a:prstGeom prst="wedgeEllipseCallout">
            <a:avLst>
              <a:gd name="adj1" fmla="val -32866"/>
              <a:gd name="adj2" fmla="val -9567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先接收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我的任務</a:t>
            </a:r>
          </a:p>
        </p:txBody>
      </p:sp>
    </p:spTree>
    <p:extLst>
      <p:ext uri="{BB962C8B-B14F-4D97-AF65-F5344CB8AC3E}">
        <p14:creationId xmlns:p14="http://schemas.microsoft.com/office/powerpoint/2010/main" val="2526130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學生進入後</a:t>
            </a:r>
          </a:p>
        </p:txBody>
      </p:sp>
      <p:sp>
        <p:nvSpPr>
          <p:cNvPr id="5" name="向右箭號圖說文字 4"/>
          <p:cNvSpPr/>
          <p:nvPr/>
        </p:nvSpPr>
        <p:spPr>
          <a:xfrm>
            <a:off x="4073236" y="773084"/>
            <a:ext cx="2352502" cy="615141"/>
          </a:xfrm>
          <a:prstGeom prst="righ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1</a:t>
            </a:r>
            <a:r>
              <a:rPr lang="zh-TW" altLang="en-US" dirty="0">
                <a:solidFill>
                  <a:schemeClr val="bg1"/>
                </a:solidFill>
              </a:rPr>
              <a:t>我的任務</a:t>
            </a:r>
          </a:p>
        </p:txBody>
      </p:sp>
      <p:sp>
        <p:nvSpPr>
          <p:cNvPr id="6" name="向右箭號圖說文字 5"/>
          <p:cNvSpPr/>
          <p:nvPr/>
        </p:nvSpPr>
        <p:spPr>
          <a:xfrm>
            <a:off x="6425737" y="720335"/>
            <a:ext cx="3483033" cy="615141"/>
          </a:xfrm>
          <a:prstGeom prst="rightArrowCallou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我的診斷報告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17" y="1889854"/>
            <a:ext cx="9075679" cy="4198962"/>
          </a:xfrm>
          <a:prstGeom prst="rect">
            <a:avLst/>
          </a:prstGeom>
        </p:spPr>
      </p:pic>
      <p:sp>
        <p:nvSpPr>
          <p:cNvPr id="7" name="矩形: 圓角 6"/>
          <p:cNvSpPr/>
          <p:nvPr/>
        </p:nvSpPr>
        <p:spPr>
          <a:xfrm>
            <a:off x="7780714" y="2419004"/>
            <a:ext cx="1571104" cy="5237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447063" y="221919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第一種</a:t>
            </a:r>
          </a:p>
        </p:txBody>
      </p:sp>
    </p:spTree>
    <p:extLst>
      <p:ext uri="{BB962C8B-B14F-4D97-AF65-F5344CB8AC3E}">
        <p14:creationId xmlns:p14="http://schemas.microsoft.com/office/powerpoint/2010/main" val="163309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A15DF035-B1FB-4973-8145-468A44446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47" y="1440974"/>
            <a:ext cx="11430000" cy="31623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學生進入後</a:t>
            </a:r>
          </a:p>
        </p:txBody>
      </p:sp>
      <p:sp>
        <p:nvSpPr>
          <p:cNvPr id="5" name="向右箭號圖說文字 4"/>
          <p:cNvSpPr/>
          <p:nvPr/>
        </p:nvSpPr>
        <p:spPr>
          <a:xfrm>
            <a:off x="4073236" y="773084"/>
            <a:ext cx="2352502" cy="615141"/>
          </a:xfrm>
          <a:prstGeom prst="righ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1</a:t>
            </a:r>
            <a:r>
              <a:rPr lang="zh-TW" altLang="en-US" dirty="0">
                <a:solidFill>
                  <a:schemeClr val="bg1"/>
                </a:solidFill>
              </a:rPr>
              <a:t>我的任務</a:t>
            </a:r>
          </a:p>
        </p:txBody>
      </p:sp>
      <p:sp>
        <p:nvSpPr>
          <p:cNvPr id="6" name="向右箭號圖說文字 5"/>
          <p:cNvSpPr/>
          <p:nvPr/>
        </p:nvSpPr>
        <p:spPr>
          <a:xfrm>
            <a:off x="6425737" y="720335"/>
            <a:ext cx="3483033" cy="615141"/>
          </a:xfrm>
          <a:prstGeom prst="righ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我的診斷報告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t="67001"/>
          <a:stretch/>
        </p:blipFill>
        <p:spPr>
          <a:xfrm>
            <a:off x="506903" y="3591097"/>
            <a:ext cx="11410950" cy="95553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447064" y="221919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第二種</a:t>
            </a:r>
          </a:p>
        </p:txBody>
      </p:sp>
      <p:sp>
        <p:nvSpPr>
          <p:cNvPr id="7" name="矩形: 圓角 6"/>
          <p:cNvSpPr/>
          <p:nvPr/>
        </p:nvSpPr>
        <p:spPr>
          <a:xfrm>
            <a:off x="9123218" y="2725406"/>
            <a:ext cx="1571104" cy="4171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0897899" y="3545160"/>
            <a:ext cx="911802" cy="5237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形圖說文字 10"/>
          <p:cNvSpPr/>
          <p:nvPr/>
        </p:nvSpPr>
        <p:spPr>
          <a:xfrm>
            <a:off x="8320867" y="4410851"/>
            <a:ext cx="3616036" cy="1202051"/>
          </a:xfrm>
          <a:prstGeom prst="wedgeEllipseCallout">
            <a:avLst>
              <a:gd name="adj1" fmla="val 29052"/>
              <a:gd name="adj2" fmla="val -6958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要按倒三角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6724995" y="5612902"/>
            <a:ext cx="5328459" cy="7213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先將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✕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的影片看完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  <a:sym typeface="Wingdings" panose="05000000000000000000" pitchFamily="2" charset="2"/>
              </a:rPr>
              <a:t>再看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△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的影片</a:t>
            </a:r>
            <a:endParaRPr lang="zh-TW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箭號: 向下 7">
            <a:extLst>
              <a:ext uri="{FF2B5EF4-FFF2-40B4-BE49-F238E27FC236}">
                <a16:creationId xmlns:a16="http://schemas.microsoft.com/office/drawing/2014/main" id="{1341DDBE-6A54-4D7E-A8DB-C50EB9E5CCF1}"/>
              </a:ext>
            </a:extLst>
          </p:cNvPr>
          <p:cNvSpPr/>
          <p:nvPr/>
        </p:nvSpPr>
        <p:spPr>
          <a:xfrm>
            <a:off x="3514545" y="2603353"/>
            <a:ext cx="413175" cy="1078331"/>
          </a:xfrm>
          <a:prstGeom prst="downArrow">
            <a:avLst/>
          </a:prstGeom>
          <a:ln w="57150"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TW" altLang="en-US" b="1">
              <a:ln/>
              <a:solidFill>
                <a:schemeClr val="accent4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343" y="4017796"/>
            <a:ext cx="4509394" cy="25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46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6400" y="279244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如有不盡完善之處</a:t>
            </a:r>
            <a:r>
              <a:rPr lang="en-US" altLang="zh-TW" dirty="0"/>
              <a:t>,</a:t>
            </a:r>
            <a:r>
              <a:rPr lang="zh-TW" altLang="en-US" dirty="0"/>
              <a:t>請多多指教</a:t>
            </a:r>
            <a:br>
              <a:rPr lang="en-US" altLang="zh-TW" dirty="0"/>
            </a:b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239176" y="4031365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文山資訊組</a:t>
            </a:r>
          </a:p>
        </p:txBody>
      </p:sp>
    </p:spTree>
    <p:extLst>
      <p:ext uri="{BB962C8B-B14F-4D97-AF65-F5344CB8AC3E}">
        <p14:creationId xmlns:p14="http://schemas.microsoft.com/office/powerpoint/2010/main" val="2760232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7D69FF-9145-4956-BFDF-E90E5782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</a:t>
            </a:r>
            <a:r>
              <a:rPr lang="zh-TW" altLang="en-US" dirty="0"/>
              <a:t>補充</a:t>
            </a:r>
            <a:r>
              <a:rPr lang="en-US" altLang="zh-TW" dirty="0"/>
              <a:t>)</a:t>
            </a:r>
            <a:r>
              <a:rPr lang="zh-TW" altLang="en-US" dirty="0"/>
              <a:t>成立</a:t>
            </a:r>
            <a:r>
              <a:rPr lang="en-US" altLang="zh-TW" dirty="0" err="1"/>
              <a:t>PaGemo</a:t>
            </a:r>
            <a:r>
              <a:rPr lang="zh-TW" altLang="en-US" dirty="0"/>
              <a:t>新班級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D9C4B75-179D-412A-A715-7B5CE3402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11" y="1868744"/>
            <a:ext cx="11239893" cy="2717726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1DE1E575-47CC-4E4C-BC14-25E47AF6070B}"/>
              </a:ext>
            </a:extLst>
          </p:cNvPr>
          <p:cNvSpPr/>
          <p:nvPr/>
        </p:nvSpPr>
        <p:spPr>
          <a:xfrm>
            <a:off x="9860951" y="1961457"/>
            <a:ext cx="911802" cy="5237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67A7FE8E-5AA6-4B81-880C-3FA9C91B1471}"/>
              </a:ext>
            </a:extLst>
          </p:cNvPr>
          <p:cNvSpPr/>
          <p:nvPr/>
        </p:nvSpPr>
        <p:spPr>
          <a:xfrm>
            <a:off x="9405050" y="2644756"/>
            <a:ext cx="911802" cy="5237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E8C0C51-BD1D-49E8-84EB-37BD85AE4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163" y="3149999"/>
            <a:ext cx="6164197" cy="1436471"/>
          </a:xfrm>
          <a:prstGeom prst="rect">
            <a:avLst/>
          </a:prstGeom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CB5636F9-9A05-4E06-B85B-C62C60D99DFC}"/>
              </a:ext>
            </a:extLst>
          </p:cNvPr>
          <p:cNvSpPr/>
          <p:nvPr/>
        </p:nvSpPr>
        <p:spPr>
          <a:xfrm>
            <a:off x="9860951" y="3571447"/>
            <a:ext cx="911802" cy="5237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1505694-EB90-4D90-B289-9A133EB471E6}"/>
              </a:ext>
            </a:extLst>
          </p:cNvPr>
          <p:cNvSpPr/>
          <p:nvPr/>
        </p:nvSpPr>
        <p:spPr>
          <a:xfrm>
            <a:off x="9593089" y="11243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6981970-E8B3-4619-B884-783E4C63C2E0}"/>
              </a:ext>
            </a:extLst>
          </p:cNvPr>
          <p:cNvSpPr/>
          <p:nvPr/>
        </p:nvSpPr>
        <p:spPr>
          <a:xfrm>
            <a:off x="9047036" y="213903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17DAF3F-143A-4709-A9F2-A5E5B9DDEF29}"/>
              </a:ext>
            </a:extLst>
          </p:cNvPr>
          <p:cNvSpPr/>
          <p:nvPr/>
        </p:nvSpPr>
        <p:spPr>
          <a:xfrm>
            <a:off x="9298666" y="319775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54666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BD4E78-73A9-4904-B375-931CAC993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 </a:t>
            </a:r>
            <a:r>
              <a:rPr lang="zh-TW" altLang="en-US" dirty="0"/>
              <a:t>使用</a:t>
            </a:r>
            <a:r>
              <a:rPr lang="en-US" altLang="zh-TW" dirty="0"/>
              <a:t>—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教師管理介面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3DFB416B-61BE-4862-ABC5-5614D8E0A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9349" y="1872759"/>
            <a:ext cx="9667955" cy="4351338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FFFBFAC1-1861-46FA-9D5E-84F71D53BAC7}"/>
              </a:ext>
            </a:extLst>
          </p:cNvPr>
          <p:cNvSpPr/>
          <p:nvPr/>
        </p:nvSpPr>
        <p:spPr>
          <a:xfrm>
            <a:off x="6797239" y="4874339"/>
            <a:ext cx="911802" cy="5237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005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1246B8-7FE0-47B3-9853-670087853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詳細使用</a:t>
            </a:r>
            <a:r>
              <a:rPr lang="en-US" altLang="zh-TW" dirty="0"/>
              <a:t>—</a:t>
            </a:r>
            <a:r>
              <a:rPr lang="en-US" altLang="zh-TW"/>
              <a:t>PaGamo</a:t>
            </a:r>
            <a:r>
              <a:rPr lang="en-US" altLang="zh-TW" dirty="0"/>
              <a:t>【</a:t>
            </a:r>
            <a:r>
              <a:rPr lang="zh-TW" altLang="en-US" dirty="0"/>
              <a:t>教師管理介面</a:t>
            </a:r>
            <a:r>
              <a:rPr lang="en-US" altLang="zh-TW" dirty="0"/>
              <a:t>】</a:t>
            </a:r>
            <a:r>
              <a:rPr lang="zh-TW" altLang="en-US" dirty="0"/>
              <a:t>可看</a:t>
            </a:r>
            <a:r>
              <a:rPr lang="en-US" altLang="zh-TW" dirty="0" err="1"/>
              <a:t>youtube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B19016-018D-4EE5-978D-B4AFD46C9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https://www.youtube.com/watch?v=GdxOC9o5emU&amp;feature=youtu.be&amp;list=PLQm7Z_5e808EK3eAEtxWD2u07q4B2WDKm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44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91EB4DB-D300-46D3-839D-B28C900C9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891" y="278644"/>
            <a:ext cx="7254390" cy="5990088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C94C759F-12DB-40A7-A92B-B59BCC1126C2}"/>
              </a:ext>
            </a:extLst>
          </p:cNvPr>
          <p:cNvSpPr/>
          <p:nvPr/>
        </p:nvSpPr>
        <p:spPr>
          <a:xfrm>
            <a:off x="7430610" y="5335480"/>
            <a:ext cx="1704512" cy="6747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00366A5A-9339-4671-BC57-9F27434DC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056" y="5596533"/>
            <a:ext cx="103822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1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15CB06D1-F8F6-434A-BB29-5D8C6E915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302" y="2050742"/>
            <a:ext cx="9164715" cy="443409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0AF3C6FC-7827-47E1-B102-BE31A0EA3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982" y="870012"/>
            <a:ext cx="10230035" cy="849425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74CB7C1E-E8D9-429E-B1C3-CA3CA7385A04}"/>
              </a:ext>
            </a:extLst>
          </p:cNvPr>
          <p:cNvSpPr/>
          <p:nvPr/>
        </p:nvSpPr>
        <p:spPr>
          <a:xfrm>
            <a:off x="8664605" y="538707"/>
            <a:ext cx="2139519" cy="11807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9AE3107-48CB-45BD-9FCD-29C7CA932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33" y="1294724"/>
            <a:ext cx="1038225" cy="1085850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1851FE1A-8DF9-4938-BAF7-9DA8ACA2DA64}"/>
              </a:ext>
            </a:extLst>
          </p:cNvPr>
          <p:cNvSpPr/>
          <p:nvPr/>
        </p:nvSpPr>
        <p:spPr>
          <a:xfrm>
            <a:off x="4746547" y="3648722"/>
            <a:ext cx="1038225" cy="3373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B931789-E5DD-48EE-8A96-72DD5F980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47" y="3790829"/>
            <a:ext cx="103822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6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按登入</a:t>
            </a:r>
            <a:r>
              <a:rPr lang="en-US" altLang="zh-TW" sz="2800" dirty="0"/>
              <a:t>-------------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endParaRPr lang="zh-TW" altLang="en-US" sz="28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393" y="1648519"/>
            <a:ext cx="5151584" cy="4351338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2446297" y="5041356"/>
            <a:ext cx="1659775" cy="71723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562749" y="493830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zh-TW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/>
          <a:srcRect b="22713"/>
          <a:stretch/>
        </p:blipFill>
        <p:spPr>
          <a:xfrm>
            <a:off x="6315491" y="1337923"/>
            <a:ext cx="5478489" cy="2648151"/>
          </a:xfrm>
          <a:prstGeom prst="rect">
            <a:avLst/>
          </a:prstGeom>
        </p:spPr>
      </p:pic>
      <p:sp>
        <p:nvSpPr>
          <p:cNvPr id="13" name="橢圓 12"/>
          <p:cNvSpPr/>
          <p:nvPr/>
        </p:nvSpPr>
        <p:spPr>
          <a:xfrm>
            <a:off x="8904303" y="1917577"/>
            <a:ext cx="1129876" cy="723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8210826" y="305692"/>
            <a:ext cx="2613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桃園市</a:t>
            </a:r>
            <a:endParaRPr lang="zh-TW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059" y="4873201"/>
            <a:ext cx="3415736" cy="112665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571372" y="4216463"/>
            <a:ext cx="3462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 </a:t>
            </a: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學生登入</a:t>
            </a:r>
            <a:endParaRPr lang="zh-TW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981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依順序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zh-TW" altLang="en-US"/>
              <a:t>回答</a:t>
            </a:r>
            <a:r>
              <a:rPr lang="zh-TW" altLang="en-US" dirty="0"/>
              <a:t>以下問題即可登入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636" y="1690688"/>
            <a:ext cx="5383098" cy="4351338"/>
          </a:xfrm>
          <a:prstGeom prst="rect">
            <a:avLst/>
          </a:prstGeom>
        </p:spPr>
      </p:pic>
      <p:sp>
        <p:nvSpPr>
          <p:cNvPr id="5" name="矩形: 圓角 4"/>
          <p:cNvSpPr/>
          <p:nvPr/>
        </p:nvSpPr>
        <p:spPr>
          <a:xfrm>
            <a:off x="103303" y="2737477"/>
            <a:ext cx="5383098" cy="253879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381" y="1280232"/>
            <a:ext cx="4330534" cy="3058940"/>
          </a:xfrm>
          <a:prstGeom prst="rect">
            <a:avLst/>
          </a:prstGeom>
        </p:spPr>
      </p:pic>
      <p:sp>
        <p:nvSpPr>
          <p:cNvPr id="7" name="矩形: 圓角 6"/>
          <p:cNvSpPr/>
          <p:nvPr/>
        </p:nvSpPr>
        <p:spPr>
          <a:xfrm>
            <a:off x="6332287" y="3497802"/>
            <a:ext cx="4415628" cy="6214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8A91C8-BFBC-49A4-B1E5-AE3FCCDB463D}"/>
              </a:ext>
            </a:extLst>
          </p:cNvPr>
          <p:cNvSpPr/>
          <p:nvPr/>
        </p:nvSpPr>
        <p:spPr>
          <a:xfrm>
            <a:off x="270989" y="26661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63961BA-829D-427B-9024-60A12F34B47F}"/>
              </a:ext>
            </a:extLst>
          </p:cNvPr>
          <p:cNvSpPr/>
          <p:nvPr/>
        </p:nvSpPr>
        <p:spPr>
          <a:xfrm>
            <a:off x="270989" y="330550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38169C5-8464-49CA-8715-4809214FFA1A}"/>
              </a:ext>
            </a:extLst>
          </p:cNvPr>
          <p:cNvSpPr/>
          <p:nvPr/>
        </p:nvSpPr>
        <p:spPr>
          <a:xfrm>
            <a:off x="270989" y="389599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F74B1D6-BADF-4B4D-9EB1-4D01F4F78453}"/>
              </a:ext>
            </a:extLst>
          </p:cNvPr>
          <p:cNvSpPr/>
          <p:nvPr/>
        </p:nvSpPr>
        <p:spPr>
          <a:xfrm>
            <a:off x="210723" y="445335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CA97790-4B2E-4D90-8BC1-A21EACA02F39}"/>
              </a:ext>
            </a:extLst>
          </p:cNvPr>
          <p:cNvSpPr txBox="1"/>
          <p:nvPr/>
        </p:nvSpPr>
        <p:spPr>
          <a:xfrm>
            <a:off x="6477647" y="4499520"/>
            <a:ext cx="4566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如果有問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班級和座號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要檢查一下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是否正確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9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3" y="799584"/>
            <a:ext cx="7318837" cy="3996367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4472247" y="2230086"/>
            <a:ext cx="4056611" cy="7560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836" y="3746625"/>
            <a:ext cx="4257675" cy="1304925"/>
          </a:xfrm>
          <a:prstGeom prst="rect">
            <a:avLst/>
          </a:prstGeom>
        </p:spPr>
      </p:pic>
      <p:sp>
        <p:nvSpPr>
          <p:cNvPr id="7" name="向下箭號 6"/>
          <p:cNvSpPr/>
          <p:nvPr/>
        </p:nvSpPr>
        <p:spPr>
          <a:xfrm>
            <a:off x="6758248" y="3034488"/>
            <a:ext cx="457200" cy="712137"/>
          </a:xfrm>
          <a:prstGeom prst="down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786963" y="1119432"/>
            <a:ext cx="33025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r>
              <a:rPr lang="zh-TW" alt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選正確的班級</a:t>
            </a:r>
            <a:r>
              <a:rPr lang="en-US" altLang="zh-TW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</a:t>
            </a:r>
            <a:r>
              <a:rPr lang="zh-TW" alt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很重要</a:t>
            </a:r>
            <a:r>
              <a:rPr lang="en-US" altLang="zh-TW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</a:t>
            </a:r>
            <a:endParaRPr lang="zh-TW" altLang="en-US" sz="2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橢圓 8"/>
          <p:cNvSpPr/>
          <p:nvPr/>
        </p:nvSpPr>
        <p:spPr>
          <a:xfrm>
            <a:off x="2504901" y="1717144"/>
            <a:ext cx="3097878" cy="7560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416326" y="2340947"/>
            <a:ext cx="31853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r>
              <a:rPr lang="zh-TW" altLang="en-US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選擇</a:t>
            </a:r>
            <a:r>
              <a:rPr lang="en-US" altLang="zh-TW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Wingdings" panose="05000000000000000000" pitchFamily="2" charset="2"/>
              </a:rPr>
              <a:t></a:t>
            </a:r>
            <a:r>
              <a:rPr lang="zh-TW" altLang="en-US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我有因材網帳號</a:t>
            </a:r>
          </a:p>
        </p:txBody>
      </p:sp>
      <p:sp>
        <p:nvSpPr>
          <p:cNvPr id="11" name="矩形 10"/>
          <p:cNvSpPr/>
          <p:nvPr/>
        </p:nvSpPr>
        <p:spPr>
          <a:xfrm>
            <a:off x="8225544" y="3284960"/>
            <a:ext cx="31037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最後</a:t>
            </a:r>
            <a:r>
              <a:rPr lang="en-US" altLang="zh-TW" sz="2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填入</a:t>
            </a:r>
            <a:r>
              <a:rPr lang="en-US" altLang="zh-TW" sz="2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6</a:t>
            </a:r>
            <a:r>
              <a:rPr lang="zh-TW" altLang="en-US" sz="2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碼的學號</a:t>
            </a:r>
          </a:p>
        </p:txBody>
      </p:sp>
      <p:sp>
        <p:nvSpPr>
          <p:cNvPr id="12" name="矩形 11"/>
          <p:cNvSpPr/>
          <p:nvPr/>
        </p:nvSpPr>
        <p:spPr>
          <a:xfrm>
            <a:off x="3932510" y="4992566"/>
            <a:ext cx="5382953" cy="8740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</a:t>
            </a:r>
            <a:r>
              <a:rPr lang="zh-TW" alt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輸入你的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學號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在給你的帳密資料上</a:t>
            </a:r>
            <a:endParaRPr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黏國語課本第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頁   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86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確認</a:t>
            </a:r>
            <a:r>
              <a:rPr lang="en-US" altLang="zh-TW" dirty="0"/>
              <a:t>【</a:t>
            </a:r>
            <a:r>
              <a:rPr lang="zh-TW" altLang="en-US" dirty="0"/>
              <a:t>班級</a:t>
            </a:r>
            <a:r>
              <a:rPr lang="en-US" altLang="zh-TW" dirty="0"/>
              <a:t>】---【</a:t>
            </a:r>
            <a:r>
              <a:rPr lang="zh-TW" altLang="en-US" dirty="0"/>
              <a:t>學號</a:t>
            </a:r>
            <a:r>
              <a:rPr lang="en-US" altLang="zh-TW" dirty="0"/>
              <a:t>】</a:t>
            </a:r>
            <a:r>
              <a:rPr lang="zh-TW" altLang="en-US" dirty="0"/>
              <a:t>正確後，</a:t>
            </a:r>
            <a:br>
              <a:rPr lang="en-US" altLang="zh-TW" dirty="0"/>
            </a:br>
            <a:r>
              <a:rPr lang="en-US" altLang="zh-TW" dirty="0"/>
              <a:t>                               </a:t>
            </a:r>
            <a:r>
              <a:rPr lang="zh-TW" altLang="en-US" dirty="0"/>
              <a:t>才按   </a:t>
            </a:r>
            <a:r>
              <a:rPr lang="zh-TW" altLang="en-US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完成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883" y="1812175"/>
            <a:ext cx="7931387" cy="325935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964" y="3926745"/>
            <a:ext cx="2169389" cy="12761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橢圓 5"/>
          <p:cNvSpPr/>
          <p:nvPr/>
        </p:nvSpPr>
        <p:spPr>
          <a:xfrm>
            <a:off x="3134360" y="4179047"/>
            <a:ext cx="1236133" cy="7473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 rot="16200000">
            <a:off x="4661661" y="4196673"/>
            <a:ext cx="457200" cy="712137"/>
          </a:xfrm>
          <a:prstGeom prst="down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969" y="3526414"/>
            <a:ext cx="3314700" cy="1800225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9060873" y="3225338"/>
            <a:ext cx="1029482" cy="7014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985802" y="2665030"/>
            <a:ext cx="5179623" cy="46166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sym typeface="Wingdings" panose="05000000000000000000" pitchFamily="2" charset="2"/>
              </a:rPr>
              <a:t>確認班級是否正確</a:t>
            </a:r>
            <a:r>
              <a:rPr lang="en-US" altLang="zh-TW" sz="2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sym typeface="Wingdings" panose="05000000000000000000" pitchFamily="2" charset="2"/>
              </a:rPr>
              <a:t>不對</a:t>
            </a:r>
            <a:r>
              <a:rPr lang="en-US" altLang="zh-TW" sz="2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sym typeface="Wingdings" panose="05000000000000000000" pitchFamily="2" charset="2"/>
              </a:rPr>
              <a:t>,</a:t>
            </a:r>
            <a:r>
              <a:rPr lang="zh-TW" altLang="en-US" sz="2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sym typeface="Wingdings" panose="05000000000000000000" pitchFamily="2" charset="2"/>
              </a:rPr>
              <a:t>請告訴老師</a:t>
            </a:r>
            <a:endParaRPr lang="zh-TW" altLang="en-US" sz="24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99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80508" y="1072840"/>
            <a:ext cx="11026692" cy="1999877"/>
          </a:xfrm>
        </p:spPr>
        <p:txBody>
          <a:bodyPr>
            <a:normAutofit fontScale="90000"/>
          </a:bodyPr>
          <a:lstStyle/>
          <a:p>
            <a:br>
              <a:rPr lang="en-US" altLang="zh-TW" dirty="0">
                <a:sym typeface="Wingdings" panose="05000000000000000000" pitchFamily="2" charset="2"/>
              </a:rPr>
            </a:br>
            <a:r>
              <a:rPr lang="en-US" altLang="zh-TW" dirty="0">
                <a:sym typeface="Wingdings" panose="05000000000000000000" pitchFamily="2" charset="2"/>
              </a:rPr>
              <a:t>    1.</a:t>
            </a:r>
            <a:r>
              <a:rPr lang="zh-TW" altLang="en-US" dirty="0">
                <a:sym typeface="Wingdings" panose="05000000000000000000" pitchFamily="2" charset="2"/>
              </a:rPr>
              <a:t>先完成</a:t>
            </a:r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我的任務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才有任務診斷報告</a:t>
            </a:r>
            <a:b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b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zh-TW" sz="3100" dirty="0">
                <a:sym typeface="Wingdings" panose="05000000000000000000" pitchFamily="2" charset="2"/>
              </a:rPr>
              <a:t>    2.</a:t>
            </a:r>
            <a:r>
              <a:rPr lang="zh-TW" altLang="en-US" sz="3100" dirty="0">
                <a:sym typeface="Wingdings" panose="05000000000000000000" pitchFamily="2" charset="2"/>
              </a:rPr>
              <a:t>我的診斷報告</a:t>
            </a:r>
            <a:r>
              <a:rPr lang="en-US" altLang="zh-TW" sz="3100" dirty="0">
                <a:sym typeface="Wingdings" panose="05000000000000000000" pitchFamily="2" charset="2"/>
              </a:rPr>
              <a:t></a:t>
            </a:r>
            <a:r>
              <a:rPr lang="en-US" altLang="zh-TW" sz="3100" dirty="0">
                <a:solidFill>
                  <a:srgbClr val="FF0000"/>
                </a:solidFill>
                <a:sym typeface="Wingdings" panose="05000000000000000000" pitchFamily="2" charset="2"/>
              </a:rPr>
              <a:t>【</a:t>
            </a:r>
            <a:r>
              <a:rPr lang="zh-TW" altLang="en-US" sz="3100" dirty="0">
                <a:solidFill>
                  <a:srgbClr val="FF0000"/>
                </a:solidFill>
                <a:sym typeface="Wingdings" panose="05000000000000000000" pitchFamily="2" charset="2"/>
              </a:rPr>
              <a:t>任務診斷報告</a:t>
            </a:r>
            <a:r>
              <a:rPr lang="en-US" altLang="zh-TW" sz="3100" dirty="0">
                <a:solidFill>
                  <a:srgbClr val="FF0000"/>
                </a:solidFill>
                <a:sym typeface="Wingdings" panose="05000000000000000000" pitchFamily="2" charset="2"/>
              </a:rPr>
              <a:t>】</a:t>
            </a:r>
            <a:r>
              <a:rPr lang="zh-TW" altLang="en-US" sz="2700" dirty="0">
                <a:sym typeface="Wingdings" panose="05000000000000000000" pitchFamily="2" charset="2"/>
              </a:rPr>
              <a:t>或基本學力測驗</a:t>
            </a:r>
            <a:r>
              <a:rPr lang="en-US" altLang="zh-TW" sz="2700" dirty="0">
                <a:sym typeface="Wingdings" panose="05000000000000000000" pitchFamily="2" charset="2"/>
              </a:rPr>
              <a:t></a:t>
            </a:r>
            <a:r>
              <a:rPr lang="zh-TW" altLang="en-US" sz="2200" dirty="0">
                <a:sym typeface="Wingdings" panose="05000000000000000000" pitchFamily="2" charset="2"/>
              </a:rPr>
              <a:t>可以看到錯的項目</a:t>
            </a:r>
            <a:r>
              <a:rPr lang="en-US" altLang="zh-TW" sz="2200" dirty="0">
                <a:sym typeface="Wingdings" panose="05000000000000000000" pitchFamily="2" charset="2"/>
              </a:rPr>
              <a:t>,   </a:t>
            </a:r>
            <a:br>
              <a:rPr lang="en-US" altLang="zh-TW" sz="2200" dirty="0">
                <a:sym typeface="Wingdings" panose="05000000000000000000" pitchFamily="2" charset="2"/>
              </a:rPr>
            </a:br>
            <a:br>
              <a:rPr lang="en-US" altLang="zh-TW" dirty="0">
                <a:sym typeface="Wingdings" panose="05000000000000000000" pitchFamily="2" charset="2"/>
              </a:rPr>
            </a:b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458691" y="3731491"/>
            <a:ext cx="674254" cy="4156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45" y="3060931"/>
            <a:ext cx="10058400" cy="217239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381" y="3037602"/>
            <a:ext cx="1480111" cy="119604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543550" y="3164532"/>
            <a:ext cx="1162050" cy="9045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87346" y="57695"/>
            <a:ext cx="6768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學生超好用的</a:t>
            </a:r>
            <a:r>
              <a:rPr lang="en-US" altLang="zh-T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TW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大功能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72D7A2D-6B2B-4547-B621-56BEE03E4C10}"/>
              </a:ext>
            </a:extLst>
          </p:cNvPr>
          <p:cNvSpPr/>
          <p:nvPr/>
        </p:nvSpPr>
        <p:spPr>
          <a:xfrm>
            <a:off x="8696325" y="3429000"/>
            <a:ext cx="1672793" cy="197627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F9DC084-52C9-4873-89E4-EB4ECB4531F3}"/>
              </a:ext>
            </a:extLst>
          </p:cNvPr>
          <p:cNvSpPr/>
          <p:nvPr/>
        </p:nvSpPr>
        <p:spPr>
          <a:xfrm>
            <a:off x="8696325" y="4314825"/>
            <a:ext cx="1609725" cy="31113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任務診斷報告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7DCC1A7-E8A0-4E52-B2EB-0D99E82465E7}"/>
              </a:ext>
            </a:extLst>
          </p:cNvPr>
          <p:cNvSpPr/>
          <p:nvPr/>
        </p:nvSpPr>
        <p:spPr>
          <a:xfrm>
            <a:off x="5007826" y="270286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F0F7607-08DB-4B66-9C03-4ED1919FE994}"/>
              </a:ext>
            </a:extLst>
          </p:cNvPr>
          <p:cNvSpPr/>
          <p:nvPr/>
        </p:nvSpPr>
        <p:spPr>
          <a:xfrm>
            <a:off x="7972794" y="393930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820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13C22F-AAEE-46E9-A7AF-7E2BB9FAA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r>
              <a:rPr lang="zh-TW" altLang="en-US" dirty="0"/>
              <a:t>                  學生使用需    </a:t>
            </a:r>
            <a:r>
              <a:rPr lang="zh-TW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  ！！！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197A08-2F61-4056-833A-F00ED1108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3825"/>
            <a:ext cx="11144250" cy="4351338"/>
          </a:xfrm>
        </p:spPr>
        <p:txBody>
          <a:bodyPr/>
          <a:lstStyle/>
          <a:p>
            <a:r>
              <a:rPr lang="zh-TW" altLang="en-US" dirty="0"/>
              <a:t>如果學生看</a:t>
            </a: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影片中</a:t>
            </a:r>
            <a:r>
              <a:rPr lang="en-US" altLang="zh-TW" dirty="0"/>
              <a:t>,</a:t>
            </a:r>
            <a:r>
              <a:rPr lang="zh-TW" altLang="en-US" dirty="0"/>
              <a:t>就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不能切換視窗</a:t>
            </a:r>
            <a:r>
              <a:rPr lang="en-US" altLang="zh-TW" dirty="0"/>
              <a:t>--&gt;</a:t>
            </a:r>
            <a:r>
              <a:rPr lang="zh-TW" altLang="en-US" dirty="0"/>
              <a:t>不能玩別的</a:t>
            </a:r>
            <a:r>
              <a:rPr lang="en-US" altLang="zh-TW" dirty="0"/>
              <a:t>,</a:t>
            </a:r>
            <a:r>
              <a:rPr lang="zh-TW" altLang="en-US" dirty="0"/>
              <a:t>否則影片會</a:t>
            </a:r>
            <a:r>
              <a:rPr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中斷</a:t>
            </a:r>
            <a:br>
              <a:rPr lang="zh-TW" altLang="en-US" dirty="0"/>
            </a:br>
            <a:br>
              <a:rPr lang="zh-TW" altLang="en-US" dirty="0"/>
            </a:br>
            <a:endParaRPr lang="en-US" altLang="zh-TW" dirty="0"/>
          </a:p>
          <a:p>
            <a:r>
              <a:rPr lang="zh-TW" altLang="en-US" dirty="0"/>
              <a:t>有</a:t>
            </a:r>
            <a:r>
              <a:rPr lang="zh-TW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收到代幣</a:t>
            </a:r>
            <a:r>
              <a:rPr lang="en-US" altLang="zh-TW" dirty="0"/>
              <a:t>,</a:t>
            </a:r>
            <a:r>
              <a:rPr lang="zh-TW" altLang="en-US" dirty="0"/>
              <a:t>才能切換到</a:t>
            </a:r>
            <a:r>
              <a:rPr lang="zh-TW" altLang="en-US" dirty="0">
                <a:solidFill>
                  <a:srgbClr val="FF0000"/>
                </a:solidFill>
              </a:rPr>
              <a:t>下一個題目</a:t>
            </a:r>
            <a:r>
              <a:rPr lang="zh-TW" altLang="en-US" dirty="0"/>
              <a:t>或影片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                --&gt;</a:t>
            </a:r>
            <a:r>
              <a:rPr lang="zh-TW" altLang="en-US" dirty="0"/>
              <a:t>可以避免學生把畫面切換去玩別的東西</a:t>
            </a:r>
          </a:p>
        </p:txBody>
      </p:sp>
    </p:spTree>
    <p:extLst>
      <p:ext uri="{BB962C8B-B14F-4D97-AF65-F5344CB8AC3E}">
        <p14:creationId xmlns:p14="http://schemas.microsoft.com/office/powerpoint/2010/main" val="3360467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402</Words>
  <Application>Microsoft Office PowerPoint</Application>
  <PresentationFormat>寬螢幕</PresentationFormat>
  <Paragraphs>55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MS Gothic</vt:lpstr>
      <vt:lpstr>新細明體</vt:lpstr>
      <vt:lpstr>標楷體</vt:lpstr>
      <vt:lpstr>Arial</vt:lpstr>
      <vt:lpstr>Calibri</vt:lpstr>
      <vt:lpstr>Calibri Light</vt:lpstr>
      <vt:lpstr>Wingdings</vt:lpstr>
      <vt:lpstr>Office 佈景主題</vt:lpstr>
      <vt:lpstr>如何以縣市帳號登入因材網(學生)</vt:lpstr>
      <vt:lpstr>PowerPoint 簡報</vt:lpstr>
      <vt:lpstr>PowerPoint 簡報</vt:lpstr>
      <vt:lpstr>按登入-------------</vt:lpstr>
      <vt:lpstr>依順序回答以下問題即可登入</vt:lpstr>
      <vt:lpstr>PowerPoint 簡報</vt:lpstr>
      <vt:lpstr>確認【班級】---【學號】正確後，                                才按   完成</vt:lpstr>
      <vt:lpstr>     1.先完成我的任務才有任務診斷報告       2.我的診斷報告【任務診斷報告】或基本學力測驗可以看到錯的項目,     </vt:lpstr>
      <vt:lpstr>                   學生使用需    注意  ！！！</vt:lpstr>
      <vt:lpstr>學生進入先學  兩項   基本功能</vt:lpstr>
      <vt:lpstr>學生進入後</vt:lpstr>
      <vt:lpstr>學生進入後</vt:lpstr>
      <vt:lpstr>如有不盡完善之處,請多多指教  </vt:lpstr>
      <vt:lpstr>(補充)成立PaGemo新班級</vt:lpstr>
      <vt:lpstr>  使用—教師管理介面</vt:lpstr>
      <vt:lpstr>詳細使用—PaGamo【教師管理介面】可看youtube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如何以縣市帳號登入教育雲(學生)</dc:title>
  <dc:creator>ws</dc:creator>
  <cp:lastModifiedBy>user</cp:lastModifiedBy>
  <cp:revision>47</cp:revision>
  <dcterms:created xsi:type="dcterms:W3CDTF">2020-03-27T01:23:26Z</dcterms:created>
  <dcterms:modified xsi:type="dcterms:W3CDTF">2020-12-20T02:04:31Z</dcterms:modified>
</cp:coreProperties>
</file>