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2" r:id="rId6"/>
    <p:sldId id="270" r:id="rId7"/>
    <p:sldId id="271" r:id="rId8"/>
    <p:sldId id="261" r:id="rId9"/>
    <p:sldId id="267" r:id="rId10"/>
    <p:sldId id="266" r:id="rId11"/>
    <p:sldId id="273" r:id="rId12"/>
    <p:sldId id="274" r:id="rId13"/>
    <p:sldId id="258" r:id="rId14"/>
    <p:sldId id="259" r:id="rId15"/>
    <p:sldId id="262" r:id="rId16"/>
    <p:sldId id="263" r:id="rId17"/>
    <p:sldId id="264" r:id="rId18"/>
    <p:sldId id="265" r:id="rId19"/>
  </p:sldIdLst>
  <p:sldSz cx="12192000" cy="6858000"/>
  <p:notesSz cx="6858000" cy="99456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90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07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3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53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90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14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0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34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17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68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4CC7D-4799-4894-90CF-26005813BE89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7A6B9-1928-47AE-BF8D-5D6F74349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95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82" y="1280160"/>
            <a:ext cx="4273485" cy="506070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714" y="2325292"/>
            <a:ext cx="1924050" cy="145732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85895" y="2159088"/>
            <a:ext cx="444844" cy="510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828503" y="1048852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還原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25" y="3584234"/>
            <a:ext cx="771525" cy="76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645741" y="69574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按錯時</a:t>
            </a:r>
            <a:r>
              <a:rPr lang="en-US" altLang="zh-TW" dirty="0"/>
              <a:t>,</a:t>
            </a:r>
            <a:r>
              <a:rPr lang="zh-TW" altLang="en-US" dirty="0"/>
              <a:t>可以</a:t>
            </a:r>
          </a:p>
        </p:txBody>
      </p:sp>
      <p:sp>
        <p:nvSpPr>
          <p:cNvPr id="4" name="矩形 3"/>
          <p:cNvSpPr/>
          <p:nvPr/>
        </p:nvSpPr>
        <p:spPr>
          <a:xfrm>
            <a:off x="-104677" y="880408"/>
            <a:ext cx="3689311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TW" alt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在桌面</a:t>
            </a:r>
            <a:endParaRPr lang="en-US" altLang="zh-TW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點兩下</a:t>
            </a:r>
            <a:r>
              <a:rPr lang="en-US" altLang="zh-TW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</a:t>
            </a:r>
            <a:endParaRPr lang="zh-TW" alt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40520" y="418743"/>
            <a:ext cx="3310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拉出</a:t>
            </a:r>
            <a:r>
              <a:rPr lang="en-US" altLang="zh-TW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n-US" altLang="zh-TW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✕8</a:t>
            </a:r>
            <a:endParaRPr lang="zh-TW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0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A6F8358-6B04-4CD7-A685-B64651CAE1C6}"/>
              </a:ext>
            </a:extLst>
          </p:cNvPr>
          <p:cNvSpPr txBox="1"/>
          <p:nvPr/>
        </p:nvSpPr>
        <p:spPr>
          <a:xfrm>
            <a:off x="1296140" y="1710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輸入法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B41AE09-D576-4B5C-8F68-E69DC562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59" y="540393"/>
            <a:ext cx="2105025" cy="16764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0814FFD-0021-4C52-89AB-FBF1C2B545A3}"/>
              </a:ext>
            </a:extLst>
          </p:cNvPr>
          <p:cNvSpPr txBox="1"/>
          <p:nvPr/>
        </p:nvSpPr>
        <p:spPr>
          <a:xfrm>
            <a:off x="5228948" y="1951672"/>
            <a:ext cx="409919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練習打字在剛才的</a:t>
            </a:r>
            <a:r>
              <a:rPr lang="en-US" altLang="zh-TW" dirty="0"/>
              <a:t>doc</a:t>
            </a:r>
            <a:r>
              <a:rPr lang="zh-TW" altLang="en-US" dirty="0"/>
              <a:t> 檔案上方</a:t>
            </a:r>
            <a:r>
              <a:rPr lang="en-US" altLang="zh-TW" dirty="0"/>
              <a:t>,</a:t>
            </a:r>
            <a:r>
              <a:rPr lang="zh-TW" altLang="en-US" dirty="0"/>
              <a:t>加分題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5400" dirty="0">
                <a:solidFill>
                  <a:srgbClr val="FF0000"/>
                </a:solidFill>
              </a:rPr>
              <a:t>1.</a:t>
            </a:r>
            <a:r>
              <a:rPr lang="zh-TW" altLang="en-US" sz="5400" dirty="0">
                <a:solidFill>
                  <a:srgbClr val="FF0000"/>
                </a:solidFill>
              </a:rPr>
              <a:t>城市</a:t>
            </a:r>
            <a:endParaRPr lang="en-US" altLang="zh-TW" sz="5400" dirty="0">
              <a:solidFill>
                <a:srgbClr val="FF0000"/>
              </a:solidFill>
            </a:endParaRPr>
          </a:p>
          <a:p>
            <a:r>
              <a:rPr lang="en-US" altLang="zh-TW" sz="5400" dirty="0">
                <a:solidFill>
                  <a:srgbClr val="FF0000"/>
                </a:solidFill>
              </a:rPr>
              <a:t>2.</a:t>
            </a:r>
            <a:r>
              <a:rPr lang="zh-TW" altLang="en-US" sz="5400" dirty="0">
                <a:solidFill>
                  <a:srgbClr val="FF0000"/>
                </a:solidFill>
              </a:rPr>
              <a:t>程式</a:t>
            </a:r>
            <a:endParaRPr lang="en-US" altLang="zh-TW" sz="5400" dirty="0">
              <a:solidFill>
                <a:srgbClr val="FF0000"/>
              </a:solidFill>
            </a:endParaRPr>
          </a:p>
          <a:p>
            <a:r>
              <a:rPr lang="en-US" altLang="zh-TW" sz="5400" dirty="0">
                <a:solidFill>
                  <a:srgbClr val="FF0000"/>
                </a:solidFill>
              </a:rPr>
              <a:t>3.</a:t>
            </a:r>
            <a:r>
              <a:rPr lang="zh-TW" altLang="en-US" sz="5400" dirty="0">
                <a:solidFill>
                  <a:srgbClr val="FF0000"/>
                </a:solidFill>
              </a:rPr>
              <a:t>成事</a:t>
            </a:r>
          </a:p>
        </p:txBody>
      </p:sp>
    </p:spTree>
    <p:extLst>
      <p:ext uri="{BB962C8B-B14F-4D97-AF65-F5344CB8AC3E}">
        <p14:creationId xmlns:p14="http://schemas.microsoft.com/office/powerpoint/2010/main" val="114651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51469" y="2067697"/>
            <a:ext cx="267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如何輸入標點符號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51470" y="333633"/>
            <a:ext cx="267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如何打得快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092411" y="930876"/>
            <a:ext cx="789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一次輸入一個詞</a:t>
            </a:r>
            <a:r>
              <a:rPr lang="en-US" altLang="zh-TW" dirty="0" smtClean="0"/>
              <a:t>(2</a:t>
            </a:r>
            <a:r>
              <a:rPr lang="zh-TW" altLang="en-US" dirty="0" smtClean="0"/>
              <a:t>到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，如：樹木，要</a:t>
            </a:r>
            <a:r>
              <a:rPr lang="zh-TW" altLang="en-US" dirty="0" smtClean="0">
                <a:solidFill>
                  <a:srgbClr val="FF0000"/>
                </a:solidFill>
              </a:rPr>
              <a:t>一口氣按完ㄕㄨˋ ㄇㄨˋ </a:t>
            </a:r>
            <a:r>
              <a:rPr lang="zh-TW" altLang="en-US" dirty="0" smtClean="0"/>
              <a:t>才看螢幕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60226" y="3080950"/>
            <a:ext cx="719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左手壓</a:t>
            </a:r>
            <a:r>
              <a:rPr lang="en-US" altLang="zh-TW" dirty="0" smtClean="0"/>
              <a:t>Ctrl + Alt</a:t>
            </a:r>
            <a:r>
              <a:rPr lang="zh-TW" alt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不放</a:t>
            </a:r>
            <a:r>
              <a:rPr lang="zh-TW" altLang="en-US" dirty="0" smtClean="0"/>
              <a:t>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同時</a:t>
            </a:r>
            <a:r>
              <a:rPr lang="zh-TW" altLang="en-US" dirty="0" smtClean="0"/>
              <a:t>右手輕輕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按一下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7" t="6053" r="12119" b="-6053"/>
          <a:stretch/>
        </p:blipFill>
        <p:spPr>
          <a:xfrm>
            <a:off x="265107" y="4327452"/>
            <a:ext cx="2102518" cy="1998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4033" b="37633"/>
          <a:stretch/>
        </p:blipFill>
        <p:spPr>
          <a:xfrm>
            <a:off x="6516130" y="4148396"/>
            <a:ext cx="5158688" cy="16098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283747" y="4993328"/>
            <a:ext cx="749643" cy="80730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5" y="4217771"/>
            <a:ext cx="2709795" cy="2096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118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703" y="2995484"/>
            <a:ext cx="6048375" cy="1905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37878" y="1377380"/>
            <a:ext cx="9823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左手壓</a:t>
            </a:r>
            <a:r>
              <a:rPr lang="en-US" altLang="zh-TW" dirty="0" smtClean="0"/>
              <a:t>Ctrl + Shift</a:t>
            </a:r>
            <a:r>
              <a:rPr lang="zh-TW" altLang="en-US" dirty="0" smtClean="0"/>
              <a:t>不放，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同時</a:t>
            </a:r>
            <a:r>
              <a:rPr lang="zh-TW" altLang="en-US" dirty="0" smtClean="0"/>
              <a:t>右手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就會出現標點符號</a:t>
            </a: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13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1" y="490409"/>
            <a:ext cx="1343025" cy="14287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250" y="424944"/>
            <a:ext cx="10596693" cy="459709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201060" y="360436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輸入數字</a:t>
            </a:r>
            <a:r>
              <a:rPr lang="en-US" altLang="zh-TW" dirty="0"/>
              <a:t>31XX</a:t>
            </a:r>
            <a:r>
              <a:rPr lang="zh-TW" altLang="en-US" dirty="0"/>
              <a:t>座號</a:t>
            </a:r>
            <a:r>
              <a:rPr lang="en-US" altLang="zh-TW" dirty="0"/>
              <a:t>,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07775" y="5603443"/>
            <a:ext cx="716414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注意</a:t>
            </a:r>
            <a:r>
              <a:rPr lang="en-US" altLang="zh-TW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中文輸入時，用右方</a:t>
            </a:r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數字區</a:t>
            </a:r>
            <a:r>
              <a: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輸入</a:t>
            </a:r>
          </a:p>
        </p:txBody>
      </p:sp>
      <p:sp>
        <p:nvSpPr>
          <p:cNvPr id="5" name="矩形 4"/>
          <p:cNvSpPr/>
          <p:nvPr/>
        </p:nvSpPr>
        <p:spPr>
          <a:xfrm>
            <a:off x="111081" y="716692"/>
            <a:ext cx="609601" cy="313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001665" y="1762640"/>
            <a:ext cx="609601" cy="313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049665" y="1701113"/>
            <a:ext cx="609601" cy="313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970419" y="3554627"/>
            <a:ext cx="2332498" cy="313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022097" y="4386648"/>
            <a:ext cx="609601" cy="313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46869" y="-1727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5400" b="1" cap="none" spc="0" dirty="0">
                <a:ln/>
                <a:solidFill>
                  <a:schemeClr val="accent4"/>
                </a:solidFill>
                <a:effectLst/>
              </a:rPr>
              <a:t>1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70750" y="14574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5400" b="1" dirty="0">
                <a:ln/>
                <a:solidFill>
                  <a:schemeClr val="accent4"/>
                </a:solidFill>
              </a:rPr>
              <a:t>2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97297" y="13959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5400" b="1" dirty="0">
                <a:ln/>
                <a:solidFill>
                  <a:schemeClr val="accent4"/>
                </a:solidFill>
              </a:rPr>
              <a:t>3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34695" y="31699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5400" b="1" dirty="0">
                <a:ln/>
                <a:solidFill>
                  <a:schemeClr val="accent4"/>
                </a:solidFill>
              </a:rPr>
              <a:t>4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486373" y="39737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5400" b="1" dirty="0">
                <a:ln/>
                <a:solidFill>
                  <a:schemeClr val="accent4"/>
                </a:solidFill>
              </a:rPr>
              <a:t>5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001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458" y="3304866"/>
            <a:ext cx="2314575" cy="28479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270" y="455827"/>
            <a:ext cx="3679563" cy="11038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508051" y="362664"/>
            <a:ext cx="733297" cy="498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15938" y="823095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在</a:t>
            </a:r>
            <a:r>
              <a:rPr lang="zh-TW" altLang="en-US" dirty="0">
                <a:solidFill>
                  <a:srgbClr val="FF0000"/>
                </a:solidFill>
              </a:rPr>
              <a:t>右上角</a:t>
            </a:r>
            <a:r>
              <a:rPr lang="zh-TW" altLang="en-US" dirty="0"/>
              <a:t>視窗角落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按最小化</a:t>
            </a:r>
            <a:r>
              <a:rPr lang="en-US" altLang="zh-TW" dirty="0"/>
              <a:t>(</a:t>
            </a:r>
            <a:r>
              <a:rPr lang="zh-TW" altLang="en-US" dirty="0"/>
              <a:t>縮到最小</a:t>
            </a:r>
            <a:r>
              <a:rPr lang="en-US" altLang="zh-TW" dirty="0"/>
              <a:t>)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即可看到桌面上你的檔案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86045" y="5250123"/>
            <a:ext cx="733297" cy="696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7797338" y="861054"/>
            <a:ext cx="440575" cy="23622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3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7482E41-A1B8-4BDF-BF73-13ED769C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5400"/>
            <a:ext cx="10712816" cy="6025959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58876DA7-1B4C-490B-BF72-C0FFBB51073C}"/>
              </a:ext>
            </a:extLst>
          </p:cNvPr>
          <p:cNvSpPr/>
          <p:nvPr/>
        </p:nvSpPr>
        <p:spPr>
          <a:xfrm>
            <a:off x="197708" y="0"/>
            <a:ext cx="1252151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檔案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505293FA-2ADB-46A1-9546-A75CC463A4DF}"/>
              </a:ext>
            </a:extLst>
          </p:cNvPr>
          <p:cNvSpPr/>
          <p:nvPr/>
        </p:nvSpPr>
        <p:spPr>
          <a:xfrm>
            <a:off x="72714" y="1359243"/>
            <a:ext cx="1932170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另存新檔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1C24598-30D8-4A9D-BC20-147791E15546}"/>
              </a:ext>
            </a:extLst>
          </p:cNvPr>
          <p:cNvSpPr/>
          <p:nvPr/>
        </p:nvSpPr>
        <p:spPr>
          <a:xfrm>
            <a:off x="3171568" y="1359243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5997563-ABEC-40EE-AEA8-0970CAA165B4}"/>
              </a:ext>
            </a:extLst>
          </p:cNvPr>
          <p:cNvSpPr txBox="1"/>
          <p:nvPr/>
        </p:nvSpPr>
        <p:spPr>
          <a:xfrm>
            <a:off x="6796217" y="320438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34xx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32A5A90C-6EF2-41FA-B408-0BAE8CED8A06}"/>
              </a:ext>
            </a:extLst>
          </p:cNvPr>
          <p:cNvSpPr/>
          <p:nvPr/>
        </p:nvSpPr>
        <p:spPr>
          <a:xfrm>
            <a:off x="10334368" y="4011826"/>
            <a:ext cx="667264" cy="353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D9E8004-C95E-426B-9274-1A1CBB3C156B}"/>
              </a:ext>
            </a:extLst>
          </p:cNvPr>
          <p:cNvSpPr/>
          <p:nvPr/>
        </p:nvSpPr>
        <p:spPr>
          <a:xfrm>
            <a:off x="2750805" y="1269028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FEF6106-5567-495C-91DA-5C445ED3FDD4}"/>
              </a:ext>
            </a:extLst>
          </p:cNvPr>
          <p:cNvSpPr/>
          <p:nvPr/>
        </p:nvSpPr>
        <p:spPr>
          <a:xfrm>
            <a:off x="6571356" y="2709039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89CC4C2-E7F6-42BD-9790-686BA0258294}"/>
              </a:ext>
            </a:extLst>
          </p:cNvPr>
          <p:cNvSpPr/>
          <p:nvPr/>
        </p:nvSpPr>
        <p:spPr>
          <a:xfrm>
            <a:off x="10332969" y="3459891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8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C3B60C-D090-49AF-AB86-3EFAB59D13A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如何上傳</a:t>
            </a:r>
            <a:r>
              <a:rPr lang="en-US" altLang="zh-TW"/>
              <a:t>(</a:t>
            </a:r>
            <a:r>
              <a:rPr lang="en-US" altLang="zh-TW">
                <a:solidFill>
                  <a:srgbClr val="FF0000"/>
                </a:solidFill>
              </a:rPr>
              <a:t>up</a:t>
            </a:r>
            <a:r>
              <a:rPr lang="en-US" altLang="zh-TW"/>
              <a:t>load)</a:t>
            </a:r>
            <a:r>
              <a:rPr lang="zh-TW" altLang="en-US"/>
              <a:t>檔案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zh-TW" altLang="en-US">
                <a:sym typeface="Wingdings" panose="05000000000000000000" pitchFamily="2" charset="2"/>
              </a:rPr>
              <a:t>給前面的電腦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DA9F86-2CFC-4A9B-854E-2E1EED48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9" y="1772010"/>
            <a:ext cx="10014627" cy="1495895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E88AEFEC-153F-43FB-B2B5-BFEC762446E6}"/>
              </a:ext>
            </a:extLst>
          </p:cNvPr>
          <p:cNvSpPr/>
          <p:nvPr/>
        </p:nvSpPr>
        <p:spPr>
          <a:xfrm>
            <a:off x="2570206" y="2001794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C9CD7D43-D3BF-4539-8DA3-8A6E55EEA7AC}"/>
              </a:ext>
            </a:extLst>
          </p:cNvPr>
          <p:cNvSpPr/>
          <p:nvPr/>
        </p:nvSpPr>
        <p:spPr>
          <a:xfrm>
            <a:off x="1046206" y="2825578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5ADECB1-523A-45B4-8A6A-33A95CF69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38" y="3776110"/>
            <a:ext cx="9892391" cy="2525835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7F2D7E27-D1F3-463B-995E-E05F1204774B}"/>
              </a:ext>
            </a:extLst>
          </p:cNvPr>
          <p:cNvSpPr/>
          <p:nvPr/>
        </p:nvSpPr>
        <p:spPr>
          <a:xfrm>
            <a:off x="10686536" y="3871783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AE9FE4-8475-4368-BAC8-8CC99161AD15}"/>
              </a:ext>
            </a:extLst>
          </p:cNvPr>
          <p:cNvSpPr txBox="1"/>
          <p:nvPr/>
        </p:nvSpPr>
        <p:spPr>
          <a:xfrm>
            <a:off x="8543244" y="3796212"/>
            <a:ext cx="3648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>
                <a:solidFill>
                  <a:srgbClr val="FF0000"/>
                </a:solidFill>
              </a:rPr>
              <a:t>upload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2622CD-D7A1-47C7-BC19-7A8C2F2EAC80}"/>
              </a:ext>
            </a:extLst>
          </p:cNvPr>
          <p:cNvSpPr/>
          <p:nvPr/>
        </p:nvSpPr>
        <p:spPr>
          <a:xfrm>
            <a:off x="2511907" y="1471724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0BA31D5-E8BA-45A1-9F07-3EA099883ADA}"/>
              </a:ext>
            </a:extLst>
          </p:cNvPr>
          <p:cNvSpPr/>
          <p:nvPr/>
        </p:nvSpPr>
        <p:spPr>
          <a:xfrm>
            <a:off x="10071366" y="3595815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EAE5A46-7864-4B88-8270-6195D4C98E3F}"/>
              </a:ext>
            </a:extLst>
          </p:cNvPr>
          <p:cNvSpPr/>
          <p:nvPr/>
        </p:nvSpPr>
        <p:spPr>
          <a:xfrm>
            <a:off x="512607" y="2694105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FBEB97-144C-41D6-BA03-8416C31F31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>
                <a:solidFill>
                  <a:srgbClr val="00B0F0"/>
                </a:solidFill>
              </a:rPr>
              <a:t>1</a:t>
            </a:r>
            <a:r>
              <a:rPr lang="zh-TW" altLang="en-US"/>
              <a:t>選擇檔案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zh-TW" altLang="en-US">
                <a:sym typeface="Wingdings" panose="05000000000000000000" pitchFamily="2" charset="2"/>
              </a:rPr>
              <a:t>桌面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zh-TW" altLang="en-US">
                <a:sym typeface="Wingdings" panose="05000000000000000000" pitchFamily="2" charset="2"/>
              </a:rPr>
              <a:t>選自己的</a:t>
            </a:r>
            <a:r>
              <a:rPr lang="zh-TW" altLang="en-US">
                <a:solidFill>
                  <a:srgbClr val="FF0000"/>
                </a:solidFill>
                <a:sym typeface="Wingdings" panose="05000000000000000000" pitchFamily="2" charset="2"/>
              </a:rPr>
              <a:t>學號</a:t>
            </a:r>
            <a:r>
              <a:rPr lang="en-US" altLang="zh-TW">
                <a:sym typeface="Wingdings" panose="05000000000000000000" pitchFamily="2" charset="2"/>
              </a:rPr>
              <a:t>3XXX</a:t>
            </a:r>
            <a:br>
              <a:rPr lang="en-US" altLang="zh-TW">
                <a:sym typeface="Wingdings" panose="05000000000000000000" pitchFamily="2" charset="2"/>
              </a:rPr>
            </a:br>
            <a:r>
              <a:rPr lang="en-US" altLang="zh-TW">
                <a:solidFill>
                  <a:srgbClr val="00B0F0"/>
                </a:solidFill>
                <a:sym typeface="Wingdings" panose="05000000000000000000" pitchFamily="2" charset="2"/>
              </a:rPr>
              <a:t>4</a:t>
            </a:r>
            <a:r>
              <a:rPr lang="zh-TW" altLang="en-US">
                <a:sym typeface="Wingdings" panose="05000000000000000000" pitchFamily="2" charset="2"/>
              </a:rPr>
              <a:t>開啟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5</a:t>
            </a:r>
            <a:r>
              <a:rPr lang="en-US" altLang="zh-TW">
                <a:sym typeface="Wingdings" panose="05000000000000000000" pitchFamily="2" charset="2"/>
              </a:rPr>
              <a:t> upload files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332767-E3CB-4A96-BDA4-ABE2BA41E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97" y="1824498"/>
            <a:ext cx="10770371" cy="4739560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2B0CEF46-D86F-49F9-BD74-0CA5A6537D97}"/>
              </a:ext>
            </a:extLst>
          </p:cNvPr>
          <p:cNvSpPr/>
          <p:nvPr/>
        </p:nvSpPr>
        <p:spPr>
          <a:xfrm>
            <a:off x="1128584" y="2982097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FD71A1A-4B38-4B29-AE22-404E0F574564}"/>
              </a:ext>
            </a:extLst>
          </p:cNvPr>
          <p:cNvSpPr/>
          <p:nvPr/>
        </p:nvSpPr>
        <p:spPr>
          <a:xfrm>
            <a:off x="4670854" y="3393989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42D7EFB-CAAC-4BF2-8031-C26BD3FEEE58}"/>
              </a:ext>
            </a:extLst>
          </p:cNvPr>
          <p:cNvSpPr/>
          <p:nvPr/>
        </p:nvSpPr>
        <p:spPr>
          <a:xfrm>
            <a:off x="5762368" y="3468130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0068DB8F-4850-40C9-A55F-EE09C8AC35FB}"/>
              </a:ext>
            </a:extLst>
          </p:cNvPr>
          <p:cNvSpPr/>
          <p:nvPr/>
        </p:nvSpPr>
        <p:spPr>
          <a:xfrm>
            <a:off x="10004854" y="6087762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A479FE10-D1DC-419D-A85C-F27990A63175}"/>
              </a:ext>
            </a:extLst>
          </p:cNvPr>
          <p:cNvSpPr/>
          <p:nvPr/>
        </p:nvSpPr>
        <p:spPr>
          <a:xfrm>
            <a:off x="1195416" y="2430162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C67FF653-E2BE-4A43-80ED-42356E3D39F5}"/>
              </a:ext>
            </a:extLst>
          </p:cNvPr>
          <p:cNvSpPr/>
          <p:nvPr/>
        </p:nvSpPr>
        <p:spPr>
          <a:xfrm>
            <a:off x="4470887" y="2823175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67B13242-3505-4D80-82F6-2BE458CA8A7C}"/>
              </a:ext>
            </a:extLst>
          </p:cNvPr>
          <p:cNvSpPr/>
          <p:nvPr/>
        </p:nvSpPr>
        <p:spPr>
          <a:xfrm>
            <a:off x="5469925" y="2991517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17C1242-E857-4E49-93EC-1121B4490BDC}"/>
              </a:ext>
            </a:extLst>
          </p:cNvPr>
          <p:cNvSpPr/>
          <p:nvPr/>
        </p:nvSpPr>
        <p:spPr>
          <a:xfrm>
            <a:off x="9738054" y="5535827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1AE5017C-A5AC-4F01-B50F-5060227D46D9}"/>
              </a:ext>
            </a:extLst>
          </p:cNvPr>
          <p:cNvSpPr/>
          <p:nvPr/>
        </p:nvSpPr>
        <p:spPr>
          <a:xfrm>
            <a:off x="661817" y="4673690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3BCAF9D-657A-4439-9084-88AFF92F80FA}"/>
              </a:ext>
            </a:extLst>
          </p:cNvPr>
          <p:cNvSpPr/>
          <p:nvPr/>
        </p:nvSpPr>
        <p:spPr>
          <a:xfrm>
            <a:off x="1195416" y="4820202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09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388A8C-1D2C-47C4-A889-2E06393F305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成功的畫面</a:t>
            </a:r>
            <a:r>
              <a:rPr lang="en-US" altLang="zh-TW">
                <a:solidFill>
                  <a:srgbClr val="FF0000"/>
                </a:solidFill>
              </a:rPr>
              <a:t>OK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內容版面配置區 3">
            <a:extLst>
              <a:ext uri="{FF2B5EF4-FFF2-40B4-BE49-F238E27FC236}">
                <a16:creationId xmlns:a16="http://schemas.microsoft.com/office/drawing/2014/main" id="{0DA721BC-0579-4D2D-8049-5363D54DC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81" y="2528652"/>
            <a:ext cx="6605867" cy="2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29" y="609600"/>
            <a:ext cx="3596567" cy="4135395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4777946" y="2734962"/>
            <a:ext cx="1408670" cy="49427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886832" y="345777"/>
            <a:ext cx="53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先切換注音輸入</a:t>
            </a:r>
            <a:endParaRPr lang="en-US" altLang="zh-TW" dirty="0"/>
          </a:p>
          <a:p>
            <a:r>
              <a:rPr lang="zh-TW" altLang="en-US" dirty="0"/>
              <a:t>輸入 </a:t>
            </a:r>
            <a:r>
              <a:rPr lang="zh-TW" altLang="en-US" dirty="0">
                <a:solidFill>
                  <a:srgbClr val="FF0000"/>
                </a:solidFill>
              </a:rPr>
              <a:t>一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>
                <a:solidFill>
                  <a:srgbClr val="FF0000"/>
                </a:solidFill>
              </a:rPr>
              <a:t>二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>
                <a:solidFill>
                  <a:srgbClr val="FF0000"/>
                </a:solidFill>
              </a:rPr>
              <a:t>三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>
                <a:solidFill>
                  <a:srgbClr val="FF0000"/>
                </a:solidFill>
              </a:rPr>
              <a:t>四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>
                <a:solidFill>
                  <a:srgbClr val="FF0000"/>
                </a:solidFill>
              </a:rPr>
              <a:t>五     裡面國數</a:t>
            </a:r>
            <a:r>
              <a:rPr lang="en-US" altLang="zh-TW" dirty="0">
                <a:solidFill>
                  <a:srgbClr val="FF0000"/>
                </a:solidFill>
              </a:rPr>
              <a:t>…</a:t>
            </a:r>
            <a:r>
              <a:rPr lang="zh-TW" altLang="en-US" dirty="0">
                <a:solidFill>
                  <a:srgbClr val="FF0000"/>
                </a:solidFill>
              </a:rPr>
              <a:t>等自行設計   </a:t>
            </a:r>
          </a:p>
        </p:txBody>
      </p:sp>
      <p:pic>
        <p:nvPicPr>
          <p:cNvPr id="1026" name="Picture 2" descr="箭头计算机图标,双箭头PNG剪贴画角度,文本,封装的PostScript,黑模板下载(素材ID:2444697)_-其它元素-设计素材_  第一素材网1SUCAI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0811">
            <a:off x="3423273" y="4300165"/>
            <a:ext cx="560770" cy="56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3698789" y="3871784"/>
            <a:ext cx="263611" cy="2883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762897" y="5296930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移到右下角方塊</a:t>
            </a:r>
            <a:r>
              <a:rPr lang="en-US" altLang="zh-TW" dirty="0"/>
              <a:t>,</a:t>
            </a:r>
            <a:r>
              <a:rPr lang="zh-TW" altLang="en-US" dirty="0"/>
              <a:t>出現雙箭頭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拖下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即可放大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974" y="433861"/>
            <a:ext cx="2105025" cy="16764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526123" y="5314204"/>
            <a:ext cx="4652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PS</a:t>
            </a:r>
            <a:r>
              <a:rPr lang="zh-TW" altLang="en-US" dirty="0"/>
              <a:t>提示：一的注音</a:t>
            </a:r>
            <a:r>
              <a:rPr lang="en-US" altLang="zh-TW" dirty="0"/>
              <a:t>,</a:t>
            </a:r>
            <a:r>
              <a:rPr lang="zh-TW" altLang="en-US" dirty="0"/>
              <a:t>按           再按一聲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0000"/>
                </a:solidFill>
              </a:rPr>
              <a:t>空白鍵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2241" y="5426648"/>
            <a:ext cx="295275" cy="304800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7988531" y="5756156"/>
            <a:ext cx="2567308" cy="934148"/>
            <a:chOff x="4123113" y="3456263"/>
            <a:chExt cx="5297112" cy="2100516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23113" y="3456263"/>
              <a:ext cx="5297112" cy="210051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5270269" y="5170516"/>
              <a:ext cx="1770611" cy="3075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6360" y="1202723"/>
            <a:ext cx="4581759" cy="37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4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4846" y="2538185"/>
            <a:ext cx="11097491" cy="1138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772424" y="98783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切換中文輸入法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67" y="566738"/>
            <a:ext cx="2008293" cy="15808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07454" y="1047982"/>
            <a:ext cx="2152226" cy="388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11" y="254644"/>
            <a:ext cx="3023878" cy="2353260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2679840" y="5097549"/>
            <a:ext cx="960120" cy="49853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51960" y="2743870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按注音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48315" y="4605481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/>
              <a:t>ㄧ</a:t>
            </a:r>
          </a:p>
        </p:txBody>
      </p:sp>
      <p:sp>
        <p:nvSpPr>
          <p:cNvPr id="12" name="矩形 11"/>
          <p:cNvSpPr/>
          <p:nvPr/>
        </p:nvSpPr>
        <p:spPr>
          <a:xfrm>
            <a:off x="3815567" y="2693736"/>
            <a:ext cx="364715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空白</a:t>
            </a:r>
            <a:r>
              <a:rPr lang="en-US" altLang="zh-TW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表示一聲</a:t>
            </a:r>
            <a:endParaRPr lang="en-US" altLang="zh-TW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zh-TW" alt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沒有聲調</a:t>
            </a:r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212870" y="4800274"/>
            <a:ext cx="2567308" cy="934148"/>
            <a:chOff x="4212870" y="4800274"/>
            <a:chExt cx="2567308" cy="934148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2870" y="4800274"/>
              <a:ext cx="2567308" cy="934148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4780995" y="5596085"/>
              <a:ext cx="858148" cy="1367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65185" y="2693736"/>
            <a:ext cx="36471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Enter</a:t>
            </a:r>
            <a:r>
              <a:rPr lang="en-US" altLang="zh-TW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pPr algn="ctr"/>
            <a:endParaRPr lang="en-US" altLang="zh-TW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將虛線字打進去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2177" y="4910110"/>
            <a:ext cx="800212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6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>
          <a:xfrm>
            <a:off x="1112520" y="1839113"/>
            <a:ext cx="9675582" cy="293100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70494" y="2914882"/>
            <a:ext cx="544406" cy="5064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56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12822" y="4657689"/>
            <a:ext cx="3914210" cy="6286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1379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~</a:t>
            </a:r>
          </a:p>
          <a:p>
            <a:r>
              <a:rPr lang="en-US" altLang="zh-TW" sz="1600" b="1" dirty="0">
                <a:solidFill>
                  <a:schemeClr val="tx1"/>
                </a:solidFill>
              </a:rPr>
              <a:t>`  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446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!</a:t>
            </a:r>
            <a:r>
              <a:rPr lang="zh-TW" altLang="en-US" sz="1600" b="1" dirty="0">
                <a:solidFill>
                  <a:schemeClr val="tx1"/>
                </a:solidFill>
              </a:rPr>
              <a:t> ㄅ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1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1513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@</a:t>
            </a:r>
            <a:r>
              <a:rPr lang="zh-TW" altLang="en-US" sz="1600" b="1" dirty="0">
                <a:solidFill>
                  <a:schemeClr val="tx1"/>
                </a:solidFill>
              </a:rPr>
              <a:t>ㄉ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2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65801" y="1785934"/>
            <a:ext cx="585787" cy="585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#</a:t>
            </a:r>
            <a:r>
              <a:rPr lang="en-US" altLang="zh-TW" sz="1600" b="1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∨</a:t>
            </a:r>
          </a:p>
          <a:p>
            <a:r>
              <a:rPr lang="en-US" altLang="zh-TW" sz="1600" b="1" dirty="0">
                <a:solidFill>
                  <a:schemeClr val="tx1"/>
                </a:solidFill>
              </a:rPr>
              <a:t>3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16471" y="1785934"/>
            <a:ext cx="585787" cy="585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$  </a:t>
            </a:r>
            <a:r>
              <a:rPr lang="en-US" altLang="zh-TW" sz="16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`</a:t>
            </a:r>
            <a:r>
              <a:rPr lang="en-US" altLang="zh-TW" sz="1600" b="1" dirty="0">
                <a:solidFill>
                  <a:schemeClr val="tx1"/>
                </a:solidFill>
              </a:rPr>
              <a:t/>
            </a:r>
            <a:br>
              <a:rPr lang="en-US" altLang="zh-TW" sz="1600" b="1" dirty="0">
                <a:solidFill>
                  <a:schemeClr val="tx1"/>
                </a:solidFill>
              </a:rPr>
            </a:br>
            <a:r>
              <a:rPr lang="en-US" altLang="zh-TW" sz="1600" b="1" dirty="0">
                <a:solidFill>
                  <a:schemeClr val="tx1"/>
                </a:solidFill>
              </a:rPr>
              <a:t>4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6714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% </a:t>
            </a:r>
            <a:r>
              <a:rPr lang="zh-TW" altLang="en-US" sz="1600" b="1" dirty="0">
                <a:solidFill>
                  <a:schemeClr val="tx1"/>
                </a:solidFill>
              </a:rPr>
              <a:t>ㄓ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5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7811" y="1785934"/>
            <a:ext cx="585787" cy="585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^ </a:t>
            </a:r>
            <a:r>
              <a:rPr lang="en-US" altLang="zh-TW" sz="1600" b="1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´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6</a:t>
            </a:r>
            <a:r>
              <a:rPr lang="zh-TW" alt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矩形 22"/>
          <p:cNvSpPr/>
          <p:nvPr/>
        </p:nvSpPr>
        <p:spPr>
          <a:xfrm>
            <a:off x="4968481" y="1785934"/>
            <a:ext cx="585787" cy="585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&amp; </a:t>
            </a:r>
            <a:r>
              <a:rPr lang="zh-TW" altLang="en-US" sz="1600" b="1" dirty="0">
                <a:solidFill>
                  <a:schemeClr val="tx1"/>
                </a:solidFill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</a:rPr>
              <a:t>‧</a:t>
            </a:r>
          </a:p>
          <a:p>
            <a:r>
              <a:rPr lang="en-US" altLang="zh-TW" sz="1600" b="1" dirty="0">
                <a:solidFill>
                  <a:schemeClr val="tx1"/>
                </a:solidFill>
              </a:rPr>
              <a:t>7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1915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</a:rPr>
              <a:t>*</a:t>
            </a:r>
            <a:r>
              <a:rPr lang="zh-TW" altLang="en-US" b="1" dirty="0">
                <a:solidFill>
                  <a:schemeClr val="tx1"/>
                </a:solidFill>
              </a:rPr>
              <a:t>ㄚ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8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6982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( </a:t>
            </a:r>
            <a:r>
              <a:rPr lang="zh-TW" altLang="en-US" sz="1600" b="1" dirty="0">
                <a:solidFill>
                  <a:schemeClr val="tx1"/>
                </a:solidFill>
              </a:rPr>
              <a:t>ㄞ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9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2049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)</a:t>
            </a:r>
            <a:r>
              <a:rPr lang="zh-TW" altLang="en-US" sz="1600" b="1" dirty="0">
                <a:solidFill>
                  <a:schemeClr val="tx1"/>
                </a:solidFill>
              </a:rPr>
              <a:t>  ㄢ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0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7116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</a:rPr>
              <a:t>_ </a:t>
            </a:r>
            <a:r>
              <a:rPr lang="zh-TW" altLang="en-US" b="1" dirty="0">
                <a:solidFill>
                  <a:schemeClr val="tx1"/>
                </a:solidFill>
              </a:rPr>
              <a:t>ㄦ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-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2183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+</a:t>
            </a:r>
            <a:r>
              <a:rPr lang="zh-TW" altLang="en-US" sz="1600" b="1" dirty="0">
                <a:solidFill>
                  <a:schemeClr val="tx1"/>
                </a:solidFill>
              </a:rPr>
              <a:t> 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=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01072" y="1785934"/>
            <a:ext cx="957304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tx1"/>
                </a:solidFill>
              </a:rPr>
              <a:t>Backspace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3790" y="1000123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Esc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31" name="矩形 30"/>
          <p:cNvSpPr/>
          <p:nvPr/>
        </p:nvSpPr>
        <p:spPr>
          <a:xfrm>
            <a:off x="132819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Q</a:t>
            </a:r>
            <a:r>
              <a:rPr lang="zh-TW" altLang="en-US" sz="1600" b="1" dirty="0">
                <a:solidFill>
                  <a:schemeClr val="tx1"/>
                </a:solidFill>
              </a:rPr>
              <a:t> ㄆ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  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7886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tx1"/>
                </a:solidFill>
              </a:rPr>
              <a:t>W</a:t>
            </a:r>
            <a:r>
              <a:rPr lang="zh-TW" altLang="en-US" sz="1400" b="1" dirty="0">
                <a:solidFill>
                  <a:schemeClr val="tx1"/>
                </a:solidFill>
              </a:rPr>
              <a:t> ㄊ</a:t>
            </a:r>
            <a:endParaRPr lang="en-US" altLang="zh-TW" sz="1400" b="1" dirty="0">
              <a:solidFill>
                <a:schemeClr val="tx1"/>
              </a:solidFill>
            </a:endParaRPr>
          </a:p>
          <a:p>
            <a:r>
              <a:rPr lang="zh-TW" alt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矩形 32"/>
          <p:cNvSpPr/>
          <p:nvPr/>
        </p:nvSpPr>
        <p:spPr>
          <a:xfrm>
            <a:off x="262953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E</a:t>
            </a:r>
            <a:r>
              <a:rPr lang="zh-TW" altLang="en-US" sz="1600" dirty="0">
                <a:solidFill>
                  <a:schemeClr val="tx1"/>
                </a:solidFill>
              </a:rPr>
              <a:t> ㄍ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8020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R</a:t>
            </a:r>
            <a:r>
              <a:rPr lang="zh-TW" altLang="en-US" sz="1600" dirty="0">
                <a:solidFill>
                  <a:schemeClr val="tx1"/>
                </a:solidFill>
              </a:rPr>
              <a:t> ㄐ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3087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T</a:t>
            </a:r>
            <a:r>
              <a:rPr lang="zh-TW" altLang="en-US" sz="1600" dirty="0">
                <a:solidFill>
                  <a:schemeClr val="tx1"/>
                </a:solidFill>
              </a:rPr>
              <a:t> ㄔ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58154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Y</a:t>
            </a:r>
            <a:r>
              <a:rPr lang="zh-TW" altLang="en-US" sz="1600" dirty="0">
                <a:solidFill>
                  <a:schemeClr val="tx1"/>
                </a:solidFill>
              </a:rPr>
              <a:t> ㄗ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23221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U</a:t>
            </a:r>
            <a:r>
              <a:rPr lang="zh-TW" altLang="en-US" sz="1600" dirty="0">
                <a:solidFill>
                  <a:schemeClr val="tx1"/>
                </a:solidFill>
              </a:rPr>
              <a:t> ㄧ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88288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I </a:t>
            </a:r>
            <a:r>
              <a:rPr lang="zh-TW" altLang="en-US" sz="1600" dirty="0">
                <a:solidFill>
                  <a:schemeClr val="tx1"/>
                </a:solidFill>
              </a:rPr>
              <a:t>ㄛ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3355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O </a:t>
            </a:r>
            <a:r>
              <a:rPr lang="zh-TW" altLang="en-US" sz="1600" dirty="0">
                <a:solidFill>
                  <a:schemeClr val="tx1"/>
                </a:solidFill>
              </a:rPr>
              <a:t>ㄟ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8422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P</a:t>
            </a:r>
            <a:r>
              <a:rPr lang="zh-TW" altLang="en-US" sz="1600" dirty="0">
                <a:solidFill>
                  <a:schemeClr val="tx1"/>
                </a:solidFill>
              </a:rPr>
              <a:t> ㄣ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83489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{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[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500436" y="2543170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}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3" name="矩形 42"/>
          <p:cNvSpPr/>
          <p:nvPr/>
        </p:nvSpPr>
        <p:spPr>
          <a:xfrm>
            <a:off x="9164807" y="2543172"/>
            <a:ext cx="693569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|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\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3790" y="2543170"/>
            <a:ext cx="849518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Tab</a:t>
            </a:r>
            <a:br>
              <a:rPr lang="en-US" altLang="zh-TW" sz="1600" dirty="0">
                <a:solidFill>
                  <a:schemeClr val="tx1"/>
                </a:solidFill>
              </a:rPr>
            </a:br>
            <a:r>
              <a:rPr lang="en-US" altLang="zh-TW" sz="1600" dirty="0">
                <a:solidFill>
                  <a:schemeClr val="tx1"/>
                </a:solidFill>
              </a:rPr>
              <a:t>|</a:t>
            </a:r>
            <a:r>
              <a:rPr lang="en-US" altLang="zh-TW" sz="1600" dirty="0">
                <a:solidFill>
                  <a:schemeClr val="tx1"/>
                </a:solidFill>
                <a:sym typeface="Wingdings 3" panose="05040102010807070707" pitchFamily="18" charset="2"/>
              </a:rPr>
              <a:t>|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9307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079867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F2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47" name="矩形 46"/>
          <p:cNvSpPr/>
          <p:nvPr/>
        </p:nvSpPr>
        <p:spPr>
          <a:xfrm>
            <a:off x="2766660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F3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48" name="矩形 47"/>
          <p:cNvSpPr/>
          <p:nvPr/>
        </p:nvSpPr>
        <p:spPr>
          <a:xfrm>
            <a:off x="345345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F4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4023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F9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927027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F10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1" name="矩形 50"/>
          <p:cNvSpPr/>
          <p:nvPr/>
        </p:nvSpPr>
        <p:spPr>
          <a:xfrm>
            <a:off x="8613820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F11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2" name="矩形 51"/>
          <p:cNvSpPr/>
          <p:nvPr/>
        </p:nvSpPr>
        <p:spPr>
          <a:xfrm>
            <a:off x="930061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F12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31665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F5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003447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F6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5" name="矩形 54"/>
          <p:cNvSpPr/>
          <p:nvPr/>
        </p:nvSpPr>
        <p:spPr>
          <a:xfrm>
            <a:off x="5690240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F7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6" name="矩形 55"/>
          <p:cNvSpPr/>
          <p:nvPr/>
        </p:nvSpPr>
        <p:spPr>
          <a:xfrm>
            <a:off x="637703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F8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10169948" y="1785934"/>
            <a:ext cx="1926380" cy="1343028"/>
            <a:chOff x="10114334" y="1057262"/>
            <a:chExt cx="1926380" cy="1343028"/>
          </a:xfrm>
        </p:grpSpPr>
        <p:sp>
          <p:nvSpPr>
            <p:cNvPr id="58" name="矩形 57"/>
            <p:cNvSpPr/>
            <p:nvPr/>
          </p:nvSpPr>
          <p:spPr>
            <a:xfrm>
              <a:off x="10114334" y="1814503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100" dirty="0">
                  <a:solidFill>
                    <a:schemeClr val="tx1"/>
                  </a:solidFill>
                </a:rPr>
                <a:t>Delete</a:t>
              </a:r>
              <a:endParaRPr lang="zh-TW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0777487" y="1814503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>
                  <a:solidFill>
                    <a:schemeClr val="tx1"/>
                  </a:solidFill>
                </a:rPr>
                <a:t>End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1440640" y="1814503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/>
                  </a:solidFill>
                </a:rPr>
                <a:t>Page</a:t>
              </a:r>
            </a:p>
            <a:p>
              <a:r>
                <a:rPr lang="en-US" altLang="zh-TW" sz="1200" dirty="0">
                  <a:solidFill>
                    <a:schemeClr val="tx1"/>
                  </a:solidFill>
                </a:rPr>
                <a:t>Down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0128621" y="1057262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100" dirty="0">
                  <a:solidFill>
                    <a:schemeClr val="tx1"/>
                  </a:solidFill>
                </a:rPr>
                <a:t>Insert</a:t>
              </a:r>
              <a:endParaRPr lang="zh-TW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0791774" y="1057262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/>
                  </a:solidFill>
                </a:rPr>
                <a:t>Home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1454927" y="1057262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/>
                  </a:solidFill>
                </a:rPr>
                <a:t>Page</a:t>
              </a:r>
            </a:p>
            <a:p>
              <a:r>
                <a:rPr lang="en-US" altLang="zh-TW" sz="1200" dirty="0">
                  <a:solidFill>
                    <a:schemeClr val="tx1"/>
                  </a:solidFill>
                </a:rPr>
                <a:t> up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10138120" y="3857604"/>
            <a:ext cx="1936778" cy="1343028"/>
            <a:chOff x="10138120" y="3857604"/>
            <a:chExt cx="1936778" cy="1343028"/>
          </a:xfrm>
        </p:grpSpPr>
        <p:sp>
          <p:nvSpPr>
            <p:cNvPr id="65" name="矩形 64"/>
            <p:cNvSpPr/>
            <p:nvPr/>
          </p:nvSpPr>
          <p:spPr>
            <a:xfrm>
              <a:off x="10138120" y="4614845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</a:rPr>
                <a:t>←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10825958" y="4614845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b="1" dirty="0">
                  <a:solidFill>
                    <a:schemeClr val="tx1"/>
                  </a:solidFill>
                </a:rPr>
                <a:t>↓</a:t>
              </a:r>
              <a:endParaRPr lang="zh-TW" alt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1489111" y="4614845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b="1" dirty="0">
                  <a:solidFill>
                    <a:schemeClr val="tx1"/>
                  </a:solidFill>
                </a:rPr>
                <a:t>→</a:t>
              </a:r>
              <a:endParaRPr lang="zh-TW" alt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0840245" y="3857604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</a:rPr>
                <a:t>↑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1526681" y="3228967"/>
            <a:ext cx="540569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tx1"/>
                </a:solidFill>
              </a:rPr>
              <a:t>A</a:t>
            </a:r>
            <a:r>
              <a:rPr lang="zh-TW" altLang="en-US" sz="1400" b="1" dirty="0">
                <a:solidFill>
                  <a:schemeClr val="tx1"/>
                </a:solidFill>
              </a:rPr>
              <a:t>ㄇ</a:t>
            </a:r>
            <a:endParaRPr lang="en-US" altLang="zh-TW" sz="1400" b="1" dirty="0">
              <a:solidFill>
                <a:schemeClr val="tx1"/>
              </a:solidFill>
            </a:endParaRPr>
          </a:p>
          <a:p>
            <a:r>
              <a:rPr lang="zh-TW" alt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0" name="矩形 69"/>
          <p:cNvSpPr/>
          <p:nvPr/>
        </p:nvSpPr>
        <p:spPr>
          <a:xfrm>
            <a:off x="214701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S</a:t>
            </a:r>
            <a:r>
              <a:rPr lang="zh-TW" altLang="en-US" sz="1600" dirty="0">
                <a:solidFill>
                  <a:schemeClr val="tx1"/>
                </a:solidFill>
              </a:rPr>
              <a:t> ㄋ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79768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D</a:t>
            </a:r>
            <a:r>
              <a:rPr lang="zh-TW" altLang="en-US" sz="1600" dirty="0">
                <a:solidFill>
                  <a:schemeClr val="tx1"/>
                </a:solidFill>
              </a:rPr>
              <a:t> ㄎ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44835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F</a:t>
            </a:r>
            <a:r>
              <a:rPr lang="zh-TW" altLang="en-US" sz="1600" dirty="0">
                <a:solidFill>
                  <a:schemeClr val="tx1"/>
                </a:solidFill>
              </a:rPr>
              <a:t> ㄑ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09902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G</a:t>
            </a:r>
            <a:r>
              <a:rPr lang="zh-TW" altLang="en-US" sz="1600" dirty="0">
                <a:solidFill>
                  <a:schemeClr val="tx1"/>
                </a:solidFill>
              </a:rPr>
              <a:t> ㄕ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74969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H</a:t>
            </a:r>
            <a:r>
              <a:rPr lang="zh-TW" altLang="en-US" sz="1600" dirty="0">
                <a:solidFill>
                  <a:schemeClr val="tx1"/>
                </a:solidFill>
              </a:rPr>
              <a:t> ㄘ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40036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J</a:t>
            </a:r>
            <a:r>
              <a:rPr lang="zh-TW" altLang="en-US" sz="1600" dirty="0">
                <a:solidFill>
                  <a:schemeClr val="tx1"/>
                </a:solidFill>
              </a:rPr>
              <a:t> ㄨ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05103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K </a:t>
            </a:r>
            <a:r>
              <a:rPr lang="zh-TW" altLang="en-US" sz="1600" dirty="0">
                <a:solidFill>
                  <a:schemeClr val="tx1"/>
                </a:solidFill>
              </a:rPr>
              <a:t>ㄜ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70170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L</a:t>
            </a:r>
            <a:r>
              <a:rPr lang="zh-TW" altLang="en-US" sz="1600" dirty="0">
                <a:solidFill>
                  <a:schemeClr val="tx1"/>
                </a:solidFill>
              </a:rPr>
              <a:t> ㄠ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35237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:</a:t>
            </a:r>
            <a:r>
              <a:rPr lang="zh-TW" altLang="en-US" sz="1600" dirty="0">
                <a:solidFill>
                  <a:schemeClr val="tx1"/>
                </a:solidFill>
              </a:rPr>
              <a:t>  ㄤ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en-US" altLang="zh-TW" sz="1600" dirty="0">
                <a:solidFill>
                  <a:schemeClr val="tx1"/>
                </a:solidFill>
              </a:rPr>
              <a:t>: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017915" y="3228965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“</a:t>
            </a:r>
          </a:p>
          <a:p>
            <a:r>
              <a:rPr lang="en-US" altLang="zh-TW" sz="1600">
                <a:solidFill>
                  <a:schemeClr val="tx1"/>
                </a:solidFill>
              </a:rPr>
              <a:t>‘</a:t>
            </a:r>
            <a:endParaRPr lang="en-US" altLang="zh-TW" sz="1600" dirty="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682286" y="3228967"/>
            <a:ext cx="1176090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1"/>
                </a:solidFill>
              </a:rPr>
              <a:t>  </a:t>
            </a:r>
            <a:r>
              <a:rPr lang="en-US" altLang="zh-TW" sz="2400" b="1" dirty="0">
                <a:solidFill>
                  <a:schemeClr val="tx1"/>
                </a:solidFill>
              </a:rPr>
              <a:t>Enter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13789" y="3228965"/>
            <a:ext cx="1007861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Caps</a:t>
            </a:r>
          </a:p>
          <a:p>
            <a:r>
              <a:rPr lang="en-US" altLang="zh-TW" sz="1600" b="1" dirty="0">
                <a:solidFill>
                  <a:schemeClr val="tx1"/>
                </a:solidFill>
              </a:rPr>
              <a:t>Lock</a:t>
            </a:r>
            <a:r>
              <a:rPr lang="zh-TW" alt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2" name="矩形 81"/>
          <p:cNvSpPr/>
          <p:nvPr/>
        </p:nvSpPr>
        <p:spPr>
          <a:xfrm>
            <a:off x="162167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Z </a:t>
            </a:r>
            <a:r>
              <a:rPr lang="zh-TW" altLang="en-US" sz="1600" dirty="0">
                <a:solidFill>
                  <a:schemeClr val="tx1"/>
                </a:solidFill>
              </a:rPr>
              <a:t>ㄈ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27234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X</a:t>
            </a:r>
            <a:r>
              <a:rPr lang="zh-TW" altLang="en-US" sz="1600" dirty="0">
                <a:solidFill>
                  <a:schemeClr val="tx1"/>
                </a:solidFill>
              </a:rPr>
              <a:t> ㄌ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92301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C</a:t>
            </a:r>
            <a:r>
              <a:rPr lang="zh-TW" altLang="en-US" sz="1600" dirty="0">
                <a:solidFill>
                  <a:schemeClr val="tx1"/>
                </a:solidFill>
              </a:rPr>
              <a:t> ㄏ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57368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V</a:t>
            </a:r>
            <a:r>
              <a:rPr lang="zh-TW" altLang="en-US" sz="1600" dirty="0">
                <a:solidFill>
                  <a:schemeClr val="tx1"/>
                </a:solidFill>
              </a:rPr>
              <a:t> ㄒ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22435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B</a:t>
            </a:r>
            <a:r>
              <a:rPr lang="zh-TW" altLang="en-US" sz="1600" dirty="0">
                <a:solidFill>
                  <a:schemeClr val="tx1"/>
                </a:solidFill>
              </a:rPr>
              <a:t> ㄖ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87502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N</a:t>
            </a:r>
            <a:r>
              <a:rPr lang="zh-TW" altLang="en-US" sz="1600" dirty="0">
                <a:solidFill>
                  <a:schemeClr val="tx1"/>
                </a:solidFill>
              </a:rPr>
              <a:t> 厶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52569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300" dirty="0">
                <a:solidFill>
                  <a:schemeClr val="tx1"/>
                </a:solidFill>
              </a:rPr>
              <a:t>M</a:t>
            </a:r>
            <a:r>
              <a:rPr lang="zh-TW" altLang="en-US" sz="1300" dirty="0">
                <a:solidFill>
                  <a:schemeClr val="tx1"/>
                </a:solidFill>
              </a:rPr>
              <a:t> ㄩ</a:t>
            </a:r>
            <a:endParaRPr lang="en-US" altLang="zh-TW" sz="1300" dirty="0">
              <a:solidFill>
                <a:schemeClr val="tx1"/>
              </a:solidFill>
            </a:endParaRPr>
          </a:p>
          <a:p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7636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&lt;</a:t>
            </a:r>
            <a:r>
              <a:rPr lang="zh-TW" altLang="en-US" sz="1600" dirty="0">
                <a:solidFill>
                  <a:schemeClr val="tx1"/>
                </a:solidFill>
              </a:rPr>
              <a:t> ㄝ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zh-TW" altLang="en-US" sz="1600" dirty="0">
                <a:solidFill>
                  <a:schemeClr val="tx1"/>
                </a:solidFill>
              </a:rPr>
              <a:t>，</a:t>
            </a:r>
          </a:p>
        </p:txBody>
      </p:sp>
      <p:sp>
        <p:nvSpPr>
          <p:cNvPr id="90" name="矩形 89"/>
          <p:cNvSpPr/>
          <p:nvPr/>
        </p:nvSpPr>
        <p:spPr>
          <a:xfrm>
            <a:off x="682703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&gt;</a:t>
            </a:r>
            <a:r>
              <a:rPr lang="zh-TW" altLang="en-US" sz="1600" dirty="0">
                <a:solidFill>
                  <a:schemeClr val="tx1"/>
                </a:solidFill>
              </a:rPr>
              <a:t> ㄡ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en-US" altLang="zh-TW" sz="1600" dirty="0">
                <a:solidFill>
                  <a:schemeClr val="tx1"/>
                </a:solidFill>
              </a:rPr>
              <a:t>‧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492577" y="391475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?</a:t>
            </a:r>
            <a:r>
              <a:rPr lang="zh-TW" altLang="en-US" sz="1600" dirty="0">
                <a:solidFill>
                  <a:schemeClr val="tx1"/>
                </a:solidFill>
              </a:rPr>
              <a:t> ㄥ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en-US" altLang="zh-TW" sz="16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92" name="矩形 91"/>
          <p:cNvSpPr/>
          <p:nvPr/>
        </p:nvSpPr>
        <p:spPr>
          <a:xfrm>
            <a:off x="8156948" y="3914758"/>
            <a:ext cx="1701428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1"/>
                </a:solidFill>
              </a:rPr>
              <a:t>  </a:t>
            </a:r>
            <a:r>
              <a:rPr lang="en-US" altLang="zh-TW" sz="2400" b="1" dirty="0">
                <a:solidFill>
                  <a:schemeClr val="tx1"/>
                </a:solidFill>
              </a:rPr>
              <a:t>Shift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13789" y="3929032"/>
            <a:ext cx="1114424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>
                <a:solidFill>
                  <a:schemeClr val="tx1"/>
                </a:solidFill>
              </a:rPr>
              <a:t>Shift</a:t>
            </a:r>
            <a:r>
              <a:rPr lang="zh-TW" alt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4" name="矩形 93"/>
          <p:cNvSpPr/>
          <p:nvPr/>
        </p:nvSpPr>
        <p:spPr>
          <a:xfrm>
            <a:off x="1421650" y="4657689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143755" y="4657689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ALT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923012" y="4657691"/>
            <a:ext cx="3904020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985374" y="4671965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>
                <a:solidFill>
                  <a:schemeClr val="tx1"/>
                </a:solidFill>
              </a:rPr>
              <a:t>ALT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692642" y="4671965"/>
            <a:ext cx="989644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dirty="0">
              <a:solidFill>
                <a:schemeClr val="tx1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793916" y="4657691"/>
            <a:ext cx="1064459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>
                <a:solidFill>
                  <a:schemeClr val="tx1"/>
                </a:solidFill>
              </a:rPr>
              <a:t>Ctrl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13789" y="4671965"/>
            <a:ext cx="849519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>
                <a:solidFill>
                  <a:schemeClr val="tx1"/>
                </a:solidFill>
              </a:rPr>
              <a:t>Ctrl</a:t>
            </a:r>
            <a:r>
              <a:rPr lang="zh-TW" altLang="en-US" sz="24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1" name="物件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553989"/>
              </p:ext>
            </p:extLst>
          </p:nvPr>
        </p:nvGraphicFramePr>
        <p:xfrm>
          <a:off x="1526682" y="4757760"/>
          <a:ext cx="344432" cy="3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Image" r:id="rId3" imgW="2831400" imgH="2818800" progId="Photoshop.Image.7">
                  <p:embed/>
                </p:oleObj>
              </mc:Choice>
              <mc:Fallback>
                <p:oleObj name="Image" r:id="rId3" imgW="2831400" imgH="2818800" progId="Photoshop.Image.7">
                  <p:embed/>
                  <p:pic>
                    <p:nvPicPr>
                      <p:cNvPr id="87" name="物件 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682" y="4757760"/>
                        <a:ext cx="344432" cy="3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" name="群組 101"/>
          <p:cNvGrpSpPr/>
          <p:nvPr/>
        </p:nvGrpSpPr>
        <p:grpSpPr>
          <a:xfrm>
            <a:off x="7753495" y="4729184"/>
            <a:ext cx="417741" cy="485716"/>
            <a:chOff x="4099020" y="5672138"/>
            <a:chExt cx="698189" cy="771525"/>
          </a:xfrm>
        </p:grpSpPr>
        <p:sp>
          <p:nvSpPr>
            <p:cNvPr id="103" name="矩形 102"/>
            <p:cNvSpPr/>
            <p:nvPr/>
          </p:nvSpPr>
          <p:spPr>
            <a:xfrm>
              <a:off x="4099020" y="5672138"/>
              <a:ext cx="698189" cy="7715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245356" y="5822221"/>
              <a:ext cx="360707" cy="981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4223764" y="6023999"/>
              <a:ext cx="410875" cy="981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4223764" y="6213309"/>
              <a:ext cx="410875" cy="981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2" name="流程圖: 循序存取儲存裝置 111"/>
          <p:cNvSpPr/>
          <p:nvPr/>
        </p:nvSpPr>
        <p:spPr>
          <a:xfrm>
            <a:off x="1263308" y="4480883"/>
            <a:ext cx="1915532" cy="604865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聲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或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注音結束</a:t>
            </a:r>
          </a:p>
        </p:txBody>
      </p:sp>
      <p:sp>
        <p:nvSpPr>
          <p:cNvPr id="121" name="橢圓形圖說文字 120"/>
          <p:cNvSpPr/>
          <p:nvPr/>
        </p:nvSpPr>
        <p:spPr>
          <a:xfrm>
            <a:off x="1941613" y="1203409"/>
            <a:ext cx="756447" cy="490451"/>
          </a:xfrm>
          <a:prstGeom prst="wedgeEllipseCallout">
            <a:avLst>
              <a:gd name="adj1" fmla="val 15496"/>
              <a:gd name="adj2" fmla="val 760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聲</a:t>
            </a:r>
          </a:p>
        </p:txBody>
      </p:sp>
      <p:sp>
        <p:nvSpPr>
          <p:cNvPr id="124" name="橢圓形圖說文字 123"/>
          <p:cNvSpPr/>
          <p:nvPr/>
        </p:nvSpPr>
        <p:spPr>
          <a:xfrm>
            <a:off x="4835418" y="1028697"/>
            <a:ext cx="854822" cy="674668"/>
          </a:xfrm>
          <a:prstGeom prst="wedgeEllipseCallout">
            <a:avLst>
              <a:gd name="adj1" fmla="val 5771"/>
              <a:gd name="adj2" fmla="val 6866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輕聲</a:t>
            </a:r>
          </a:p>
        </p:txBody>
      </p:sp>
      <p:sp>
        <p:nvSpPr>
          <p:cNvPr id="123" name="橢圓形圖說文字 122"/>
          <p:cNvSpPr/>
          <p:nvPr/>
        </p:nvSpPr>
        <p:spPr>
          <a:xfrm>
            <a:off x="4186551" y="1168473"/>
            <a:ext cx="756447" cy="490451"/>
          </a:xfrm>
          <a:prstGeom prst="wedgeEllipseCallout">
            <a:avLst>
              <a:gd name="adj1" fmla="val 15496"/>
              <a:gd name="adj2" fmla="val 760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聲</a:t>
            </a:r>
          </a:p>
        </p:txBody>
      </p:sp>
      <p:sp>
        <p:nvSpPr>
          <p:cNvPr id="122" name="橢圓形圖說文字 121"/>
          <p:cNvSpPr/>
          <p:nvPr/>
        </p:nvSpPr>
        <p:spPr>
          <a:xfrm>
            <a:off x="2743956" y="1161990"/>
            <a:ext cx="756447" cy="490451"/>
          </a:xfrm>
          <a:prstGeom prst="wedgeEllipseCallout">
            <a:avLst>
              <a:gd name="adj1" fmla="val 15496"/>
              <a:gd name="adj2" fmla="val 760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zh-TW" altLang="en-US" dirty="0">
                <a:solidFill>
                  <a:srgbClr val="FF0000"/>
                </a:solidFill>
              </a:rPr>
              <a:t>聲</a:t>
            </a:r>
          </a:p>
        </p:txBody>
      </p:sp>
    </p:spTree>
    <p:extLst>
      <p:ext uri="{BB962C8B-B14F-4D97-AF65-F5344CB8AC3E}">
        <p14:creationId xmlns:p14="http://schemas.microsoft.com/office/powerpoint/2010/main" val="20098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550180" y="1686574"/>
            <a:ext cx="11068049" cy="8642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64" y="3186168"/>
            <a:ext cx="895475" cy="943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1699260" y="112776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如何輸入「電」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790013" y="1824456"/>
            <a:ext cx="1569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注音符號</a:t>
            </a:r>
          </a:p>
        </p:txBody>
      </p:sp>
      <p:sp>
        <p:nvSpPr>
          <p:cNvPr id="6" name="矩形 5"/>
          <p:cNvSpPr/>
          <p:nvPr/>
        </p:nvSpPr>
        <p:spPr>
          <a:xfrm>
            <a:off x="2555033" y="1761586"/>
            <a:ext cx="2262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輸入聲調</a:t>
            </a:r>
          </a:p>
        </p:txBody>
      </p:sp>
      <p:sp>
        <p:nvSpPr>
          <p:cNvPr id="7" name="矩形 6"/>
          <p:cNvSpPr/>
          <p:nvPr/>
        </p:nvSpPr>
        <p:spPr>
          <a:xfrm>
            <a:off x="5190340" y="1701604"/>
            <a:ext cx="17283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TW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選字</a:t>
            </a:r>
            <a:endParaRPr lang="zh-TW" alt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95944" y="1778907"/>
            <a:ext cx="29450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確定</a:t>
            </a:r>
            <a:r>
              <a:rPr lang="en-US" altLang="zh-TW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Enter</a:t>
            </a:r>
            <a:endParaRPr lang="zh-TW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081" y="2647954"/>
            <a:ext cx="856148" cy="845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群組 9"/>
          <p:cNvGrpSpPr/>
          <p:nvPr/>
        </p:nvGrpSpPr>
        <p:grpSpPr>
          <a:xfrm>
            <a:off x="5379876" y="4709380"/>
            <a:ext cx="1332306" cy="933432"/>
            <a:chOff x="10138120" y="3857604"/>
            <a:chExt cx="1936778" cy="1343028"/>
          </a:xfrm>
        </p:grpSpPr>
        <p:sp>
          <p:nvSpPr>
            <p:cNvPr id="11" name="矩形 10"/>
            <p:cNvSpPr/>
            <p:nvPr/>
          </p:nvSpPr>
          <p:spPr>
            <a:xfrm>
              <a:off x="10138120" y="4614845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</a:rPr>
                <a:t>←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0825958" y="4614845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b="1" dirty="0">
                  <a:solidFill>
                    <a:srgbClr val="FF0000"/>
                  </a:solidFill>
                </a:rPr>
                <a:t>↓</a:t>
              </a:r>
              <a:endParaRPr lang="zh-TW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489111" y="4614845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b="1" dirty="0">
                  <a:solidFill>
                    <a:schemeClr val="tx1"/>
                  </a:solidFill>
                </a:rPr>
                <a:t>→</a:t>
              </a:r>
              <a:endParaRPr lang="zh-TW" alt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840245" y="3857604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</a:rPr>
                <a:t>↑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7688908" y="5121422"/>
            <a:ext cx="3958763" cy="1397989"/>
            <a:chOff x="4123113" y="3456263"/>
            <a:chExt cx="5297112" cy="210051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3113" y="3456263"/>
              <a:ext cx="5297112" cy="2100516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7803911" y="4572562"/>
              <a:ext cx="540394" cy="30757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757" y="3284366"/>
            <a:ext cx="790575" cy="83820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233751" y="4915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四聲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65" y="3437521"/>
            <a:ext cx="1019175" cy="60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矩形 22"/>
          <p:cNvSpPr/>
          <p:nvPr/>
        </p:nvSpPr>
        <p:spPr>
          <a:xfrm>
            <a:off x="3503233" y="3375679"/>
            <a:ext cx="365760" cy="282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7"/>
          <a:srcRect t="30186" b="43303"/>
          <a:stretch/>
        </p:blipFill>
        <p:spPr>
          <a:xfrm>
            <a:off x="3818952" y="860640"/>
            <a:ext cx="3121849" cy="6514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8"/>
          <a:srcRect l="11661"/>
          <a:stretch/>
        </p:blipFill>
        <p:spPr>
          <a:xfrm>
            <a:off x="7698736" y="2642517"/>
            <a:ext cx="1378762" cy="2452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6072" y="2620939"/>
            <a:ext cx="889853" cy="1001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文字方塊 17"/>
          <p:cNvSpPr txBox="1"/>
          <p:nvPr/>
        </p:nvSpPr>
        <p:spPr>
          <a:xfrm>
            <a:off x="9216866" y="3817725"/>
            <a:ext cx="11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再按</a:t>
            </a:r>
            <a:r>
              <a:rPr lang="en-US" altLang="zh-TW" dirty="0">
                <a:solidFill>
                  <a:srgbClr val="FF0000"/>
                </a:solidFill>
              </a:rPr>
              <a:t>Enter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8328454" y="411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ㄅㄅ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256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379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~</a:t>
            </a:r>
          </a:p>
          <a:p>
            <a:r>
              <a:rPr lang="en-US" altLang="zh-TW" sz="1600" b="1" dirty="0">
                <a:solidFill>
                  <a:schemeClr val="tx1"/>
                </a:solidFill>
              </a:rPr>
              <a:t>`  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446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!</a:t>
            </a:r>
            <a:r>
              <a:rPr lang="zh-TW" altLang="en-US" sz="1600" b="1" dirty="0">
                <a:solidFill>
                  <a:schemeClr val="tx1"/>
                </a:solidFill>
              </a:rPr>
              <a:t> ㄅ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1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513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@</a:t>
            </a:r>
            <a:r>
              <a:rPr lang="zh-TW" altLang="en-US" sz="1600" b="1" dirty="0">
                <a:solidFill>
                  <a:schemeClr val="tx1"/>
                </a:solidFill>
              </a:rPr>
              <a:t>ㄉ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2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580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#</a:t>
            </a:r>
            <a:r>
              <a:rPr lang="en-US" altLang="zh-TW" sz="1600" b="1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∨</a:t>
            </a:r>
          </a:p>
          <a:p>
            <a:r>
              <a:rPr lang="en-US" altLang="zh-TW" sz="1600" b="1" dirty="0">
                <a:solidFill>
                  <a:schemeClr val="tx1"/>
                </a:solidFill>
              </a:rPr>
              <a:t>3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1647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$  </a:t>
            </a:r>
            <a:r>
              <a:rPr lang="en-US" altLang="zh-TW" sz="16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`</a:t>
            </a:r>
            <a:r>
              <a:rPr lang="en-US" altLang="zh-TW" sz="1600" b="1" dirty="0">
                <a:solidFill>
                  <a:schemeClr val="tx1"/>
                </a:solidFill>
              </a:rPr>
              <a:t/>
            </a:r>
            <a:br>
              <a:rPr lang="en-US" altLang="zh-TW" sz="1600" b="1" dirty="0">
                <a:solidFill>
                  <a:schemeClr val="tx1"/>
                </a:solidFill>
              </a:rPr>
            </a:br>
            <a:r>
              <a:rPr lang="en-US" altLang="zh-TW" sz="1600" b="1" dirty="0">
                <a:solidFill>
                  <a:schemeClr val="tx1"/>
                </a:solidFill>
              </a:rPr>
              <a:t>4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6714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% </a:t>
            </a:r>
            <a:r>
              <a:rPr lang="zh-TW" altLang="en-US" sz="1600" b="1" dirty="0">
                <a:solidFill>
                  <a:schemeClr val="tx1"/>
                </a:solidFill>
              </a:rPr>
              <a:t>ㄓ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5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1781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^</a:t>
            </a:r>
            <a:r>
              <a:rPr lang="zh-TW" altLang="en-US" sz="1600" b="1" dirty="0">
                <a:solidFill>
                  <a:schemeClr val="tx1"/>
                </a:solidFill>
              </a:rPr>
              <a:t>  ˊ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6</a:t>
            </a:r>
            <a:r>
              <a:rPr lang="zh-TW" alt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496848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&amp; </a:t>
            </a:r>
            <a:r>
              <a:rPr lang="zh-TW" altLang="en-US" sz="1600" b="1" dirty="0">
                <a:solidFill>
                  <a:schemeClr val="tx1"/>
                </a:solidFill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</a:rPr>
              <a:t>‧</a:t>
            </a:r>
          </a:p>
          <a:p>
            <a:r>
              <a:rPr lang="en-US" altLang="zh-TW" sz="1600" b="1" dirty="0">
                <a:solidFill>
                  <a:schemeClr val="tx1"/>
                </a:solidFill>
              </a:rPr>
              <a:t>7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1915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</a:rPr>
              <a:t>*</a:t>
            </a:r>
            <a:r>
              <a:rPr lang="zh-TW" altLang="en-US" b="1" dirty="0">
                <a:solidFill>
                  <a:schemeClr val="tx1"/>
                </a:solidFill>
              </a:rPr>
              <a:t>ㄚ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8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6982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( </a:t>
            </a:r>
            <a:r>
              <a:rPr lang="zh-TW" altLang="en-US" sz="1600" b="1" dirty="0">
                <a:solidFill>
                  <a:schemeClr val="tx1"/>
                </a:solidFill>
              </a:rPr>
              <a:t>ㄞ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9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2049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)</a:t>
            </a:r>
            <a:r>
              <a:rPr lang="zh-TW" altLang="en-US" sz="1600" b="1" dirty="0">
                <a:solidFill>
                  <a:schemeClr val="tx1"/>
                </a:solidFill>
              </a:rPr>
              <a:t>  ㄢ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0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7116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</a:rPr>
              <a:t>_ </a:t>
            </a:r>
            <a:r>
              <a:rPr lang="zh-TW" altLang="en-US" b="1" dirty="0">
                <a:solidFill>
                  <a:schemeClr val="tx1"/>
                </a:solidFill>
              </a:rPr>
              <a:t>ㄦ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-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21831" y="1785934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+</a:t>
            </a:r>
            <a:r>
              <a:rPr lang="zh-TW" altLang="en-US" sz="1600" b="1" dirty="0">
                <a:solidFill>
                  <a:schemeClr val="tx1"/>
                </a:solidFill>
              </a:rPr>
              <a:t> 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=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01072" y="1785934"/>
            <a:ext cx="957304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tx1"/>
                </a:solidFill>
              </a:rPr>
              <a:t>Backspace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3790" y="1000123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Esc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17" name="矩形 16"/>
          <p:cNvSpPr/>
          <p:nvPr/>
        </p:nvSpPr>
        <p:spPr>
          <a:xfrm>
            <a:off x="132819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Q</a:t>
            </a:r>
            <a:r>
              <a:rPr lang="zh-TW" altLang="en-US" sz="1600" b="1" dirty="0">
                <a:solidFill>
                  <a:schemeClr val="tx1"/>
                </a:solidFill>
              </a:rPr>
              <a:t> ㄆ</a:t>
            </a:r>
            <a:endParaRPr lang="en-US" altLang="zh-TW" sz="1600" b="1" dirty="0">
              <a:solidFill>
                <a:schemeClr val="tx1"/>
              </a:solidFill>
            </a:endParaRPr>
          </a:p>
          <a:p>
            <a:r>
              <a:rPr lang="en-US" altLang="zh-TW" sz="1600" b="1" dirty="0">
                <a:solidFill>
                  <a:schemeClr val="tx1"/>
                </a:solidFill>
              </a:rPr>
              <a:t>  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7886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tx1"/>
                </a:solidFill>
              </a:rPr>
              <a:t>W</a:t>
            </a:r>
            <a:r>
              <a:rPr lang="zh-TW" altLang="en-US" sz="1400" b="1" dirty="0">
                <a:solidFill>
                  <a:schemeClr val="tx1"/>
                </a:solidFill>
              </a:rPr>
              <a:t> ㄊ</a:t>
            </a:r>
            <a:endParaRPr lang="en-US" altLang="zh-TW" sz="1400" b="1" dirty="0">
              <a:solidFill>
                <a:schemeClr val="tx1"/>
              </a:solidFill>
            </a:endParaRPr>
          </a:p>
          <a:p>
            <a:r>
              <a:rPr lang="zh-TW" alt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矩形 18"/>
          <p:cNvSpPr/>
          <p:nvPr/>
        </p:nvSpPr>
        <p:spPr>
          <a:xfrm>
            <a:off x="262953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E</a:t>
            </a:r>
            <a:r>
              <a:rPr lang="zh-TW" altLang="en-US" sz="1600" dirty="0">
                <a:solidFill>
                  <a:schemeClr val="tx1"/>
                </a:solidFill>
              </a:rPr>
              <a:t> ㄍ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8020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R</a:t>
            </a:r>
            <a:r>
              <a:rPr lang="zh-TW" altLang="en-US" sz="1600" dirty="0">
                <a:solidFill>
                  <a:schemeClr val="tx1"/>
                </a:solidFill>
              </a:rPr>
              <a:t> ㄐ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3087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T</a:t>
            </a:r>
            <a:r>
              <a:rPr lang="zh-TW" altLang="en-US" sz="1600" dirty="0">
                <a:solidFill>
                  <a:schemeClr val="tx1"/>
                </a:solidFill>
              </a:rPr>
              <a:t> ㄔ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8154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Y</a:t>
            </a:r>
            <a:r>
              <a:rPr lang="zh-TW" altLang="en-US" sz="1600" dirty="0">
                <a:solidFill>
                  <a:schemeClr val="tx1"/>
                </a:solidFill>
              </a:rPr>
              <a:t> ㄗ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3221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U</a:t>
            </a:r>
            <a:r>
              <a:rPr lang="zh-TW" altLang="en-US" sz="1600" dirty="0">
                <a:solidFill>
                  <a:schemeClr val="tx1"/>
                </a:solidFill>
              </a:rPr>
              <a:t> ㄧ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8288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I </a:t>
            </a:r>
            <a:r>
              <a:rPr lang="zh-TW" altLang="en-US" sz="1600" dirty="0">
                <a:solidFill>
                  <a:schemeClr val="tx1"/>
                </a:solidFill>
              </a:rPr>
              <a:t>ㄛ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3355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O </a:t>
            </a:r>
            <a:r>
              <a:rPr lang="zh-TW" altLang="en-US" sz="1600" dirty="0">
                <a:solidFill>
                  <a:schemeClr val="tx1"/>
                </a:solidFill>
              </a:rPr>
              <a:t>ㄟ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8422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P</a:t>
            </a:r>
            <a:r>
              <a:rPr lang="zh-TW" altLang="en-US" sz="1600" dirty="0">
                <a:solidFill>
                  <a:schemeClr val="tx1"/>
                </a:solidFill>
              </a:rPr>
              <a:t> ㄣ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34891" y="2543172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{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[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00436" y="2543170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}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29" name="矩形 28"/>
          <p:cNvSpPr/>
          <p:nvPr/>
        </p:nvSpPr>
        <p:spPr>
          <a:xfrm>
            <a:off x="9164807" y="2543172"/>
            <a:ext cx="693569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|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\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3790" y="2543170"/>
            <a:ext cx="849518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Tab</a:t>
            </a:r>
            <a:br>
              <a:rPr lang="en-US" altLang="zh-TW" sz="1600" dirty="0">
                <a:solidFill>
                  <a:schemeClr val="tx1"/>
                </a:solidFill>
              </a:rPr>
            </a:br>
            <a:r>
              <a:rPr lang="en-US" altLang="zh-TW" sz="1600" dirty="0">
                <a:solidFill>
                  <a:schemeClr val="tx1"/>
                </a:solidFill>
              </a:rPr>
              <a:t>|</a:t>
            </a:r>
            <a:r>
              <a:rPr lang="en-US" altLang="zh-TW" sz="1600" dirty="0">
                <a:solidFill>
                  <a:schemeClr val="tx1"/>
                </a:solidFill>
                <a:sym typeface="Wingdings 3" panose="05040102010807070707" pitchFamily="18" charset="2"/>
              </a:rPr>
              <a:t>|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9307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79867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F2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33" name="矩形 32"/>
          <p:cNvSpPr/>
          <p:nvPr/>
        </p:nvSpPr>
        <p:spPr>
          <a:xfrm>
            <a:off x="2766660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F3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34" name="矩形 33"/>
          <p:cNvSpPr/>
          <p:nvPr/>
        </p:nvSpPr>
        <p:spPr>
          <a:xfrm>
            <a:off x="345345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F4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4023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F9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27027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F10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37" name="矩形 36"/>
          <p:cNvSpPr/>
          <p:nvPr/>
        </p:nvSpPr>
        <p:spPr>
          <a:xfrm>
            <a:off x="8613820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F11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38" name="矩形 37"/>
          <p:cNvSpPr/>
          <p:nvPr/>
        </p:nvSpPr>
        <p:spPr>
          <a:xfrm>
            <a:off x="930061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F12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31665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F5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03447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F6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41" name="矩形 40"/>
          <p:cNvSpPr/>
          <p:nvPr/>
        </p:nvSpPr>
        <p:spPr>
          <a:xfrm>
            <a:off x="5690240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F7</a:t>
            </a:r>
            <a:r>
              <a:rPr lang="zh-TW" altLang="en-US" b="1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42" name="矩形 41"/>
          <p:cNvSpPr/>
          <p:nvPr/>
        </p:nvSpPr>
        <p:spPr>
          <a:xfrm>
            <a:off x="6377034" y="102869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F8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10169948" y="1785934"/>
            <a:ext cx="1926380" cy="1343028"/>
            <a:chOff x="10114334" y="1057262"/>
            <a:chExt cx="1926380" cy="1343028"/>
          </a:xfrm>
        </p:grpSpPr>
        <p:sp>
          <p:nvSpPr>
            <p:cNvPr id="44" name="矩形 43"/>
            <p:cNvSpPr/>
            <p:nvPr/>
          </p:nvSpPr>
          <p:spPr>
            <a:xfrm>
              <a:off x="10114334" y="1814503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100" dirty="0">
                  <a:solidFill>
                    <a:schemeClr val="tx1"/>
                  </a:solidFill>
                </a:rPr>
                <a:t>Delete</a:t>
              </a:r>
              <a:endParaRPr lang="zh-TW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777487" y="1814503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>
                  <a:solidFill>
                    <a:schemeClr val="tx1"/>
                  </a:solidFill>
                </a:rPr>
                <a:t>End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440640" y="1814503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/>
                  </a:solidFill>
                </a:rPr>
                <a:t>Page</a:t>
              </a:r>
            </a:p>
            <a:p>
              <a:r>
                <a:rPr lang="en-US" altLang="zh-TW" sz="1200" dirty="0">
                  <a:solidFill>
                    <a:schemeClr val="tx1"/>
                  </a:solidFill>
                </a:rPr>
                <a:t>Down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128621" y="1057262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100" dirty="0">
                  <a:solidFill>
                    <a:schemeClr val="tx1"/>
                  </a:solidFill>
                </a:rPr>
                <a:t>Insert</a:t>
              </a:r>
              <a:endParaRPr lang="zh-TW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0791774" y="1057262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/>
                  </a:solidFill>
                </a:rPr>
                <a:t>Home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454927" y="1057262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/>
                  </a:solidFill>
                </a:rPr>
                <a:t>Page</a:t>
              </a:r>
            </a:p>
            <a:p>
              <a:r>
                <a:rPr lang="en-US" altLang="zh-TW" sz="1200" dirty="0">
                  <a:solidFill>
                    <a:schemeClr val="tx1"/>
                  </a:solidFill>
                </a:rPr>
                <a:t> up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10138120" y="3857604"/>
            <a:ext cx="1936778" cy="1343028"/>
            <a:chOff x="10138120" y="3857604"/>
            <a:chExt cx="1936778" cy="1343028"/>
          </a:xfrm>
        </p:grpSpPr>
        <p:sp>
          <p:nvSpPr>
            <p:cNvPr id="51" name="矩形 50"/>
            <p:cNvSpPr/>
            <p:nvPr/>
          </p:nvSpPr>
          <p:spPr>
            <a:xfrm>
              <a:off x="10138120" y="4614845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</a:rPr>
                <a:t>←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0825958" y="4614845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b="1" dirty="0">
                  <a:solidFill>
                    <a:srgbClr val="FF0000"/>
                  </a:solidFill>
                </a:rPr>
                <a:t>↓</a:t>
              </a:r>
              <a:endParaRPr lang="zh-TW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1489111" y="4614845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b="1" dirty="0">
                  <a:solidFill>
                    <a:schemeClr val="tx1"/>
                  </a:solidFill>
                </a:rPr>
                <a:t>→</a:t>
              </a:r>
              <a:endParaRPr lang="zh-TW" alt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840245" y="3857604"/>
              <a:ext cx="585787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</a:rPr>
                <a:t>↑</a:t>
              </a:r>
            </a:p>
          </p:txBody>
        </p:sp>
      </p:grpSp>
      <p:sp>
        <p:nvSpPr>
          <p:cNvPr id="55" name="矩形 54"/>
          <p:cNvSpPr/>
          <p:nvPr/>
        </p:nvSpPr>
        <p:spPr>
          <a:xfrm>
            <a:off x="1526681" y="3228967"/>
            <a:ext cx="540569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tx1"/>
                </a:solidFill>
              </a:rPr>
              <a:t>W</a:t>
            </a:r>
            <a:r>
              <a:rPr lang="zh-TW" altLang="en-US" sz="1400" b="1" dirty="0">
                <a:solidFill>
                  <a:schemeClr val="tx1"/>
                </a:solidFill>
              </a:rPr>
              <a:t>ㄇ</a:t>
            </a:r>
            <a:endParaRPr lang="en-US" altLang="zh-TW" sz="1400" b="1" dirty="0">
              <a:solidFill>
                <a:schemeClr val="tx1"/>
              </a:solidFill>
            </a:endParaRPr>
          </a:p>
          <a:p>
            <a:r>
              <a:rPr lang="zh-TW" alt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矩形 55"/>
          <p:cNvSpPr/>
          <p:nvPr/>
        </p:nvSpPr>
        <p:spPr>
          <a:xfrm>
            <a:off x="214701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E</a:t>
            </a:r>
            <a:r>
              <a:rPr lang="zh-TW" altLang="en-US" sz="1600" dirty="0">
                <a:solidFill>
                  <a:schemeClr val="tx1"/>
                </a:solidFill>
              </a:rPr>
              <a:t> ㄋ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79768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R</a:t>
            </a:r>
            <a:r>
              <a:rPr lang="zh-TW" altLang="en-US" sz="1600" dirty="0">
                <a:solidFill>
                  <a:schemeClr val="tx1"/>
                </a:solidFill>
              </a:rPr>
              <a:t> ㄎ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44835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T</a:t>
            </a:r>
            <a:r>
              <a:rPr lang="zh-TW" altLang="en-US" sz="1600" dirty="0">
                <a:solidFill>
                  <a:schemeClr val="tx1"/>
                </a:solidFill>
              </a:rPr>
              <a:t> ㄑ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09902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Y</a:t>
            </a:r>
            <a:r>
              <a:rPr lang="zh-TW" altLang="en-US" sz="1600" dirty="0">
                <a:solidFill>
                  <a:schemeClr val="tx1"/>
                </a:solidFill>
              </a:rPr>
              <a:t> ㄕ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74969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H</a:t>
            </a:r>
            <a:r>
              <a:rPr lang="zh-TW" altLang="en-US" sz="1600" dirty="0">
                <a:solidFill>
                  <a:schemeClr val="tx1"/>
                </a:solidFill>
              </a:rPr>
              <a:t> ㄘ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40036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I </a:t>
            </a:r>
            <a:r>
              <a:rPr lang="zh-TW" altLang="en-US" sz="1600" dirty="0">
                <a:solidFill>
                  <a:schemeClr val="tx1"/>
                </a:solidFill>
              </a:rPr>
              <a:t> ㄨ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05103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O </a:t>
            </a:r>
            <a:r>
              <a:rPr lang="zh-TW" altLang="en-US" sz="1600" dirty="0">
                <a:solidFill>
                  <a:schemeClr val="tx1"/>
                </a:solidFill>
              </a:rPr>
              <a:t>ㄜ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70170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P</a:t>
            </a:r>
            <a:r>
              <a:rPr lang="zh-TW" altLang="en-US" sz="1600" dirty="0">
                <a:solidFill>
                  <a:schemeClr val="tx1"/>
                </a:solidFill>
              </a:rPr>
              <a:t> ㄠ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352370" y="3228967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{</a:t>
            </a:r>
            <a:r>
              <a:rPr lang="zh-TW" altLang="en-US" sz="1600" dirty="0">
                <a:solidFill>
                  <a:schemeClr val="tx1"/>
                </a:solidFill>
              </a:rPr>
              <a:t>  ㄤ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en-US" altLang="zh-TW" sz="1600" dirty="0">
                <a:solidFill>
                  <a:schemeClr val="tx1"/>
                </a:solidFill>
              </a:rPr>
              <a:t>[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017915" y="3228965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}</a:t>
            </a:r>
          </a:p>
          <a:p>
            <a:r>
              <a:rPr lang="en-US" altLang="zh-TW" sz="16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66" name="矩形 65"/>
          <p:cNvSpPr/>
          <p:nvPr/>
        </p:nvSpPr>
        <p:spPr>
          <a:xfrm>
            <a:off x="8682286" y="3228967"/>
            <a:ext cx="1176090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1"/>
                </a:solidFill>
              </a:rPr>
              <a:t>  </a:t>
            </a:r>
            <a:r>
              <a:rPr lang="en-US" altLang="zh-TW" sz="2400" b="1" dirty="0">
                <a:solidFill>
                  <a:schemeClr val="tx1"/>
                </a:solidFill>
              </a:rPr>
              <a:t>Enter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13789" y="3228965"/>
            <a:ext cx="1007861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</a:rPr>
              <a:t>Caps</a:t>
            </a:r>
          </a:p>
          <a:p>
            <a:r>
              <a:rPr lang="en-US" altLang="zh-TW" sz="1600" b="1" dirty="0">
                <a:solidFill>
                  <a:schemeClr val="tx1"/>
                </a:solidFill>
              </a:rPr>
              <a:t>Lock</a:t>
            </a:r>
            <a:r>
              <a:rPr lang="zh-TW" alt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8" name="矩形 67"/>
          <p:cNvSpPr/>
          <p:nvPr/>
        </p:nvSpPr>
        <p:spPr>
          <a:xfrm>
            <a:off x="162167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Z </a:t>
            </a:r>
            <a:r>
              <a:rPr lang="zh-TW" altLang="en-US" sz="1600" dirty="0">
                <a:solidFill>
                  <a:schemeClr val="tx1"/>
                </a:solidFill>
              </a:rPr>
              <a:t>ㄈ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27234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X</a:t>
            </a:r>
            <a:r>
              <a:rPr lang="zh-TW" altLang="en-US" sz="1600" dirty="0">
                <a:solidFill>
                  <a:schemeClr val="tx1"/>
                </a:solidFill>
              </a:rPr>
              <a:t> ㄌ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92301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C</a:t>
            </a:r>
            <a:r>
              <a:rPr lang="zh-TW" altLang="en-US" sz="1600" dirty="0">
                <a:solidFill>
                  <a:schemeClr val="tx1"/>
                </a:solidFill>
              </a:rPr>
              <a:t> ㄏ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57368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V</a:t>
            </a:r>
            <a:r>
              <a:rPr lang="zh-TW" altLang="en-US" sz="1600" dirty="0">
                <a:solidFill>
                  <a:schemeClr val="tx1"/>
                </a:solidFill>
              </a:rPr>
              <a:t> ㄒ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22435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B</a:t>
            </a:r>
            <a:r>
              <a:rPr lang="zh-TW" altLang="en-US" sz="1600" dirty="0">
                <a:solidFill>
                  <a:schemeClr val="tx1"/>
                </a:solidFill>
              </a:rPr>
              <a:t> ㄖ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87502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N</a:t>
            </a:r>
            <a:r>
              <a:rPr lang="zh-TW" altLang="en-US" sz="1600" dirty="0">
                <a:solidFill>
                  <a:schemeClr val="tx1"/>
                </a:solidFill>
              </a:rPr>
              <a:t> 厶</a:t>
            </a:r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52569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300" dirty="0">
                <a:solidFill>
                  <a:schemeClr val="tx1"/>
                </a:solidFill>
              </a:rPr>
              <a:t>M</a:t>
            </a:r>
            <a:r>
              <a:rPr lang="zh-TW" altLang="en-US" sz="1300" dirty="0">
                <a:solidFill>
                  <a:schemeClr val="tx1"/>
                </a:solidFill>
              </a:rPr>
              <a:t> ㄩ</a:t>
            </a:r>
            <a:endParaRPr lang="en-US" altLang="zh-TW" sz="1300" dirty="0">
              <a:solidFill>
                <a:schemeClr val="tx1"/>
              </a:solidFill>
            </a:endParaRPr>
          </a:p>
          <a:p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17636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&lt;</a:t>
            </a:r>
            <a:r>
              <a:rPr lang="zh-TW" altLang="en-US" sz="1600" dirty="0">
                <a:solidFill>
                  <a:schemeClr val="tx1"/>
                </a:solidFill>
              </a:rPr>
              <a:t> ㄝ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zh-TW" altLang="en-US" sz="1600" dirty="0">
                <a:solidFill>
                  <a:schemeClr val="tx1"/>
                </a:solidFill>
              </a:rPr>
              <a:t>，</a:t>
            </a:r>
          </a:p>
        </p:txBody>
      </p:sp>
      <p:sp>
        <p:nvSpPr>
          <p:cNvPr id="76" name="矩形 75"/>
          <p:cNvSpPr/>
          <p:nvPr/>
        </p:nvSpPr>
        <p:spPr>
          <a:xfrm>
            <a:off x="6827032" y="3914758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&gt;</a:t>
            </a:r>
            <a:r>
              <a:rPr lang="zh-TW" altLang="en-US" sz="1600" dirty="0">
                <a:solidFill>
                  <a:schemeClr val="tx1"/>
                </a:solidFill>
              </a:rPr>
              <a:t> ㄡ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en-US" altLang="zh-TW" sz="1600" dirty="0">
                <a:solidFill>
                  <a:schemeClr val="tx1"/>
                </a:solidFill>
              </a:rPr>
              <a:t>‧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492577" y="3914756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chemeClr val="tx1"/>
                </a:solidFill>
              </a:rPr>
              <a:t>?</a:t>
            </a:r>
            <a:r>
              <a:rPr lang="zh-TW" altLang="en-US" sz="1600" dirty="0">
                <a:solidFill>
                  <a:schemeClr val="tx1"/>
                </a:solidFill>
              </a:rPr>
              <a:t> ㄥ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en-US" altLang="zh-TW" sz="16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78" name="矩形 77"/>
          <p:cNvSpPr/>
          <p:nvPr/>
        </p:nvSpPr>
        <p:spPr>
          <a:xfrm>
            <a:off x="8156948" y="3914758"/>
            <a:ext cx="1701428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tx1"/>
                </a:solidFill>
              </a:rPr>
              <a:t>  </a:t>
            </a:r>
            <a:r>
              <a:rPr lang="en-US" altLang="zh-TW" sz="2400" b="1" dirty="0">
                <a:solidFill>
                  <a:schemeClr val="tx1"/>
                </a:solidFill>
              </a:rPr>
              <a:t>Shift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13789" y="3929032"/>
            <a:ext cx="1114424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>
                <a:solidFill>
                  <a:schemeClr val="tx1"/>
                </a:solidFill>
              </a:rPr>
              <a:t>Shift</a:t>
            </a:r>
            <a:r>
              <a:rPr lang="zh-TW" alt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0" name="矩形 79"/>
          <p:cNvSpPr/>
          <p:nvPr/>
        </p:nvSpPr>
        <p:spPr>
          <a:xfrm>
            <a:off x="1421650" y="4657689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143755" y="4657689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ALT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923012" y="4657691"/>
            <a:ext cx="3904020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dirty="0">
              <a:solidFill>
                <a:schemeClr val="tx1"/>
              </a:solidFill>
            </a:endParaRPr>
          </a:p>
          <a:p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985374" y="4671965"/>
            <a:ext cx="585787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>
                <a:solidFill>
                  <a:schemeClr val="tx1"/>
                </a:solidFill>
              </a:rPr>
              <a:t>ALT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692642" y="4671965"/>
            <a:ext cx="989644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600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793916" y="4657691"/>
            <a:ext cx="1064459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>
                <a:solidFill>
                  <a:schemeClr val="tx1"/>
                </a:solidFill>
              </a:rPr>
              <a:t>Ctrl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13789" y="4671965"/>
            <a:ext cx="849519" cy="5857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>
                <a:solidFill>
                  <a:schemeClr val="tx1"/>
                </a:solidFill>
              </a:rPr>
              <a:t>Ctrl</a:t>
            </a:r>
            <a:r>
              <a:rPr lang="zh-TW" altLang="en-US" sz="24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7" name="物件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5569"/>
              </p:ext>
            </p:extLst>
          </p:nvPr>
        </p:nvGraphicFramePr>
        <p:xfrm>
          <a:off x="1526682" y="4757760"/>
          <a:ext cx="344432" cy="3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Image" r:id="rId3" imgW="2831400" imgH="2818800" progId="Photoshop.Image.7">
                  <p:embed/>
                </p:oleObj>
              </mc:Choice>
              <mc:Fallback>
                <p:oleObj name="Image" r:id="rId3" imgW="2831400" imgH="2818800" progId="Photoshop.Image.7">
                  <p:embed/>
                  <p:pic>
                    <p:nvPicPr>
                      <p:cNvPr id="2" name="物件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682" y="4757760"/>
                        <a:ext cx="344432" cy="3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" name="群組 87"/>
          <p:cNvGrpSpPr/>
          <p:nvPr/>
        </p:nvGrpSpPr>
        <p:grpSpPr>
          <a:xfrm>
            <a:off x="7753495" y="4729184"/>
            <a:ext cx="417741" cy="485716"/>
            <a:chOff x="4099020" y="5672138"/>
            <a:chExt cx="698189" cy="771525"/>
          </a:xfrm>
        </p:grpSpPr>
        <p:sp>
          <p:nvSpPr>
            <p:cNvPr id="89" name="矩形 88"/>
            <p:cNvSpPr/>
            <p:nvPr/>
          </p:nvSpPr>
          <p:spPr>
            <a:xfrm>
              <a:off x="4099020" y="5672138"/>
              <a:ext cx="698189" cy="7715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4245356" y="5822221"/>
              <a:ext cx="360707" cy="981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4223764" y="6023999"/>
              <a:ext cx="410875" cy="981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4223764" y="6213309"/>
              <a:ext cx="410875" cy="981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1892242" y="1771627"/>
            <a:ext cx="408676" cy="438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/>
        </p:nvSpPr>
        <p:spPr>
          <a:xfrm>
            <a:off x="5415289" y="2481365"/>
            <a:ext cx="402709" cy="421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/>
        </p:nvSpPr>
        <p:spPr>
          <a:xfrm>
            <a:off x="7103569" y="1757373"/>
            <a:ext cx="402709" cy="421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/>
        </p:nvSpPr>
        <p:spPr>
          <a:xfrm>
            <a:off x="3217705" y="1714487"/>
            <a:ext cx="402709" cy="421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/>
        </p:nvSpPr>
        <p:spPr>
          <a:xfrm>
            <a:off x="8759315" y="3309026"/>
            <a:ext cx="1032385" cy="421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流程圖: 循序存取儲存裝置 99"/>
          <p:cNvSpPr/>
          <p:nvPr/>
        </p:nvSpPr>
        <p:spPr>
          <a:xfrm>
            <a:off x="1207048" y="1247448"/>
            <a:ext cx="622905" cy="585489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1" name="流程圖: 循序存取儲存裝置 100"/>
          <p:cNvSpPr/>
          <p:nvPr/>
        </p:nvSpPr>
        <p:spPr>
          <a:xfrm>
            <a:off x="4752505" y="1990848"/>
            <a:ext cx="622905" cy="585489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2207459" y="36419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如何輸入「</a:t>
            </a:r>
            <a:r>
              <a:rPr lang="zh-TW" altLang="en-US" dirty="0">
                <a:solidFill>
                  <a:srgbClr val="FF0000"/>
                </a:solidFill>
              </a:rPr>
              <a:t>電</a:t>
            </a:r>
            <a:r>
              <a:rPr lang="zh-TW" altLang="en-US" dirty="0"/>
              <a:t>」</a:t>
            </a:r>
            <a:endParaRPr lang="en-US" altLang="zh-TW" dirty="0"/>
          </a:p>
        </p:txBody>
      </p:sp>
      <p:sp>
        <p:nvSpPr>
          <p:cNvPr id="103" name="流程圖: 循序存取儲存裝置 102"/>
          <p:cNvSpPr/>
          <p:nvPr/>
        </p:nvSpPr>
        <p:spPr>
          <a:xfrm>
            <a:off x="6417399" y="1293171"/>
            <a:ext cx="622905" cy="585489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4" name="流程圖: 循序存取儲存裝置 103"/>
          <p:cNvSpPr/>
          <p:nvPr/>
        </p:nvSpPr>
        <p:spPr>
          <a:xfrm>
            <a:off x="2472033" y="1107566"/>
            <a:ext cx="622905" cy="585489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5" name="流程圖: 循序存取儲存裝置 104"/>
          <p:cNvSpPr/>
          <p:nvPr/>
        </p:nvSpPr>
        <p:spPr>
          <a:xfrm>
            <a:off x="10160395" y="4500543"/>
            <a:ext cx="622905" cy="585489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6" name="文字方塊 105"/>
          <p:cNvSpPr txBox="1"/>
          <p:nvPr/>
        </p:nvSpPr>
        <p:spPr>
          <a:xfrm>
            <a:off x="10503899" y="53085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記得選字</a:t>
            </a:r>
          </a:p>
        </p:txBody>
      </p:sp>
      <p:sp>
        <p:nvSpPr>
          <p:cNvPr id="107" name="流程圖: 循序存取儲存裝置 106"/>
          <p:cNvSpPr/>
          <p:nvPr/>
        </p:nvSpPr>
        <p:spPr>
          <a:xfrm>
            <a:off x="7945918" y="3018388"/>
            <a:ext cx="622905" cy="585489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8" name="圖片 10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04473" y="5149518"/>
            <a:ext cx="895475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1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227811" y="1876845"/>
            <a:ext cx="5297112" cy="2100516"/>
            <a:chOff x="4123113" y="3456263"/>
            <a:chExt cx="5297112" cy="210051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3113" y="3456263"/>
              <a:ext cx="5297112" cy="210051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270269" y="5170516"/>
              <a:ext cx="1770611" cy="3075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橢圓形圖說文字 5"/>
          <p:cNvSpPr/>
          <p:nvPr/>
        </p:nvSpPr>
        <p:spPr>
          <a:xfrm>
            <a:off x="5331229" y="1257268"/>
            <a:ext cx="1801092" cy="847898"/>
          </a:xfrm>
          <a:prstGeom prst="wedgeEllipseCallout">
            <a:avLst>
              <a:gd name="adj1" fmla="val -947"/>
              <a:gd name="adj2" fmla="val 7916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刪除前面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b="1" dirty="0">
                <a:solidFill>
                  <a:srgbClr val="FF0000"/>
                </a:solidFill>
              </a:rPr>
              <a:t>Backspace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7040879" y="2040710"/>
            <a:ext cx="2086496" cy="847898"/>
          </a:xfrm>
          <a:prstGeom prst="wedgeEllipseCallout">
            <a:avLst>
              <a:gd name="adj1" fmla="val -59720"/>
              <a:gd name="adj2" fmla="val 85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刪除後面</a:t>
            </a:r>
            <a:r>
              <a:rPr lang="en-US" altLang="zh-TW" dirty="0">
                <a:solidFill>
                  <a:srgbClr val="FF0000"/>
                </a:solidFill>
              </a:rPr>
              <a:t>delete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95620" y="4706389"/>
            <a:ext cx="3692614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Enter</a:t>
            </a:r>
            <a:r>
              <a:rPr lang="zh-TW" altLang="en-US" dirty="0"/>
              <a:t>是</a:t>
            </a:r>
            <a:r>
              <a:rPr lang="zh-TW" altLang="en-US" sz="2400" dirty="0">
                <a:solidFill>
                  <a:srgbClr val="FF0000"/>
                </a:solidFill>
              </a:rPr>
              <a:t>確定</a:t>
            </a:r>
            <a:r>
              <a:rPr lang="zh-TW" altLang="en-US" dirty="0">
                <a:solidFill>
                  <a:srgbClr val="FF0000"/>
                </a:solidFill>
              </a:rPr>
              <a:t>或</a:t>
            </a:r>
            <a:r>
              <a:rPr lang="zh-TW" altLang="en-US" sz="3600" dirty="0">
                <a:solidFill>
                  <a:srgbClr val="FF0000"/>
                </a:solidFill>
              </a:rPr>
              <a:t>換行</a:t>
            </a:r>
          </a:p>
        </p:txBody>
      </p:sp>
    </p:spTree>
    <p:extLst>
      <p:ext uri="{BB962C8B-B14F-4D97-AF65-F5344CB8AC3E}">
        <p14:creationId xmlns:p14="http://schemas.microsoft.com/office/powerpoint/2010/main" val="377660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複習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>
                <a:sym typeface="Wingdings" panose="05000000000000000000" pitchFamily="2" charset="2"/>
              </a:rPr>
              <a:t>如何輸入「程」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再按      選字，跳到第</a:t>
            </a:r>
            <a:r>
              <a:rPr lang="en-US" altLang="zh-TW" dirty="0"/>
              <a:t>3</a:t>
            </a:r>
            <a:r>
              <a:rPr lang="zh-TW" altLang="en-US" dirty="0"/>
              <a:t>個字後，</a:t>
            </a:r>
          </a:p>
        </p:txBody>
      </p:sp>
      <p:pic>
        <p:nvPicPr>
          <p:cNvPr id="3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83" y="1865418"/>
            <a:ext cx="3118174" cy="4992582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2447887" y="972483"/>
            <a:ext cx="420" cy="573583"/>
          </a:xfrm>
          <a:prstGeom prst="straightConnector1">
            <a:avLst/>
          </a:prstGeom>
          <a:ln w="69850">
            <a:solidFill>
              <a:srgbClr val="FF0000"/>
            </a:solidFill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7240555" y="1690688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要按什麼？</a:t>
            </a:r>
            <a:endParaRPr lang="en-US" altLang="zh-TW" sz="3600" dirty="0">
              <a:solidFill>
                <a:srgbClr val="FF0000"/>
              </a:solidFill>
            </a:endParaRPr>
          </a:p>
          <a:p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讓電腦知道你確定了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853" y="4457019"/>
            <a:ext cx="15240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4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644</Words>
  <Application>Microsoft Office PowerPoint</Application>
  <PresentationFormat>寬螢幕</PresentationFormat>
  <Paragraphs>300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MS Gothic</vt:lpstr>
      <vt:lpstr>新細明體</vt:lpstr>
      <vt:lpstr>標楷體</vt:lpstr>
      <vt:lpstr>Arial</vt:lpstr>
      <vt:lpstr>Calibri</vt:lpstr>
      <vt:lpstr>Calibri Light</vt:lpstr>
      <vt:lpstr>MV Boli</vt:lpstr>
      <vt:lpstr>Wingdings</vt:lpstr>
      <vt:lpstr>Wingdings 3</vt:lpstr>
      <vt:lpstr>Office 佈景主題</vt:lpstr>
      <vt:lpstr>Image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ws</cp:lastModifiedBy>
  <cp:revision>66</cp:revision>
  <cp:lastPrinted>2020-10-17T02:31:25Z</cp:lastPrinted>
  <dcterms:created xsi:type="dcterms:W3CDTF">2020-09-23T02:25:02Z</dcterms:created>
  <dcterms:modified xsi:type="dcterms:W3CDTF">2020-11-05T07:18:04Z</dcterms:modified>
</cp:coreProperties>
</file>