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70" r:id="rId13"/>
    <p:sldId id="269" r:id="rId14"/>
    <p:sldId id="265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47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03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83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059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76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82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30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25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73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50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45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3855-6DA4-4BB2-A57F-9C7585358078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4BE50-992F-47B3-818E-6B0AA6B5D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91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14376" y="1157288"/>
            <a:ext cx="4686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   </a:t>
            </a:r>
            <a:r>
              <a:rPr lang="zh-TW" altLang="en-US" sz="3600" dirty="0"/>
              <a:t>滑鼠的右鍵是按  </a:t>
            </a:r>
            <a:r>
              <a:rPr lang="en-US" altLang="zh-TW" sz="3600" dirty="0"/>
              <a:t>(1)A</a:t>
            </a:r>
            <a:r>
              <a:rPr lang="zh-TW" altLang="en-US" sz="3600" dirty="0"/>
              <a:t>     　</a:t>
            </a:r>
            <a:r>
              <a:rPr lang="en-US" altLang="zh-TW" sz="3600" dirty="0"/>
              <a:t>(2)B     (3)C</a:t>
            </a:r>
            <a:endParaRPr lang="zh-TW" altLang="en-US" sz="3600" dirty="0"/>
          </a:p>
        </p:txBody>
      </p:sp>
      <p:grpSp>
        <p:nvGrpSpPr>
          <p:cNvPr id="10" name="群組 9"/>
          <p:cNvGrpSpPr/>
          <p:nvPr/>
        </p:nvGrpSpPr>
        <p:grpSpPr>
          <a:xfrm>
            <a:off x="6532897" y="778225"/>
            <a:ext cx="2914650" cy="2301033"/>
            <a:chOff x="5729288" y="1341954"/>
            <a:chExt cx="3114674" cy="2458946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2"/>
            <a:srcRect l="29214" t="38828" r="26372" b="13464"/>
            <a:stretch/>
          </p:blipFill>
          <p:spPr>
            <a:xfrm>
              <a:off x="5729288" y="1918946"/>
              <a:ext cx="3114674" cy="1881954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6596712" y="1909592"/>
              <a:ext cx="513051" cy="59640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TW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</a:t>
              </a:r>
              <a:endParaRPr lang="zh-TW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260615" y="1909592"/>
              <a:ext cx="502261" cy="59640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</a:t>
              </a:r>
              <a:endParaRPr lang="zh-TW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894814" y="1341954"/>
              <a:ext cx="502261" cy="84490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</a:t>
              </a:r>
              <a:endPara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714375" y="3800900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2  </a:t>
            </a:r>
            <a:r>
              <a:rPr lang="zh-TW" altLang="en-US" sz="4000" dirty="0"/>
              <a:t>如何切換大小寫  </a:t>
            </a:r>
            <a:r>
              <a:rPr lang="en-US" altLang="zh-TW" sz="4000" dirty="0"/>
              <a:t>(1)</a:t>
            </a:r>
            <a:r>
              <a:rPr lang="zh-TW" altLang="en-US" sz="4000" dirty="0">
                <a:solidFill>
                  <a:srgbClr val="FF0000"/>
                </a:solidFill>
              </a:rPr>
              <a:t>螢幕右下</a:t>
            </a:r>
            <a:r>
              <a:rPr lang="en-US" altLang="zh-TW" sz="4000" dirty="0" err="1">
                <a:solidFill>
                  <a:srgbClr val="FF0000"/>
                </a:solidFill>
              </a:rPr>
              <a:t>eng</a:t>
            </a:r>
            <a:r>
              <a:rPr lang="zh-TW" altLang="en-US" sz="4000" dirty="0"/>
              <a:t> 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/>
              <a:t> </a:t>
            </a:r>
            <a:r>
              <a:rPr lang="en-US" altLang="zh-TW" sz="4000" dirty="0"/>
              <a:t>(2)</a:t>
            </a:r>
            <a:r>
              <a:rPr lang="en-US" altLang="zh-TW" sz="4000" dirty="0">
                <a:solidFill>
                  <a:srgbClr val="FF0000"/>
                </a:solidFill>
              </a:rPr>
              <a:t>Enter</a:t>
            </a:r>
            <a:r>
              <a:rPr lang="en-US" altLang="zh-TW" sz="4000" dirty="0"/>
              <a:t>   (3)  </a:t>
            </a:r>
            <a:r>
              <a:rPr lang="zh-TW" altLang="en-US" sz="4000" dirty="0"/>
              <a:t>兩者皆對</a:t>
            </a:r>
            <a:r>
              <a:rPr lang="en-US" altLang="zh-TW" sz="4000" dirty="0"/>
              <a:t>  (4) Caps</a:t>
            </a:r>
            <a:endParaRPr lang="zh-TW" altLang="en-US" sz="4000" dirty="0"/>
          </a:p>
        </p:txBody>
      </p:sp>
      <p:sp>
        <p:nvSpPr>
          <p:cNvPr id="2" name="橢圓 1"/>
          <p:cNvSpPr/>
          <p:nvPr/>
        </p:nvSpPr>
        <p:spPr>
          <a:xfrm>
            <a:off x="7920148" y="1118026"/>
            <a:ext cx="561473" cy="6001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向下箭號 2"/>
          <p:cNvSpPr/>
          <p:nvPr/>
        </p:nvSpPr>
        <p:spPr>
          <a:xfrm>
            <a:off x="7866934" y="367631"/>
            <a:ext cx="547819" cy="680563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23455" y="565265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選擇題</a:t>
            </a:r>
            <a:r>
              <a:rPr lang="zh-TW" altLang="en-US" dirty="0" smtClean="0"/>
              <a:t>，請將正確的選項填入</a:t>
            </a:r>
            <a:r>
              <a:rPr lang="zh-TW" altLang="en-US" dirty="0" smtClean="0">
                <a:solidFill>
                  <a:srgbClr val="FF0000"/>
                </a:solidFill>
              </a:rPr>
              <a:t>答案卷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9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圖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6442" y="1059151"/>
            <a:ext cx="3429000" cy="22955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3974" y="2126995"/>
            <a:ext cx="11031468" cy="4495173"/>
          </a:xfrm>
        </p:spPr>
        <p:txBody>
          <a:bodyPr>
            <a:normAutofit fontScale="90000"/>
          </a:bodyPr>
          <a:lstStyle/>
          <a:p>
            <a:r>
              <a:rPr lang="en-US" altLang="zh-TW" sz="4000" dirty="0"/>
              <a:t>16</a:t>
            </a:r>
            <a:r>
              <a:rPr lang="zh-TW" altLang="en-US" sz="4000" dirty="0"/>
              <a:t>滑鼠要如何才能</a:t>
            </a:r>
            <a:r>
              <a:rPr lang="zh-TW" altLang="en-US" sz="4000" dirty="0">
                <a:solidFill>
                  <a:srgbClr val="FF0000"/>
                </a:solidFill>
              </a:rPr>
              <a:t>移動</a:t>
            </a:r>
            <a:r>
              <a:rPr lang="zh-TW" altLang="en-US" sz="4000" dirty="0">
                <a:solidFill>
                  <a:schemeClr val="accent1"/>
                </a:solidFill>
              </a:rPr>
              <a:t>右方的</a:t>
            </a:r>
            <a:r>
              <a:rPr lang="zh-TW" altLang="en-US" sz="4000" dirty="0">
                <a:solidFill>
                  <a:srgbClr val="FF0000"/>
                </a:solidFill>
              </a:rPr>
              <a:t>文字游標「</a:t>
            </a:r>
            <a:r>
              <a:rPr lang="en-US" altLang="zh-TW" sz="4000" dirty="0">
                <a:solidFill>
                  <a:srgbClr val="FF0000"/>
                </a:solidFill>
              </a:rPr>
              <a:t>|</a:t>
            </a:r>
            <a:r>
              <a:rPr lang="zh-TW" altLang="en-US" sz="4000" dirty="0">
                <a:solidFill>
                  <a:srgbClr val="FF0000"/>
                </a:solidFill>
              </a:rPr>
              <a:t>」的位置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>(1)</a:t>
            </a:r>
            <a:r>
              <a:rPr lang="zh-TW" altLang="en-US" sz="4000" dirty="0"/>
              <a:t>按         或  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>(2)</a:t>
            </a:r>
            <a:r>
              <a:rPr lang="zh-TW" altLang="en-US" sz="4000" dirty="0"/>
              <a:t>用滑鼠和        一起配合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>(3)</a:t>
            </a:r>
            <a:r>
              <a:rPr lang="zh-TW" altLang="en-US" sz="4000" dirty="0"/>
              <a:t>出現 </a:t>
            </a:r>
            <a:r>
              <a:rPr lang="en-US" altLang="zh-TW" sz="4000" dirty="0">
                <a:latin typeface="Algerian" panose="04020705040A02060702" pitchFamily="82" charset="0"/>
              </a:rPr>
              <a:t>I </a:t>
            </a:r>
            <a:r>
              <a:rPr lang="zh-TW" altLang="en-US" sz="4000" dirty="0">
                <a:latin typeface="Algerian" panose="04020705040A02060702" pitchFamily="82" charset="0"/>
              </a:rPr>
              <a:t>馬上打字</a:t>
            </a:r>
            <a:r>
              <a:rPr lang="en-US" altLang="zh-TW" sz="4000" dirty="0">
                <a:latin typeface="Algerian" panose="04020705040A02060702" pitchFamily="82" charset="0"/>
              </a:rPr>
              <a:t/>
            </a:r>
            <a:br>
              <a:rPr lang="en-US" altLang="zh-TW" sz="4000" dirty="0">
                <a:latin typeface="Algerian" panose="04020705040A02060702" pitchFamily="82" charset="0"/>
              </a:rPr>
            </a:br>
            <a:r>
              <a:rPr lang="en-US" altLang="zh-TW" sz="4000" dirty="0">
                <a:latin typeface="Algerian" panose="04020705040A02060702" pitchFamily="82" charset="0"/>
              </a:rPr>
              <a:t/>
            </a:r>
            <a:br>
              <a:rPr lang="en-US" altLang="zh-TW" sz="4000" dirty="0">
                <a:latin typeface="Algerian" panose="04020705040A02060702" pitchFamily="82" charset="0"/>
              </a:rPr>
            </a:br>
            <a:r>
              <a:rPr lang="en-US" altLang="zh-TW" sz="4000" dirty="0">
                <a:latin typeface="+mn-ea"/>
                <a:ea typeface="+mn-ea"/>
              </a:rPr>
              <a:t>(4)</a:t>
            </a:r>
            <a:r>
              <a:rPr lang="zh-TW" altLang="en-US" sz="4000" dirty="0">
                <a:latin typeface="+mn-ea"/>
                <a:ea typeface="+mn-ea"/>
              </a:rPr>
              <a:t>以上皆有可能</a:t>
            </a:r>
            <a:r>
              <a:rPr lang="en-US" altLang="zh-TW" sz="4000" dirty="0">
                <a:latin typeface="+mn-ea"/>
                <a:ea typeface="+mn-ea"/>
              </a:rPr>
              <a:t/>
            </a:r>
            <a:br>
              <a:rPr lang="en-US" altLang="zh-TW" sz="4000" dirty="0">
                <a:latin typeface="+mn-ea"/>
                <a:ea typeface="+mn-ea"/>
              </a:rPr>
            </a:br>
            <a:r>
              <a:rPr lang="en-US" altLang="zh-TW" sz="4000" dirty="0">
                <a:latin typeface="+mn-ea"/>
                <a:ea typeface="+mn-ea"/>
              </a:rPr>
              <a:t/>
            </a:r>
            <a:br>
              <a:rPr lang="en-US" altLang="zh-TW" sz="4000" dirty="0">
                <a:latin typeface="+mn-ea"/>
                <a:ea typeface="+mn-ea"/>
              </a:rPr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6" name="向左箭號 5"/>
          <p:cNvSpPr/>
          <p:nvPr/>
        </p:nvSpPr>
        <p:spPr>
          <a:xfrm>
            <a:off x="1989270" y="1689499"/>
            <a:ext cx="542925" cy="27568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左箭號 6"/>
          <p:cNvSpPr/>
          <p:nvPr/>
        </p:nvSpPr>
        <p:spPr>
          <a:xfrm rot="10800000">
            <a:off x="3327572" y="1685014"/>
            <a:ext cx="542925" cy="27568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接點 19"/>
          <p:cNvCxnSpPr/>
          <p:nvPr/>
        </p:nvCxnSpPr>
        <p:spPr>
          <a:xfrm>
            <a:off x="9480884" y="2079057"/>
            <a:ext cx="9625" cy="6545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向左箭號 6">
            <a:extLst>
              <a:ext uri="{FF2B5EF4-FFF2-40B4-BE49-F238E27FC236}">
                <a16:creationId xmlns:a16="http://schemas.microsoft.com/office/drawing/2014/main" id="{9369DDCD-B600-4815-BB69-D660EEA7FF93}"/>
              </a:ext>
            </a:extLst>
          </p:cNvPr>
          <p:cNvSpPr/>
          <p:nvPr/>
        </p:nvSpPr>
        <p:spPr>
          <a:xfrm rot="10800000">
            <a:off x="3348307" y="2637384"/>
            <a:ext cx="542925" cy="27568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3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44645" y="522428"/>
            <a:ext cx="58336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</a:rPr>
              <a:t>17</a:t>
            </a:r>
            <a:r>
              <a:rPr lang="zh-TW" altLang="en-US" sz="4400" dirty="0" smtClean="0">
                <a:solidFill>
                  <a:srgbClr val="FF0000"/>
                </a:solidFill>
              </a:rPr>
              <a:t>找出取消鍵的英文字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508868" y="437863"/>
            <a:ext cx="4294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18</a:t>
            </a:r>
            <a:r>
              <a:rPr lang="zh-TW" altLang="en-US" sz="4000" dirty="0" smtClean="0">
                <a:solidFill>
                  <a:srgbClr val="FF0000"/>
                </a:solidFill>
              </a:rPr>
              <a:t>寫出倒退的</a:t>
            </a:r>
            <a:r>
              <a:rPr lang="zh-TW" altLang="en-US" sz="4000" dirty="0">
                <a:solidFill>
                  <a:srgbClr val="FF0000"/>
                </a:solidFill>
              </a:rPr>
              <a:t>英</a:t>
            </a:r>
            <a:r>
              <a:rPr lang="zh-TW" altLang="en-US" sz="4000" dirty="0" smtClean="0">
                <a:solidFill>
                  <a:srgbClr val="FF0000"/>
                </a:solidFill>
              </a:rPr>
              <a:t>文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84100" y="1698392"/>
            <a:ext cx="11682539" cy="4257629"/>
            <a:chOff x="413789" y="1000123"/>
            <a:chExt cx="11682539" cy="425762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`  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 ㄅ</a:t>
              </a:r>
              <a:endParaRPr lang="en-US" altLang="zh-TW" sz="1600" b="1" dirty="0">
                <a:solidFill>
                  <a:schemeClr val="bg1"/>
                </a:solidFill>
              </a:endParaRP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1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ㄉ</a:t>
              </a:r>
              <a:endParaRPr lang="en-US" altLang="zh-TW" sz="1600" b="1" dirty="0">
                <a:solidFill>
                  <a:schemeClr val="bg1"/>
                </a:solidFill>
              </a:endParaRP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2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bg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3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bg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r>
                <a:rPr lang="en-US" altLang="zh-TW" sz="1600" b="1" dirty="0">
                  <a:solidFill>
                    <a:schemeClr val="bg1"/>
                  </a:solidFill>
                </a:rPr>
                <a:t/>
              </a:r>
              <a:br>
                <a:rPr lang="en-US" altLang="zh-TW" sz="1600" b="1" dirty="0">
                  <a:solidFill>
                    <a:schemeClr val="bg1"/>
                  </a:solidFill>
                </a:rPr>
              </a:br>
              <a:r>
                <a:rPr lang="en-US" altLang="zh-TW" sz="1600" b="1" dirty="0">
                  <a:solidFill>
                    <a:schemeClr val="bg1"/>
                  </a:solidFill>
                </a:rPr>
                <a:t>4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ㄓ</a:t>
              </a:r>
              <a:endParaRPr lang="en-US" altLang="zh-TW" sz="1600" b="1" dirty="0">
                <a:solidFill>
                  <a:schemeClr val="bg1"/>
                </a:solidFill>
              </a:endParaRP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5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 smtClean="0">
                  <a:solidFill>
                    <a:schemeClr val="bg1"/>
                  </a:solidFill>
                </a:rPr>
                <a:t>^</a:t>
              </a:r>
              <a:r>
                <a:rPr lang="zh-TW" altLang="en-US" sz="1600" b="1" dirty="0" smtClean="0">
                  <a:solidFill>
                    <a:schemeClr val="bg1"/>
                  </a:solidFill>
                </a:rPr>
                <a:t>  ˊ</a:t>
              </a:r>
              <a:endParaRPr lang="en-US" altLang="zh-TW" sz="1600" b="1" dirty="0">
                <a:solidFill>
                  <a:schemeClr val="bg1"/>
                </a:solidFill>
              </a:endParaRP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TW" sz="1600" b="1" dirty="0" smtClean="0">
                  <a:solidFill>
                    <a:schemeClr val="bg1"/>
                  </a:solidFill>
                </a:rPr>
                <a:t>‧</a:t>
              </a:r>
              <a:endParaRPr lang="en-US" altLang="zh-TW" sz="1600" b="1" dirty="0">
                <a:solidFill>
                  <a:schemeClr val="bg1"/>
                </a:solidFill>
              </a:endParaRP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7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bg1"/>
                  </a:solidFill>
                </a:rPr>
                <a:t>*</a:t>
              </a:r>
              <a:r>
                <a:rPr lang="zh-TW" altLang="en-US" b="1" dirty="0">
                  <a:solidFill>
                    <a:schemeClr val="bg1"/>
                  </a:solidFill>
                </a:rPr>
                <a:t>ㄚ</a:t>
              </a:r>
              <a:endParaRPr lang="en-US" altLang="zh-TW" b="1" dirty="0">
                <a:solidFill>
                  <a:schemeClr val="bg1"/>
                </a:solidFill>
              </a:endParaRP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8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ㄞ</a:t>
              </a:r>
              <a:endParaRPr lang="en-US" altLang="zh-TW" sz="1600" b="1" dirty="0">
                <a:solidFill>
                  <a:schemeClr val="bg1"/>
                </a:solidFill>
              </a:endParaRP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9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  ㄢ</a:t>
              </a:r>
              <a:endParaRPr lang="en-US" altLang="zh-TW" sz="1600" b="1" dirty="0">
                <a:solidFill>
                  <a:schemeClr val="bg1"/>
                </a:solidFill>
              </a:endParaRP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0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bg1"/>
                  </a:solidFill>
                </a:rPr>
                <a:t>_ </a:t>
              </a:r>
              <a:r>
                <a:rPr lang="zh-TW" altLang="en-US" b="1" dirty="0">
                  <a:solidFill>
                    <a:schemeClr val="bg1"/>
                  </a:solidFill>
                </a:rPr>
                <a:t>ㄦ</a:t>
              </a:r>
              <a:endParaRPr lang="en-US" altLang="zh-TW" b="1" dirty="0">
                <a:solidFill>
                  <a:schemeClr val="bg1"/>
                </a:solidFill>
              </a:endParaRPr>
            </a:p>
            <a:p>
              <a:r>
                <a:rPr lang="en-US" altLang="zh-TW" b="1" dirty="0">
                  <a:solidFill>
                    <a:schemeClr val="bg1"/>
                  </a:solidFill>
                </a:rPr>
                <a:t>-</a:t>
              </a:r>
              <a:endParaRPr lang="zh-TW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 </a:t>
              </a:r>
              <a:endParaRPr lang="en-US" altLang="zh-TW" sz="1600" b="1" dirty="0">
                <a:solidFill>
                  <a:schemeClr val="bg1"/>
                </a:solidFill>
              </a:endParaRP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=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bg1"/>
                  </a:solidFill>
                </a:rPr>
                <a:t>Backspace</a:t>
              </a:r>
              <a:endParaRPr lang="zh-TW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Esc</a:t>
              </a:r>
              <a:r>
                <a:rPr lang="zh-TW" altLang="en-US" b="1" dirty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 ㄆ</a:t>
              </a:r>
              <a:endParaRPr lang="en-US" altLang="zh-TW" sz="1600" b="1" dirty="0">
                <a:solidFill>
                  <a:schemeClr val="bg1"/>
                </a:solidFill>
              </a:endParaRP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  </a:t>
              </a:r>
              <a:endParaRPr lang="zh-TW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bg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bg1"/>
                  </a:solidFill>
                </a:rPr>
                <a:t> ㄊ</a:t>
              </a:r>
              <a:endParaRPr lang="en-US" altLang="zh-TW" sz="1400" b="1" dirty="0">
                <a:solidFill>
                  <a:schemeClr val="bg1"/>
                </a:solidFill>
              </a:endParaRPr>
            </a:p>
            <a:p>
              <a:r>
                <a:rPr lang="zh-TW" altLang="en-US" sz="14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E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ㄍ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R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ㄐ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T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ㄔ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Y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ㄗ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U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ㄧ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I </a:t>
              </a:r>
              <a:r>
                <a:rPr lang="zh-TW" altLang="en-US" sz="1600" dirty="0">
                  <a:solidFill>
                    <a:schemeClr val="bg1"/>
                  </a:solidFill>
                </a:rPr>
                <a:t>ㄛ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O </a:t>
              </a:r>
              <a:r>
                <a:rPr lang="zh-TW" altLang="en-US" sz="1600" dirty="0">
                  <a:solidFill>
                    <a:schemeClr val="bg1"/>
                  </a:solidFill>
                </a:rPr>
                <a:t>ㄟ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P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ㄣ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bg1"/>
                  </a:solidFill>
                </a:rPr>
                <a:t>[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bg1"/>
                  </a:solidFill>
                </a:rPr>
                <a:t>]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bg1"/>
                  </a:solidFill>
                </a:rPr>
                <a:t>\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Tab</a:t>
              </a:r>
              <a:br>
                <a:rPr lang="en-US" altLang="zh-TW" sz="1600" dirty="0">
                  <a:solidFill>
                    <a:schemeClr val="bg1"/>
                  </a:solidFill>
                </a:rPr>
              </a:br>
              <a:r>
                <a:rPr lang="en-US" altLang="zh-TW" sz="1600" dirty="0">
                  <a:solidFill>
                    <a:schemeClr val="bg1"/>
                  </a:solidFill>
                </a:rPr>
                <a:t>|</a:t>
              </a:r>
              <a:r>
                <a:rPr lang="en-US" altLang="zh-TW" sz="1600" dirty="0">
                  <a:solidFill>
                    <a:schemeClr val="bg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F1</a:t>
              </a:r>
              <a:endParaRPr lang="zh-TW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F2</a:t>
              </a:r>
              <a:r>
                <a:rPr lang="zh-TW" altLang="en-US" b="1" dirty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F3</a:t>
              </a:r>
              <a:r>
                <a:rPr lang="zh-TW" altLang="en-US" b="1" dirty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F4</a:t>
              </a:r>
              <a:endParaRPr lang="zh-TW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F9</a:t>
              </a:r>
              <a:endParaRPr lang="zh-TW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F10</a:t>
              </a:r>
              <a:r>
                <a:rPr lang="zh-TW" altLang="en-US" b="1" dirty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F11</a:t>
              </a:r>
              <a:r>
                <a:rPr lang="zh-TW" altLang="en-US" b="1" dirty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F12</a:t>
              </a:r>
              <a:endParaRPr lang="zh-TW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F5</a:t>
              </a:r>
              <a:endParaRPr lang="zh-TW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F6</a:t>
              </a:r>
              <a:r>
                <a:rPr lang="zh-TW" altLang="en-US" b="1" dirty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F7</a:t>
              </a:r>
              <a:r>
                <a:rPr lang="zh-TW" altLang="en-US" b="1" dirty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bg1"/>
                  </a:solidFill>
                </a:rPr>
                <a:t>F8</a:t>
              </a:r>
              <a:endParaRPr lang="zh-TW" altLang="en-US" b="1" dirty="0">
                <a:solidFill>
                  <a:schemeClr val="bg1"/>
                </a:solidFill>
              </a:endParaRPr>
            </a:p>
          </p:txBody>
        </p:sp>
        <p:grpSp>
          <p:nvGrpSpPr>
            <p:cNvPr id="50" name="群組 49"/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  <a:grpFill/>
          </p:grpSpPr>
          <p:sp>
            <p:nvSpPr>
              <p:cNvPr id="94" name="矩形 93"/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bg1"/>
                    </a:solidFill>
                  </a:rPr>
                  <a:t>Delete</a:t>
                </a:r>
                <a:endParaRPr lang="zh-TW" alt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矩形 94"/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bg1"/>
                    </a:solidFill>
                  </a:rPr>
                  <a:t>End</a:t>
                </a:r>
                <a:endParaRPr lang="zh-TW" alt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矩形 95"/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bg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bg1"/>
                    </a:solidFill>
                  </a:rPr>
                  <a:t>Down</a:t>
                </a:r>
                <a:endParaRPr lang="zh-TW" alt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矩形 96"/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bg1"/>
                    </a:solidFill>
                  </a:rPr>
                  <a:t>Insert</a:t>
                </a:r>
                <a:endParaRPr lang="zh-TW" alt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矩形 97"/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bg1"/>
                    </a:solidFill>
                  </a:rPr>
                  <a:t>Home</a:t>
                </a:r>
                <a:endParaRPr lang="zh-TW" alt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矩形 98"/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bg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bg1"/>
                    </a:solidFill>
                  </a:rPr>
                  <a:t> up</a:t>
                </a:r>
                <a:endParaRPr lang="zh-TW" alt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1" name="群組 50"/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  <a:grpFill/>
          </p:grpSpPr>
          <p:sp>
            <p:nvSpPr>
              <p:cNvPr id="90" name="矩形 89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bg1"/>
                    </a:solidFill>
                  </a:rPr>
                  <a:t>←</a:t>
                </a:r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bg1"/>
                    </a:solidFill>
                  </a:rPr>
                  <a:t>↓</a:t>
                </a:r>
                <a:endParaRPr lang="zh-TW" altLang="en-US" sz="3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bg1"/>
                    </a:solidFill>
                  </a:rPr>
                  <a:t>→</a:t>
                </a:r>
                <a:endParaRPr lang="zh-TW" altLang="en-US" sz="3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bg1"/>
                    </a:solidFill>
                  </a:rPr>
                  <a:t>↑</a:t>
                </a:r>
              </a:p>
            </p:txBody>
          </p:sp>
        </p:grpSp>
        <p:sp>
          <p:nvSpPr>
            <p:cNvPr id="52" name="矩形 51"/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bg1"/>
                  </a:solidFill>
                </a:rPr>
                <a:t>A</a:t>
              </a:r>
              <a:r>
                <a:rPr lang="zh-TW" altLang="en-US" sz="1400" b="1" dirty="0" smtClean="0">
                  <a:solidFill>
                    <a:schemeClr val="bg1"/>
                  </a:solidFill>
                </a:rPr>
                <a:t>ㄇ</a:t>
              </a:r>
              <a:endParaRPr lang="en-US" altLang="zh-TW" sz="1400" b="1" dirty="0" smtClean="0">
                <a:solidFill>
                  <a:schemeClr val="bg1"/>
                </a:solidFill>
              </a:endParaRPr>
            </a:p>
            <a:p>
              <a:r>
                <a:rPr lang="zh-TW" altLang="en-US" sz="1400" b="1" dirty="0" smtClean="0">
                  <a:solidFill>
                    <a:schemeClr val="bg1"/>
                  </a:solidFill>
                </a:rPr>
                <a:t> </a:t>
              </a:r>
              <a:endParaRPr lang="zh-TW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S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 ㄋ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D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 ㄎ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 smtClean="0">
                  <a:solidFill>
                    <a:schemeClr val="bg1"/>
                  </a:solidFill>
                </a:rPr>
                <a:t>F</a:t>
              </a:r>
              <a:r>
                <a:rPr lang="zh-TW" altLang="en-US" sz="1400" dirty="0" smtClean="0">
                  <a:solidFill>
                    <a:schemeClr val="bg1"/>
                  </a:solidFill>
                </a:rPr>
                <a:t> ㄑ</a:t>
              </a:r>
              <a:endParaRPr lang="en-US" altLang="zh-TW" sz="14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G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 ㄕ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H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ㄘ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bg1"/>
                  </a:solidFill>
                </a:rPr>
                <a:t>J 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 </a:t>
              </a:r>
              <a:r>
                <a:rPr lang="zh-TW" altLang="en-US" sz="1600" dirty="0">
                  <a:solidFill>
                    <a:schemeClr val="bg1"/>
                  </a:solidFill>
                </a:rPr>
                <a:t>ㄨ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K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ㄜ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L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 ㄠ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bg1"/>
                  </a:solidFill>
                </a:rPr>
                <a:t>；</a:t>
              </a:r>
              <a:r>
                <a:rPr lang="zh-TW" altLang="en-US" sz="1400" b="1" dirty="0" smtClean="0">
                  <a:solidFill>
                    <a:schemeClr val="bg1"/>
                  </a:solidFill>
                </a:rPr>
                <a:t> </a:t>
              </a:r>
              <a:r>
                <a:rPr lang="zh-TW" altLang="en-US" sz="1200" b="1" dirty="0" smtClean="0">
                  <a:solidFill>
                    <a:schemeClr val="bg1"/>
                  </a:solidFill>
                </a:rPr>
                <a:t>ㄤ</a:t>
              </a:r>
              <a:endParaRPr lang="en-US" altLang="zh-TW" sz="1200" b="1" dirty="0" smtClean="0">
                <a:solidFill>
                  <a:schemeClr val="bg1"/>
                </a:solidFill>
              </a:endParaRPr>
            </a:p>
            <a:p>
              <a:r>
                <a:rPr lang="zh-TW" altLang="en-US" sz="1600" dirty="0">
                  <a:solidFill>
                    <a:schemeClr val="bg1"/>
                  </a:solidFill>
                </a:rPr>
                <a:t>；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bg1"/>
                  </a:solidFill>
                </a:rPr>
                <a:t>“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r>
                <a:rPr lang="en-US" altLang="zh-TW" sz="1600" dirty="0" smtClean="0">
                  <a:solidFill>
                    <a:schemeClr val="bg1"/>
                  </a:solidFill>
                </a:rPr>
                <a:t>‘</a:t>
              </a:r>
              <a:endParaRPr lang="en-US" altLang="zh-TW" sz="1600" dirty="0">
                <a:solidFill>
                  <a:schemeClr val="bg1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bg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bg1"/>
                  </a:solidFill>
                </a:rPr>
                <a:t>Enter</a:t>
              </a:r>
              <a:endParaRPr lang="zh-TW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bg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bg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Z </a:t>
              </a:r>
              <a:r>
                <a:rPr lang="zh-TW" altLang="en-US" sz="1600" dirty="0">
                  <a:solidFill>
                    <a:schemeClr val="bg1"/>
                  </a:solidFill>
                </a:rPr>
                <a:t>ㄈ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X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ㄌ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C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ㄏ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V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ㄒ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B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ㄖ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N</a:t>
              </a:r>
              <a:r>
                <a:rPr lang="zh-TW" altLang="en-US" sz="1600" dirty="0">
                  <a:solidFill>
                    <a:schemeClr val="bg1"/>
                  </a:solidFill>
                </a:rPr>
                <a:t> 厶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bg1"/>
                  </a:solidFill>
                </a:rPr>
                <a:t>M</a:t>
              </a:r>
              <a:r>
                <a:rPr lang="zh-TW" altLang="en-US" sz="1300" dirty="0">
                  <a:solidFill>
                    <a:schemeClr val="bg1"/>
                  </a:solidFill>
                </a:rPr>
                <a:t> ㄩ</a:t>
              </a:r>
              <a:endParaRPr lang="en-US" altLang="zh-TW" sz="1300" dirty="0">
                <a:solidFill>
                  <a:schemeClr val="bg1"/>
                </a:solidFill>
              </a:endParaRPr>
            </a:p>
            <a:p>
              <a:endParaRPr lang="zh-TW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&lt;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ㄝ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r>
                <a:rPr lang="zh-TW" altLang="en-US" sz="1600" dirty="0">
                  <a:solidFill>
                    <a:schemeClr val="bg1"/>
                  </a:solidFill>
                </a:rPr>
                <a:t>，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&gt;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ㄡ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r>
                <a:rPr lang="en-US" altLang="zh-TW" sz="1600" dirty="0">
                  <a:solidFill>
                    <a:schemeClr val="bg1"/>
                  </a:solidFill>
                </a:rPr>
                <a:t>‧</a:t>
              </a:r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</a:rPr>
                <a:t>?</a:t>
              </a:r>
              <a:r>
                <a:rPr lang="zh-TW" altLang="en-US" sz="1600" dirty="0">
                  <a:solidFill>
                    <a:schemeClr val="bg1"/>
                  </a:solidFill>
                </a:rPr>
                <a:t> ㄥ</a:t>
              </a:r>
              <a:endParaRPr lang="en-US" altLang="zh-TW" sz="1600" dirty="0">
                <a:solidFill>
                  <a:schemeClr val="bg1"/>
                </a:solidFill>
              </a:endParaRPr>
            </a:p>
            <a:p>
              <a:r>
                <a:rPr lang="en-US" altLang="zh-TW" sz="1600" dirty="0">
                  <a:solidFill>
                    <a:schemeClr val="bg1"/>
                  </a:solidFill>
                </a:rPr>
                <a:t>/</a:t>
              </a:r>
            </a:p>
          </p:txBody>
        </p:sp>
        <p:sp>
          <p:nvSpPr>
            <p:cNvPr id="75" name="矩形 74"/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bg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bg1"/>
                  </a:solidFill>
                </a:rPr>
                <a:t>Shift</a:t>
              </a:r>
              <a:endParaRPr lang="zh-TW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bg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77" name="矩形 76"/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ALT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bg1"/>
                </a:solidFill>
              </a:endParaRPr>
            </a:p>
            <a:p>
              <a:endParaRPr lang="zh-TW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bg1"/>
                  </a:solidFill>
                </a:rPr>
                <a:t>ALT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bg1"/>
                </a:solidFill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bg1"/>
                  </a:solidFill>
                </a:rPr>
                <a:t>Ctrl</a:t>
              </a:r>
              <a:endParaRPr lang="zh-TW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bg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bg1"/>
                  </a:solidFill>
                </a:rPr>
                <a:t> </a:t>
              </a:r>
            </a:p>
          </p:txBody>
        </p:sp>
        <p:graphicFrame>
          <p:nvGraphicFramePr>
            <p:cNvPr id="84" name="物件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6958799"/>
                </p:ext>
              </p:extLst>
            </p:nvPr>
          </p:nvGraphicFramePr>
          <p:xfrm>
            <a:off x="1560316" y="4757847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181" name="物件 18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60316" y="4757847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5" name="群組 84"/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  <a:grpFill/>
          </p:grpSpPr>
          <p:sp>
            <p:nvSpPr>
              <p:cNvPr id="86" name="矩形 85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" name="矩形 86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1080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222597" y="1382509"/>
            <a:ext cx="11682539" cy="4257629"/>
            <a:chOff x="413789" y="1000123"/>
            <a:chExt cx="11682539" cy="4257629"/>
          </a:xfrm>
        </p:grpSpPr>
        <p:sp>
          <p:nvSpPr>
            <p:cNvPr id="5" name="矩形 4"/>
            <p:cNvSpPr/>
            <p:nvPr/>
          </p:nvSpPr>
          <p:spPr>
            <a:xfrm>
              <a:off x="4137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~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`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0644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!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ㄅ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1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7151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@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ㄉ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2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36580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#</a:t>
              </a:r>
              <a:r>
                <a:rPr lang="en-US" altLang="zh-TW" sz="1600" b="1" dirty="0">
                  <a:solidFill>
                    <a:schemeClr val="tx1"/>
                  </a:solidFill>
                  <a:latin typeface="MS Gothic" panose="020B0609070205080204" pitchFamily="49" charset="-128"/>
                  <a:ea typeface="MS Gothic" panose="020B0609070205080204" pitchFamily="49" charset="-128"/>
                </a:rPr>
                <a:t>∨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3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01647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$  </a:t>
              </a:r>
              <a:r>
                <a:rPr lang="en-US" altLang="zh-TW" sz="16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`</a:t>
              </a:r>
              <a:r>
                <a:rPr lang="en-US" altLang="zh-TW" sz="1600" b="1" dirty="0">
                  <a:solidFill>
                    <a:schemeClr val="tx1"/>
                  </a:solidFill>
                </a:rPr>
                <a:t/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>4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66714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%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ㄓ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5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31781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 smtClean="0">
                  <a:solidFill>
                    <a:schemeClr val="tx1"/>
                  </a:solidFill>
                </a:rPr>
                <a:t>^</a:t>
              </a:r>
              <a:r>
                <a:rPr lang="zh-TW" altLang="en-US" sz="1600" b="1" dirty="0" smtClean="0">
                  <a:solidFill>
                    <a:schemeClr val="tx1"/>
                  </a:solidFill>
                </a:rPr>
                <a:t>  ˊ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6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496848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&amp;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zh-TW" sz="1600" b="1" dirty="0" smtClean="0">
                  <a:solidFill>
                    <a:schemeClr val="tx1"/>
                  </a:solidFill>
                </a:rPr>
                <a:t>‧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7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61915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*</a:t>
              </a:r>
              <a:r>
                <a:rPr lang="zh-TW" altLang="en-US" b="1" dirty="0">
                  <a:solidFill>
                    <a:schemeClr val="tx1"/>
                  </a:solidFill>
                </a:rPr>
                <a:t>ㄚ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8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26982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( 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ㄞ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9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92049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)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 ㄢ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0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57116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b="1" dirty="0">
                  <a:solidFill>
                    <a:schemeClr val="tx1"/>
                  </a:solidFill>
                </a:rPr>
                <a:t>_ </a:t>
              </a:r>
              <a:r>
                <a:rPr lang="zh-TW" altLang="en-US" b="1" dirty="0">
                  <a:solidFill>
                    <a:schemeClr val="tx1"/>
                  </a:solidFill>
                </a:rPr>
                <a:t>ㄦ</a:t>
              </a:r>
              <a:endParaRPr lang="en-US" altLang="zh-TW" b="1" dirty="0">
                <a:solidFill>
                  <a:schemeClr val="tx1"/>
                </a:solidFill>
              </a:endParaRPr>
            </a:p>
            <a:p>
              <a:r>
                <a:rPr lang="en-US" altLang="zh-TW" b="1" dirty="0">
                  <a:solidFill>
                    <a:schemeClr val="tx1"/>
                  </a:solidFill>
                </a:rPr>
                <a:t>-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221831" y="1785934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+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=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901071" y="1785934"/>
              <a:ext cx="98532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Backspace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13790" y="1000123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Esc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13281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Q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ㄆ</a:t>
              </a:r>
              <a:endParaRPr lang="en-US" altLang="zh-TW" sz="1600" b="1" dirty="0">
                <a:solidFill>
                  <a:schemeClr val="tx1"/>
                </a:solidFill>
              </a:endParaRP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  </a:t>
              </a:r>
              <a:endParaRPr lang="zh-TW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97886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W</a:t>
              </a:r>
              <a:r>
                <a:rPr lang="zh-TW" altLang="en-US" sz="1400" b="1" dirty="0">
                  <a:solidFill>
                    <a:schemeClr val="tx1"/>
                  </a:solidFill>
                </a:rPr>
                <a:t> ㄊ</a:t>
              </a:r>
              <a:endParaRPr lang="en-US" altLang="zh-TW" sz="1400" b="1" dirty="0">
                <a:solidFill>
                  <a:schemeClr val="tx1"/>
                </a:solidFill>
              </a:endParaRPr>
            </a:p>
            <a:p>
              <a:r>
                <a:rPr lang="zh-TW" altLang="en-US" sz="1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262953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E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ㄍ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28020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R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ㄐ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93087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ㄔ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58154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Y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ㄗ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23221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U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ㄧ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588288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I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ㄛ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53355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O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ㄟ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718422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P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ㄣ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7834891" y="2543172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{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[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8500436" y="2543170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9164807" y="2543172"/>
              <a:ext cx="721593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\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13790" y="2543170"/>
              <a:ext cx="84951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Tab</a:t>
              </a:r>
              <a:br>
                <a:rPr lang="en-US" altLang="zh-TW" sz="1600" dirty="0">
                  <a:solidFill>
                    <a:schemeClr val="tx1"/>
                  </a:solidFill>
                </a:rPr>
              </a:br>
              <a:r>
                <a:rPr lang="en-US" altLang="zh-TW" sz="1600" dirty="0">
                  <a:solidFill>
                    <a:schemeClr val="tx1"/>
                  </a:solidFill>
                </a:rPr>
                <a:t>|</a:t>
              </a:r>
              <a:r>
                <a:rPr lang="en-US" altLang="zh-TW" sz="1600" dirty="0">
                  <a:solidFill>
                    <a:schemeClr val="tx1"/>
                  </a:solidFill>
                  <a:sym typeface="Wingdings 3" panose="05040102010807070707" pitchFamily="18" charset="2"/>
                </a:rPr>
                <a:t>|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39307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07986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F2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276666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F3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34534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F4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72402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F9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792702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F10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861382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F11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930061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F12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431665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F5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5003447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F6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5690240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F7</a:t>
              </a:r>
              <a:r>
                <a:rPr lang="zh-TW" altLang="en-US" b="1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6377034" y="102869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/>
                  </a:solidFill>
                </a:rPr>
                <a:t>F8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46" name="群組 45"/>
            <p:cNvGrpSpPr/>
            <p:nvPr/>
          </p:nvGrpSpPr>
          <p:grpSpPr>
            <a:xfrm>
              <a:off x="10169948" y="1785934"/>
              <a:ext cx="1926380" cy="1343028"/>
              <a:chOff x="10114334" y="1057262"/>
              <a:chExt cx="1926380" cy="1343028"/>
            </a:xfrm>
          </p:grpSpPr>
          <p:sp>
            <p:nvSpPr>
              <p:cNvPr id="90" name="矩形 89"/>
              <p:cNvSpPr/>
              <p:nvPr/>
            </p:nvSpPr>
            <p:spPr>
              <a:xfrm>
                <a:off x="10114334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Delete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10777487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600" dirty="0">
                    <a:solidFill>
                      <a:schemeClr val="tx1"/>
                    </a:solidFill>
                  </a:rPr>
                  <a:t>End</a:t>
                </a:r>
                <a:endParaRPr lang="zh-TW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11440640" y="1814503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Down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10128621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100" dirty="0">
                    <a:solidFill>
                      <a:schemeClr val="tx1"/>
                    </a:solidFill>
                  </a:rPr>
                  <a:t>Insert</a:t>
                </a:r>
                <a:endParaRPr lang="zh-TW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矩形 93"/>
              <p:cNvSpPr/>
              <p:nvPr/>
            </p:nvSpPr>
            <p:spPr>
              <a:xfrm>
                <a:off x="10791774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Home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矩形 94"/>
              <p:cNvSpPr/>
              <p:nvPr/>
            </p:nvSpPr>
            <p:spPr>
              <a:xfrm>
                <a:off x="11454927" y="1057262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Page</a:t>
                </a:r>
              </a:p>
              <a:p>
                <a:r>
                  <a:rPr lang="en-US" altLang="zh-TW" sz="1200" dirty="0">
                    <a:solidFill>
                      <a:schemeClr val="tx1"/>
                    </a:solidFill>
                  </a:rPr>
                  <a:t> up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群組 46"/>
            <p:cNvGrpSpPr/>
            <p:nvPr/>
          </p:nvGrpSpPr>
          <p:grpSpPr>
            <a:xfrm>
              <a:off x="10138120" y="3857604"/>
              <a:ext cx="1936778" cy="1343028"/>
              <a:chOff x="10138120" y="3857604"/>
              <a:chExt cx="1936778" cy="1343028"/>
            </a:xfrm>
          </p:grpSpPr>
          <p:sp>
            <p:nvSpPr>
              <p:cNvPr id="86" name="矩形 85"/>
              <p:cNvSpPr/>
              <p:nvPr/>
            </p:nvSpPr>
            <p:spPr>
              <a:xfrm>
                <a:off x="10138120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←</a:t>
                </a:r>
              </a:p>
            </p:txBody>
          </p:sp>
          <p:sp>
            <p:nvSpPr>
              <p:cNvPr id="87" name="矩形 86"/>
              <p:cNvSpPr/>
              <p:nvPr/>
            </p:nvSpPr>
            <p:spPr>
              <a:xfrm>
                <a:off x="10825958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↓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11489111" y="4614845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600" b="1" dirty="0">
                    <a:solidFill>
                      <a:schemeClr val="tx1"/>
                    </a:solidFill>
                  </a:rPr>
                  <a:t>→</a:t>
                </a:r>
                <a:endParaRPr lang="zh-TW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10840245" y="3857604"/>
                <a:ext cx="585787" cy="5857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3600" b="1" dirty="0">
                    <a:solidFill>
                      <a:schemeClr val="tx1"/>
                    </a:solidFill>
                  </a:rPr>
                  <a:t>↑</a:t>
                </a:r>
              </a:p>
            </p:txBody>
          </p:sp>
        </p:grpSp>
        <p:sp>
          <p:nvSpPr>
            <p:cNvPr id="48" name="矩形 47"/>
            <p:cNvSpPr/>
            <p:nvPr/>
          </p:nvSpPr>
          <p:spPr>
            <a:xfrm>
              <a:off x="1526681" y="3228967"/>
              <a:ext cx="54056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b="1" dirty="0">
                  <a:solidFill>
                    <a:schemeClr val="tx1"/>
                  </a:solidFill>
                </a:rPr>
                <a:t>A</a:t>
              </a:r>
              <a:r>
                <a:rPr lang="zh-TW" altLang="en-US" sz="1400" b="1" dirty="0" smtClean="0">
                  <a:solidFill>
                    <a:schemeClr val="tx1"/>
                  </a:solidFill>
                </a:rPr>
                <a:t>ㄇ</a:t>
              </a:r>
              <a:endParaRPr lang="en-US" altLang="zh-TW" sz="1400" b="1" dirty="0" smtClean="0">
                <a:solidFill>
                  <a:schemeClr val="tx1"/>
                </a:solidFill>
              </a:endParaRPr>
            </a:p>
            <a:p>
              <a:r>
                <a:rPr lang="zh-TW" altLang="en-US" sz="1400" b="1" dirty="0" smtClean="0">
                  <a:solidFill>
                    <a:schemeClr val="tx1"/>
                  </a:solidFill>
                </a:rPr>
                <a:t> </a:t>
              </a:r>
              <a:endParaRPr lang="zh-TW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14701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S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ㄋ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279768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D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ㄎ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344835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 smtClean="0">
                  <a:solidFill>
                    <a:schemeClr val="tx1"/>
                  </a:solidFill>
                </a:rPr>
                <a:t>F</a:t>
              </a:r>
              <a:r>
                <a:rPr lang="zh-TW" altLang="en-US" sz="1400" dirty="0" smtClean="0">
                  <a:solidFill>
                    <a:schemeClr val="tx1"/>
                  </a:solidFill>
                </a:rPr>
                <a:t> ㄑ</a:t>
              </a:r>
              <a:endParaRPr lang="en-US" altLang="zh-TW" sz="14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409902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G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ㄕ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474969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H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ㄘ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540036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J 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ㄨ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605103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K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670170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L</a:t>
              </a:r>
              <a:r>
                <a:rPr lang="zh-TW" altLang="en-US" sz="1600" dirty="0" smtClean="0">
                  <a:solidFill>
                    <a:schemeClr val="tx1"/>
                  </a:solidFill>
                </a:rPr>
                <a:t> ㄠ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7352370" y="3228967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400" b="1" dirty="0">
                  <a:solidFill>
                    <a:schemeClr val="tx1"/>
                  </a:solidFill>
                </a:rPr>
                <a:t>；</a:t>
              </a:r>
              <a:r>
                <a:rPr lang="zh-TW" altLang="en-US" sz="1400" b="1" dirty="0" smtClean="0">
                  <a:solidFill>
                    <a:schemeClr val="tx1"/>
                  </a:solidFill>
                </a:rPr>
                <a:t> </a:t>
              </a:r>
              <a:r>
                <a:rPr lang="zh-TW" altLang="en-US" sz="1200" b="1" dirty="0" smtClean="0">
                  <a:solidFill>
                    <a:schemeClr val="tx1"/>
                  </a:solidFill>
                </a:rPr>
                <a:t>ㄤ</a:t>
              </a:r>
              <a:endParaRPr lang="en-US" altLang="zh-TW" sz="1200" b="1" dirty="0" smtClean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；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8017915" y="3228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“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 smtClean="0">
                  <a:solidFill>
                    <a:schemeClr val="tx1"/>
                  </a:solidFill>
                </a:rPr>
                <a:t>‘</a:t>
              </a:r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8682286" y="3228967"/>
              <a:ext cx="1204115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Enter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413789" y="3228965"/>
              <a:ext cx="1007861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b="1" dirty="0">
                  <a:solidFill>
                    <a:schemeClr val="tx1"/>
                  </a:solidFill>
                </a:rPr>
                <a:t>Caps</a:t>
              </a:r>
            </a:p>
            <a:p>
              <a:r>
                <a:rPr lang="en-US" altLang="zh-TW" sz="1600" b="1" dirty="0">
                  <a:solidFill>
                    <a:schemeClr val="tx1"/>
                  </a:solidFill>
                </a:rPr>
                <a:t>Lock</a:t>
              </a:r>
              <a:r>
                <a:rPr lang="zh-TW" altLang="en-US" sz="16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162167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Z </a:t>
              </a:r>
              <a:r>
                <a:rPr lang="zh-TW" altLang="en-US" sz="1600" dirty="0">
                  <a:solidFill>
                    <a:schemeClr val="tx1"/>
                  </a:solidFill>
                </a:rPr>
                <a:t>ㄈ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227234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X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ㄌ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292301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C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ㄏ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357368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V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ㄒ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422435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B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ㄖ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487502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N</a:t>
              </a:r>
              <a:r>
                <a:rPr lang="zh-TW" altLang="en-US" sz="1600" dirty="0">
                  <a:solidFill>
                    <a:schemeClr val="tx1"/>
                  </a:solidFill>
                </a:rPr>
                <a:t> 厶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552569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300" dirty="0">
                  <a:solidFill>
                    <a:schemeClr val="tx1"/>
                  </a:solidFill>
                </a:rPr>
                <a:t>M</a:t>
              </a:r>
              <a:r>
                <a:rPr lang="zh-TW" altLang="en-US" sz="1300" dirty="0">
                  <a:solidFill>
                    <a:schemeClr val="tx1"/>
                  </a:solidFill>
                </a:rPr>
                <a:t> ㄩ</a:t>
              </a:r>
              <a:endParaRPr lang="en-US" altLang="zh-TW" sz="1300" dirty="0">
                <a:solidFill>
                  <a:schemeClr val="tx1"/>
                </a:solidFill>
              </a:endParaRPr>
            </a:p>
            <a:p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617636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&lt;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ㄝ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zh-TW" altLang="en-US" sz="1600" dirty="0">
                  <a:solidFill>
                    <a:schemeClr val="tx1"/>
                  </a:solidFill>
                </a:rPr>
                <a:t>，</a:t>
              </a:r>
            </a:p>
          </p:txBody>
        </p:sp>
        <p:sp>
          <p:nvSpPr>
            <p:cNvPr id="69" name="矩形 68"/>
            <p:cNvSpPr/>
            <p:nvPr/>
          </p:nvSpPr>
          <p:spPr>
            <a:xfrm>
              <a:off x="6827032" y="3914758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&gt;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ㄡ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‧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7492577" y="3914756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tx1"/>
                  </a:solidFill>
                </a:rPr>
                <a:t>?</a:t>
              </a:r>
              <a:r>
                <a:rPr lang="zh-TW" altLang="en-US" sz="1600" dirty="0">
                  <a:solidFill>
                    <a:schemeClr val="tx1"/>
                  </a:solidFill>
                </a:rPr>
                <a:t> ㄥ</a:t>
              </a:r>
              <a:endParaRPr lang="en-US" altLang="zh-TW" sz="1600" dirty="0">
                <a:solidFill>
                  <a:schemeClr val="tx1"/>
                </a:solidFill>
              </a:endParaRPr>
            </a:p>
            <a:p>
              <a:r>
                <a:rPr lang="en-US" altLang="zh-TW" sz="1600" dirty="0">
                  <a:solidFill>
                    <a:schemeClr val="tx1"/>
                  </a:solidFill>
                </a:rPr>
                <a:t>/</a:t>
              </a:r>
            </a:p>
          </p:txBody>
        </p:sp>
        <p:sp>
          <p:nvSpPr>
            <p:cNvPr id="71" name="矩形 70"/>
            <p:cNvSpPr/>
            <p:nvPr/>
          </p:nvSpPr>
          <p:spPr>
            <a:xfrm>
              <a:off x="8156948" y="3914758"/>
              <a:ext cx="1701428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400" b="1" dirty="0">
                  <a:solidFill>
                    <a:schemeClr val="tx1"/>
                  </a:solidFill>
                </a:rPr>
                <a:t>  </a:t>
              </a:r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413789" y="3929032"/>
              <a:ext cx="111442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Shift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1421650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2143755" y="4657689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ALT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2923012" y="4657691"/>
              <a:ext cx="3904020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  <a:p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6985374" y="4671965"/>
              <a:ext cx="585787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chemeClr val="tx1"/>
                  </a:solidFill>
                </a:rPr>
                <a:t>ALT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7692642" y="4671965"/>
              <a:ext cx="989644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TW" sz="1600" dirty="0">
                <a:solidFill>
                  <a:schemeClr val="tx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8793916" y="4657691"/>
              <a:ext cx="106445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413789" y="4671965"/>
              <a:ext cx="849519" cy="585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</a:rPr>
                <a:t>Ctrl</a:t>
              </a:r>
              <a:r>
                <a:rPr lang="zh-TW" alt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graphicFrame>
          <p:nvGraphicFramePr>
            <p:cNvPr id="80" name="物件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5646482"/>
                </p:ext>
              </p:extLst>
            </p:nvPr>
          </p:nvGraphicFramePr>
          <p:xfrm>
            <a:off x="1526682" y="4757760"/>
            <a:ext cx="344432" cy="3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Image" r:id="rId3" imgW="2831400" imgH="2818800" progId="Photoshop.Image.7">
                    <p:embed/>
                  </p:oleObj>
                </mc:Choice>
                <mc:Fallback>
                  <p:oleObj name="Image" r:id="rId3" imgW="2831400" imgH="2818800" progId="Photoshop.Image.7">
                    <p:embed/>
                    <p:pic>
                      <p:nvPicPr>
                        <p:cNvPr id="181" name="物件 18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26682" y="4757760"/>
                          <a:ext cx="344432" cy="3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1" name="群組 80"/>
            <p:cNvGrpSpPr/>
            <p:nvPr/>
          </p:nvGrpSpPr>
          <p:grpSpPr>
            <a:xfrm>
              <a:off x="7753495" y="4729184"/>
              <a:ext cx="417741" cy="485716"/>
              <a:chOff x="4099020" y="5672138"/>
              <a:chExt cx="698189" cy="771525"/>
            </a:xfrm>
          </p:grpSpPr>
          <p:sp>
            <p:nvSpPr>
              <p:cNvPr id="82" name="矩形 81"/>
              <p:cNvSpPr/>
              <p:nvPr/>
            </p:nvSpPr>
            <p:spPr>
              <a:xfrm>
                <a:off x="4099020" y="5672138"/>
                <a:ext cx="698189" cy="7715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4245356" y="5822221"/>
                <a:ext cx="360707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4223764" y="602399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4223764" y="6213309"/>
                <a:ext cx="410875" cy="9819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743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35232" y="735336"/>
            <a:ext cx="7090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 smtClean="0"/>
              <a:t>19</a:t>
            </a:r>
            <a:r>
              <a:rPr lang="zh-TW" altLang="en-US" sz="4800" dirty="0"/>
              <a:t> </a:t>
            </a:r>
            <a:r>
              <a:rPr lang="zh-TW" altLang="en-US" sz="4800" dirty="0" smtClean="0"/>
              <a:t>寫出</a:t>
            </a:r>
            <a:r>
              <a:rPr lang="en-US" altLang="zh-TW" sz="4800" dirty="0" smtClean="0"/>
              <a:t>Caps Lock</a:t>
            </a:r>
            <a:r>
              <a:rPr lang="zh-TW" altLang="en-US" sz="4800" dirty="0" smtClean="0"/>
              <a:t>中文意思</a:t>
            </a:r>
            <a:endParaRPr lang="zh-TW" altLang="en-US" sz="4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59031" y="3223429"/>
            <a:ext cx="70803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20   shift</a:t>
            </a:r>
            <a:r>
              <a:rPr lang="zh-TW" altLang="en-US" sz="4800" dirty="0" smtClean="0"/>
              <a:t>壓著不放按</a:t>
            </a:r>
            <a:r>
              <a:rPr lang="en-US" altLang="zh-TW" sz="4800" dirty="0"/>
              <a:t>2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>    </a:t>
            </a:r>
            <a:r>
              <a:rPr lang="zh-TW" altLang="en-US" sz="4800" dirty="0" smtClean="0"/>
              <a:t>會得到按鍵的左上角 </a:t>
            </a:r>
            <a:r>
              <a:rPr lang="en-US" altLang="zh-TW" sz="4800" dirty="0" smtClean="0">
                <a:solidFill>
                  <a:srgbClr val="FF0000"/>
                </a:solidFill>
              </a:rPr>
              <a:t>@</a:t>
            </a:r>
          </a:p>
          <a:p>
            <a:r>
              <a:rPr lang="zh-TW" altLang="en-US" sz="4800" dirty="0" smtClean="0"/>
              <a:t>   請寫出 </a:t>
            </a:r>
            <a:r>
              <a:rPr lang="en-US" altLang="zh-TW" sz="4800" dirty="0" smtClean="0"/>
              <a:t>Shift</a:t>
            </a:r>
            <a:r>
              <a:rPr lang="zh-TW" altLang="en-US" sz="4800" dirty="0" smtClean="0"/>
              <a:t>的中文意思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" t="917" r="84081" b="29100"/>
          <a:stretch/>
        </p:blipFill>
        <p:spPr>
          <a:xfrm>
            <a:off x="7955280" y="1508144"/>
            <a:ext cx="3274137" cy="49106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10237681" y="2901143"/>
            <a:ext cx="706582" cy="8395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876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請在試卷下方格子</a:t>
            </a:r>
            <a:r>
              <a:rPr lang="en-US" altLang="zh-TW" dirty="0"/>
              <a:t>,</a:t>
            </a:r>
            <a:r>
              <a:rPr lang="zh-TW" altLang="en-US" dirty="0"/>
              <a:t>完整不缺的寫下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935942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3</a:t>
            </a:r>
            <a:r>
              <a:rPr lang="zh-TW" altLang="en-US" dirty="0" smtClean="0"/>
              <a:t>遍</a:t>
            </a:r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en-US" b="1" u="sng" dirty="0"/>
              <a:t>我的身份證帳號末</a:t>
            </a:r>
            <a:r>
              <a:rPr lang="en-US" altLang="zh-TW" b="1" u="sng" dirty="0"/>
              <a:t>4</a:t>
            </a:r>
            <a:r>
              <a:rPr lang="zh-TW" altLang="en-US" b="1" u="sng" dirty="0"/>
              <a:t>碼是</a:t>
            </a:r>
            <a:r>
              <a:rPr lang="en-US" altLang="zh-TW" dirty="0"/>
              <a:t>XXXX         </a:t>
            </a:r>
            <a:r>
              <a:rPr lang="zh-TW" altLang="en-US" dirty="0">
                <a:solidFill>
                  <a:srgbClr val="FF0000"/>
                </a:solidFill>
              </a:rPr>
              <a:t>前方的國字也要寫</a:t>
            </a:r>
            <a:r>
              <a:rPr lang="en-US" altLang="zh-TW" dirty="0"/>
              <a:t>(</a:t>
            </a:r>
            <a:r>
              <a:rPr lang="zh-TW" altLang="en-US" dirty="0"/>
              <a:t>一遍算</a:t>
            </a:r>
            <a:r>
              <a:rPr lang="en-US" altLang="zh-TW" dirty="0"/>
              <a:t>2</a:t>
            </a:r>
            <a:r>
              <a:rPr lang="zh-TW" altLang="en-US" dirty="0"/>
              <a:t>分，有缺</a:t>
            </a:r>
            <a:r>
              <a:rPr lang="en-US" altLang="zh-TW" dirty="0"/>
              <a:t>0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‧ 3</a:t>
            </a:r>
            <a:r>
              <a:rPr lang="zh-TW" altLang="en-US" dirty="0"/>
              <a:t>遍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</a:rPr>
              <a:t>我的西元生日</a:t>
            </a:r>
            <a:r>
              <a:rPr lang="en-US" altLang="zh-TW" b="1" dirty="0">
                <a:solidFill>
                  <a:srgbClr val="FF0000"/>
                </a:solidFill>
              </a:rPr>
              <a:t>8</a:t>
            </a:r>
            <a:r>
              <a:rPr lang="zh-TW" altLang="en-US" b="1" dirty="0">
                <a:solidFill>
                  <a:srgbClr val="FF0000"/>
                </a:solidFill>
              </a:rPr>
              <a:t>碼是</a:t>
            </a:r>
            <a:r>
              <a:rPr lang="zh-TW" altLang="en-US" dirty="0"/>
              <a:t>是</a:t>
            </a:r>
            <a:r>
              <a:rPr lang="en-US" altLang="zh-TW" dirty="0"/>
              <a:t>XXXXXXXX   </a:t>
            </a:r>
            <a:r>
              <a:rPr lang="zh-TW" altLang="en-US" dirty="0"/>
              <a:t>前方的國字也要寫</a:t>
            </a:r>
            <a:r>
              <a:rPr lang="en-US" altLang="zh-TW" dirty="0"/>
              <a:t>(</a:t>
            </a:r>
            <a:r>
              <a:rPr lang="zh-TW" altLang="en-US" dirty="0"/>
              <a:t>一遍算</a:t>
            </a:r>
            <a:r>
              <a:rPr lang="en-US" altLang="zh-TW" dirty="0"/>
              <a:t>2</a:t>
            </a:r>
            <a:r>
              <a:rPr lang="zh-TW" altLang="en-US" dirty="0"/>
              <a:t>分，有缺</a:t>
            </a:r>
            <a:r>
              <a:rPr lang="en-US" altLang="zh-TW" dirty="0"/>
              <a:t>0</a:t>
            </a:r>
            <a:r>
              <a:rPr lang="zh-TW" altLang="en-US" dirty="0"/>
              <a:t>分</a:t>
            </a:r>
            <a:r>
              <a:rPr lang="en-US" altLang="zh-TW" dirty="0"/>
              <a:t>) </a:t>
            </a:r>
          </a:p>
          <a:p>
            <a:pPr marL="0" indent="0">
              <a:buNone/>
            </a:pP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 </a:t>
            </a:r>
            <a:endParaRPr lang="zh-TW" altLang="en-US" dirty="0"/>
          </a:p>
        </p:txBody>
      </p:sp>
      <p:sp>
        <p:nvSpPr>
          <p:cNvPr id="4" name="向左箭號 3"/>
          <p:cNvSpPr/>
          <p:nvPr/>
        </p:nvSpPr>
        <p:spPr>
          <a:xfrm rot="1935355">
            <a:off x="2752437" y="3294400"/>
            <a:ext cx="471055" cy="35098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右彎箭號 4"/>
          <p:cNvSpPr/>
          <p:nvPr/>
        </p:nvSpPr>
        <p:spPr>
          <a:xfrm rot="10800000">
            <a:off x="3280803" y="3195782"/>
            <a:ext cx="2501161" cy="54821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86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14375" y="1157288"/>
            <a:ext cx="60150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3   </a:t>
            </a:r>
            <a:r>
              <a:rPr lang="zh-TW" altLang="en-US" sz="3200" dirty="0"/>
              <a:t>要看到網頁下方要利用  </a:t>
            </a:r>
            <a:r>
              <a:rPr lang="en-US" altLang="zh-TW" sz="3200" dirty="0"/>
              <a:t>(1)A</a:t>
            </a:r>
            <a:r>
              <a:rPr lang="zh-TW" altLang="en-US" sz="3200" dirty="0"/>
              <a:t>   </a:t>
            </a:r>
            <a:r>
              <a:rPr lang="en-US" altLang="zh-TW" sz="3200" dirty="0"/>
              <a:t>(2)B     (3)C</a:t>
            </a:r>
            <a:endParaRPr lang="zh-TW" altLang="en-US" sz="3200" dirty="0"/>
          </a:p>
        </p:txBody>
      </p:sp>
      <p:grpSp>
        <p:nvGrpSpPr>
          <p:cNvPr id="10" name="群組 9"/>
          <p:cNvGrpSpPr/>
          <p:nvPr/>
        </p:nvGrpSpPr>
        <p:grpSpPr>
          <a:xfrm>
            <a:off x="7337506" y="550271"/>
            <a:ext cx="2914650" cy="2301033"/>
            <a:chOff x="5729288" y="1341954"/>
            <a:chExt cx="3114674" cy="2458946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2"/>
            <a:srcRect l="29214" t="38828" r="26372" b="13464"/>
            <a:stretch/>
          </p:blipFill>
          <p:spPr>
            <a:xfrm>
              <a:off x="5729288" y="1918946"/>
              <a:ext cx="3114674" cy="1881954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6596712" y="1909592"/>
              <a:ext cx="513051" cy="59640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TW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</a:t>
              </a:r>
              <a:endParaRPr lang="zh-TW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260615" y="1909592"/>
              <a:ext cx="502261" cy="59640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</a:t>
              </a:r>
              <a:endParaRPr lang="zh-TW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894814" y="1341954"/>
              <a:ext cx="502261" cy="84490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</a:t>
              </a:r>
              <a:endParaRPr lang="zh-TW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714373" y="3800900"/>
            <a:ext cx="8305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4</a:t>
            </a:r>
            <a:r>
              <a:rPr lang="zh-TW" altLang="en-US" sz="3200" dirty="0"/>
              <a:t>如何正確且</a:t>
            </a:r>
            <a:r>
              <a:rPr lang="zh-TW" altLang="en-US" sz="3200" dirty="0">
                <a:highlight>
                  <a:srgbClr val="FFFF00"/>
                </a:highlight>
              </a:rPr>
              <a:t>快速</a:t>
            </a:r>
            <a:r>
              <a:rPr lang="zh-TW" altLang="en-US" sz="3200" dirty="0"/>
              <a:t>的將虛線的字，打入電腦上</a:t>
            </a:r>
            <a:r>
              <a:rPr lang="en-US" altLang="zh-TW" sz="3200" dirty="0"/>
              <a:t>(1)</a:t>
            </a:r>
            <a:r>
              <a:rPr lang="zh-TW" altLang="en-US" sz="3200" dirty="0"/>
              <a:t>不要按</a:t>
            </a:r>
            <a:r>
              <a:rPr lang="en-US" altLang="zh-TW" sz="3200" dirty="0"/>
              <a:t>,</a:t>
            </a:r>
            <a:r>
              <a:rPr lang="zh-TW" altLang="en-US" sz="3200" dirty="0"/>
              <a:t>自動打進去   </a:t>
            </a:r>
            <a:r>
              <a:rPr lang="en-US" altLang="zh-TW" sz="3200" dirty="0"/>
              <a:t>(2) Ctrl     (3)Enter   (4)</a:t>
            </a:r>
            <a:r>
              <a:rPr lang="zh-TW" altLang="en-US" sz="3200" dirty="0"/>
              <a:t>滑鼠左鍵點一下</a:t>
            </a:r>
          </a:p>
        </p:txBody>
      </p:sp>
      <p:cxnSp>
        <p:nvCxnSpPr>
          <p:cNvPr id="12" name="直線單箭頭接點 11"/>
          <p:cNvCxnSpPr/>
          <p:nvPr/>
        </p:nvCxnSpPr>
        <p:spPr>
          <a:xfrm>
            <a:off x="8619292" y="932643"/>
            <a:ext cx="28575" cy="4170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內容版面配置區 3">
            <a:extLst>
              <a:ext uri="{FF2B5EF4-FFF2-40B4-BE49-F238E27FC236}">
                <a16:creationId xmlns:a16="http://schemas.microsoft.com/office/drawing/2014/main" id="{A6C616CB-4BB2-44B8-B763-E91197B3B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8478" y="3223072"/>
            <a:ext cx="2067356" cy="331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8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14376" y="1157288"/>
            <a:ext cx="77009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5"/>
            </a:pPr>
            <a:r>
              <a:rPr lang="zh-TW" altLang="en-US" sz="3200" dirty="0"/>
              <a:t>寫下</a:t>
            </a:r>
            <a:r>
              <a:rPr lang="en-US" altLang="zh-TW" sz="3200" dirty="0"/>
              <a:t>【</a:t>
            </a:r>
            <a:r>
              <a:rPr lang="zh-TW" altLang="en-US" sz="3200" dirty="0"/>
              <a:t>身份證</a:t>
            </a:r>
            <a:r>
              <a:rPr lang="en-US" altLang="zh-TW" sz="3200" dirty="0"/>
              <a:t>】</a:t>
            </a:r>
            <a:r>
              <a:rPr lang="zh-TW" altLang="en-US" sz="3200" dirty="0"/>
              <a:t>的後</a:t>
            </a:r>
            <a:r>
              <a:rPr lang="en-US" altLang="zh-TW" sz="3200" dirty="0"/>
              <a:t>4</a:t>
            </a:r>
            <a:r>
              <a:rPr lang="zh-TW" altLang="en-US" sz="3200" dirty="0"/>
              <a:t>碼</a:t>
            </a:r>
            <a:endParaRPr lang="en-US" altLang="zh-TW" sz="3200" dirty="0"/>
          </a:p>
          <a:p>
            <a:pPr marL="342900" indent="-342900">
              <a:buAutoNum type="arabicPlain" startAt="5"/>
            </a:pPr>
            <a:endParaRPr lang="en-US" altLang="zh-TW" sz="3200" dirty="0"/>
          </a:p>
          <a:p>
            <a:r>
              <a:rPr lang="en-US" altLang="zh-TW" sz="3200" dirty="0"/>
              <a:t>       【                                                 】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97308" y="4499351"/>
            <a:ext cx="9446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6  </a:t>
            </a:r>
            <a:r>
              <a:rPr lang="zh-TW" altLang="en-US" sz="3200" dirty="0"/>
              <a:t>寫下</a:t>
            </a:r>
            <a:r>
              <a:rPr lang="en-US" altLang="zh-TW" sz="3200" dirty="0"/>
              <a:t>【</a:t>
            </a:r>
            <a:r>
              <a:rPr lang="zh-TW" altLang="en-US" sz="3200" dirty="0"/>
              <a:t>我的西元生日</a:t>
            </a:r>
            <a:r>
              <a:rPr lang="en-US" altLang="zh-TW" sz="3200" dirty="0"/>
              <a:t>】</a:t>
            </a:r>
            <a:r>
              <a:rPr lang="zh-TW" altLang="en-US" sz="3200" dirty="0"/>
              <a:t>共</a:t>
            </a:r>
            <a:r>
              <a:rPr lang="en-US" altLang="zh-TW" sz="3200" dirty="0"/>
              <a:t>8</a:t>
            </a:r>
            <a:r>
              <a:rPr lang="zh-TW" altLang="en-US" sz="3200" dirty="0"/>
              <a:t>碼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en-US" altLang="zh-TW" sz="3200" dirty="0"/>
              <a:t>【                                  】</a:t>
            </a:r>
          </a:p>
        </p:txBody>
      </p:sp>
    </p:spTree>
    <p:extLst>
      <p:ext uri="{BB962C8B-B14F-4D97-AF65-F5344CB8AC3E}">
        <p14:creationId xmlns:p14="http://schemas.microsoft.com/office/powerpoint/2010/main" val="81256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14376" y="1157288"/>
            <a:ext cx="77009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7   </a:t>
            </a:r>
            <a:r>
              <a:rPr lang="zh-TW" altLang="en-US" sz="2800" dirty="0"/>
              <a:t>右方的意思是</a:t>
            </a:r>
            <a:r>
              <a:rPr lang="en-US" altLang="zh-TW" sz="2800" dirty="0"/>
              <a:t>(1)</a:t>
            </a:r>
            <a:r>
              <a:rPr lang="zh-TW" altLang="en-US" sz="2800" dirty="0"/>
              <a:t>再按一下   </a:t>
            </a:r>
            <a:r>
              <a:rPr lang="en-US" altLang="zh-TW" sz="2800" dirty="0"/>
              <a:t>(2)</a:t>
            </a:r>
            <a:r>
              <a:rPr lang="zh-TW" altLang="en-US" sz="2800" dirty="0"/>
              <a:t>忙碌中</a:t>
            </a:r>
            <a:r>
              <a:rPr lang="en-US" altLang="zh-TW" sz="2800" dirty="0"/>
              <a:t>,</a:t>
            </a:r>
            <a:r>
              <a:rPr lang="zh-TW" altLang="en-US" sz="2800" dirty="0"/>
              <a:t>等一下  </a:t>
            </a:r>
            <a:r>
              <a:rPr lang="en-US" altLang="zh-TW" sz="2800" dirty="0"/>
              <a:t>(3)</a:t>
            </a:r>
            <a:r>
              <a:rPr lang="zh-TW" altLang="en-US" sz="2800" dirty="0"/>
              <a:t>浪費時間</a:t>
            </a:r>
            <a:r>
              <a:rPr lang="en-US" altLang="zh-TW" sz="2800" dirty="0"/>
              <a:t>,</a:t>
            </a:r>
            <a:r>
              <a:rPr lang="zh-TW" altLang="en-US" sz="2800" dirty="0"/>
              <a:t>趕快按</a:t>
            </a:r>
            <a:r>
              <a:rPr lang="en-US" altLang="zh-TW" sz="2800" dirty="0"/>
              <a:t>X </a:t>
            </a:r>
            <a:r>
              <a:rPr lang="zh-TW" altLang="en-US" sz="2800" dirty="0"/>
              <a:t>離開</a:t>
            </a:r>
            <a:endParaRPr lang="en-US" altLang="zh-TW" sz="2800" dirty="0"/>
          </a:p>
          <a:p>
            <a:pPr marL="342900" indent="-342900">
              <a:buAutoNum type="arabicPlain" startAt="5"/>
            </a:pPr>
            <a:endParaRPr lang="en-US" altLang="zh-TW" sz="2800" dirty="0"/>
          </a:p>
          <a:p>
            <a:pPr marL="342900" indent="-342900">
              <a:buAutoNum type="arabicPlain" startAt="5"/>
            </a:pPr>
            <a:endParaRPr lang="en-US" altLang="zh-TW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02059" y="4042151"/>
            <a:ext cx="8013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8    </a:t>
            </a:r>
            <a:r>
              <a:rPr lang="zh-TW" altLang="en-US" sz="2800" dirty="0"/>
              <a:t>右方的滑鼠 是在</a:t>
            </a:r>
            <a:r>
              <a:rPr lang="en-US" altLang="zh-TW" sz="2800" dirty="0"/>
              <a:t>(1)</a:t>
            </a:r>
            <a:r>
              <a:rPr lang="zh-TW" altLang="en-US" sz="2800" dirty="0"/>
              <a:t>一定要按一下   </a:t>
            </a:r>
            <a:r>
              <a:rPr lang="en-US" altLang="zh-TW" sz="2800" dirty="0"/>
              <a:t>(2)</a:t>
            </a:r>
            <a:r>
              <a:rPr lang="zh-TW" altLang="en-US" sz="2800" dirty="0"/>
              <a:t>準備輸入文字  </a:t>
            </a:r>
            <a:r>
              <a:rPr lang="en-US" altLang="zh-TW" sz="2800" dirty="0"/>
              <a:t>(3) </a:t>
            </a:r>
            <a:r>
              <a:rPr lang="zh-TW" altLang="en-US" sz="2800" dirty="0"/>
              <a:t>準備按</a:t>
            </a:r>
            <a:r>
              <a:rPr lang="en-US" altLang="zh-TW" sz="2800"/>
              <a:t>Delete</a:t>
            </a:r>
            <a:endParaRPr lang="en-US" altLang="zh-TW" sz="2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259" y="1238395"/>
            <a:ext cx="1152525" cy="981075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3359" y="3294438"/>
            <a:ext cx="37528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665873" y="657225"/>
            <a:ext cx="1008525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9"/>
            </a:pPr>
            <a:r>
              <a:rPr lang="en-US" altLang="zh-TW" sz="4000" dirty="0"/>
              <a:t>Enter</a:t>
            </a:r>
            <a:r>
              <a:rPr lang="zh-TW" altLang="en-US" sz="4000" dirty="0"/>
              <a:t>的</a:t>
            </a:r>
            <a:r>
              <a:rPr lang="zh-TW" altLang="en-US" sz="4000" b="1" dirty="0">
                <a:solidFill>
                  <a:srgbClr val="FF0000"/>
                </a:solidFill>
              </a:rPr>
              <a:t>相反意思</a:t>
            </a:r>
            <a:r>
              <a:rPr lang="zh-TW" altLang="en-US" sz="4000" dirty="0"/>
              <a:t>是</a:t>
            </a:r>
            <a:r>
              <a:rPr lang="en-US" altLang="zh-TW" sz="4000" dirty="0"/>
              <a:t>(1)Ctrl</a:t>
            </a:r>
            <a:r>
              <a:rPr lang="zh-TW" altLang="en-US" sz="4000" dirty="0"/>
              <a:t>   </a:t>
            </a:r>
            <a:r>
              <a:rPr lang="en-US" altLang="zh-TW" sz="4000" dirty="0"/>
              <a:t>(2)Backspace</a:t>
            </a:r>
            <a:r>
              <a:rPr lang="zh-TW" altLang="en-US" sz="4000" dirty="0"/>
              <a:t> </a:t>
            </a:r>
            <a:r>
              <a:rPr lang="en-US" altLang="zh-TW" sz="4000" dirty="0"/>
              <a:t>(3)shift   (4)Esc</a:t>
            </a:r>
          </a:p>
          <a:p>
            <a:endParaRPr lang="en-US" altLang="zh-TW" sz="2800" dirty="0"/>
          </a:p>
          <a:p>
            <a:pPr marL="342900" indent="-342900">
              <a:buAutoNum type="arabicPlain" startAt="5"/>
            </a:pPr>
            <a:endParaRPr lang="en-US" altLang="zh-TW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665873" y="3570663"/>
            <a:ext cx="9346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10"/>
            </a:pPr>
            <a:r>
              <a:rPr lang="en-US" altLang="zh-TW" sz="4000" dirty="0"/>
              <a:t>Back space  </a:t>
            </a:r>
            <a:r>
              <a:rPr lang="zh-TW" altLang="en-US" sz="4000" dirty="0"/>
              <a:t>意思是</a:t>
            </a:r>
            <a:r>
              <a:rPr lang="en-US" altLang="zh-TW" sz="4000" dirty="0"/>
              <a:t>(1)</a:t>
            </a:r>
            <a:r>
              <a:rPr lang="zh-TW" altLang="en-US" sz="4000" dirty="0"/>
              <a:t>倒退鍵   </a:t>
            </a:r>
            <a:endParaRPr lang="en-US" altLang="zh-TW" sz="4000" dirty="0"/>
          </a:p>
          <a:p>
            <a:r>
              <a:rPr lang="en-US" altLang="zh-TW" sz="4000" dirty="0"/>
              <a:t>     (2)</a:t>
            </a:r>
            <a:r>
              <a:rPr lang="zh-TW" altLang="en-US" sz="4000" dirty="0"/>
              <a:t>取消鍵 </a:t>
            </a:r>
            <a:r>
              <a:rPr lang="en-US" altLang="zh-TW" sz="4000" dirty="0"/>
              <a:t>(3) </a:t>
            </a:r>
            <a:r>
              <a:rPr lang="zh-TW" altLang="en-US" sz="4000" dirty="0"/>
              <a:t>刪除右方 </a:t>
            </a:r>
            <a:r>
              <a:rPr lang="en-US" altLang="zh-TW" sz="4000" dirty="0"/>
              <a:t>       (4)</a:t>
            </a:r>
            <a:r>
              <a:rPr lang="zh-TW" altLang="en-US" sz="4000" dirty="0"/>
              <a:t>向左一位</a:t>
            </a:r>
            <a:endParaRPr lang="en-US" altLang="zh-TW" sz="4000" dirty="0"/>
          </a:p>
          <a:p>
            <a:endParaRPr lang="en-US" altLang="zh-TW" sz="4000" dirty="0"/>
          </a:p>
          <a:p>
            <a:endParaRPr lang="en-US" altLang="zh-TW" sz="4000" dirty="0"/>
          </a:p>
          <a:p>
            <a:r>
              <a:rPr lang="zh-TW" altLang="en-US" sz="4000" dirty="0"/>
              <a:t>  </a:t>
            </a:r>
            <a:endParaRPr lang="en-US" altLang="zh-TW" sz="4000" dirty="0"/>
          </a:p>
          <a:p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208114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14375" y="1157288"/>
            <a:ext cx="107013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lain" startAt="11"/>
            </a:pPr>
            <a:r>
              <a:rPr lang="en-US" altLang="zh-TW" sz="4800" dirty="0">
                <a:solidFill>
                  <a:srgbClr val="FF0000"/>
                </a:solidFill>
              </a:rPr>
              <a:t>Del </a:t>
            </a:r>
            <a:r>
              <a:rPr lang="zh-TW" altLang="en-US" sz="4800" dirty="0"/>
              <a:t>意思是</a:t>
            </a:r>
            <a:r>
              <a:rPr lang="en-US" altLang="zh-TW" sz="4800" dirty="0"/>
              <a:t>(1)</a:t>
            </a:r>
            <a:r>
              <a:rPr lang="zh-TW" altLang="en-US" sz="4800" dirty="0"/>
              <a:t>按一下滑鼠   </a:t>
            </a:r>
            <a:r>
              <a:rPr lang="en-US" altLang="zh-TW" sz="4800" dirty="0"/>
              <a:t>(2)</a:t>
            </a:r>
            <a:r>
              <a:rPr lang="zh-TW" altLang="en-US" sz="4800" dirty="0"/>
              <a:t>確定 </a:t>
            </a:r>
            <a:endParaRPr lang="en-US" altLang="zh-TW" sz="4800" dirty="0"/>
          </a:p>
          <a:p>
            <a:r>
              <a:rPr lang="en-US" altLang="zh-TW" sz="4800" dirty="0"/>
              <a:t>   </a:t>
            </a:r>
            <a:r>
              <a:rPr lang="zh-TW" altLang="en-US" sz="4800" dirty="0"/>
              <a:t> </a:t>
            </a:r>
            <a:r>
              <a:rPr lang="en-US" altLang="zh-TW" sz="4800" dirty="0"/>
              <a:t>(3) </a:t>
            </a:r>
            <a:r>
              <a:rPr lang="zh-TW" altLang="en-US" sz="4800" dirty="0"/>
              <a:t>刪除前面  </a:t>
            </a:r>
            <a:r>
              <a:rPr lang="en-US" altLang="zh-TW" sz="4800" dirty="0"/>
              <a:t>(4) </a:t>
            </a:r>
            <a:r>
              <a:rPr lang="zh-TW" altLang="en-US" sz="4800" dirty="0"/>
              <a:t>刪除後面  </a:t>
            </a:r>
            <a:endParaRPr lang="en-US" altLang="zh-TW" sz="4800" dirty="0"/>
          </a:p>
          <a:p>
            <a:endParaRPr lang="en-US" altLang="zh-TW" dirty="0"/>
          </a:p>
          <a:p>
            <a:pPr marL="342900" indent="-342900">
              <a:buAutoNum type="arabicPlain" startAt="5"/>
            </a:pPr>
            <a:endParaRPr lang="en-US" altLang="zh-TW" dirty="0"/>
          </a:p>
        </p:txBody>
      </p:sp>
      <p:sp>
        <p:nvSpPr>
          <p:cNvPr id="9" name="文字方塊 8"/>
          <p:cNvSpPr txBox="1"/>
          <p:nvPr/>
        </p:nvSpPr>
        <p:spPr>
          <a:xfrm>
            <a:off x="605841" y="4485063"/>
            <a:ext cx="966687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12"/>
            </a:pPr>
            <a:r>
              <a:rPr lang="en-US" altLang="zh-TW" sz="4000" dirty="0">
                <a:solidFill>
                  <a:srgbClr val="FF0000"/>
                </a:solidFill>
              </a:rPr>
              <a:t>  Enter </a:t>
            </a:r>
            <a:r>
              <a:rPr lang="zh-TW" altLang="en-US" sz="4000" dirty="0"/>
              <a:t>的意思是 </a:t>
            </a:r>
            <a:r>
              <a:rPr lang="en-US" altLang="zh-TW" sz="4000" dirty="0"/>
              <a:t>(1 )</a:t>
            </a:r>
            <a:r>
              <a:rPr lang="zh-TW" altLang="en-US" sz="4000" dirty="0"/>
              <a:t>確定把字輸入電腦   </a:t>
            </a:r>
            <a:r>
              <a:rPr lang="en-US" altLang="zh-TW" sz="4000" dirty="0"/>
              <a:t>(2)</a:t>
            </a:r>
            <a:r>
              <a:rPr lang="zh-TW" altLang="en-US" sz="4000" dirty="0"/>
              <a:t>換行  </a:t>
            </a:r>
            <a:r>
              <a:rPr lang="en-US" altLang="zh-TW" sz="4000" dirty="0"/>
              <a:t>(3)</a:t>
            </a:r>
            <a:r>
              <a:rPr lang="zh-TW" altLang="en-US" sz="4000" dirty="0"/>
              <a:t>開啟程式</a:t>
            </a:r>
            <a:r>
              <a:rPr lang="en-US" altLang="zh-TW" sz="4000" dirty="0"/>
              <a:t>  (4)</a:t>
            </a:r>
            <a:r>
              <a:rPr lang="zh-TW" altLang="en-US" sz="4000" dirty="0"/>
              <a:t>以上皆有可能</a:t>
            </a:r>
            <a:endParaRPr lang="en-US" altLang="zh-TW" sz="4000" dirty="0"/>
          </a:p>
          <a:p>
            <a:endParaRPr lang="en-US" altLang="zh-TW" dirty="0"/>
          </a:p>
          <a:p>
            <a:r>
              <a:rPr lang="zh-TW" altLang="en-US" dirty="0"/>
              <a:t>  </a:t>
            </a: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033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228405" y="446004"/>
            <a:ext cx="1041558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13"/>
            </a:pPr>
            <a:r>
              <a:rPr lang="zh-TW" altLang="en-US" sz="2800" dirty="0"/>
              <a:t>下面的兩個形狀，要如何一次選兩個</a:t>
            </a:r>
            <a:r>
              <a:rPr lang="en-US" altLang="zh-TW" sz="2800" dirty="0"/>
              <a:t>(1)</a:t>
            </a:r>
            <a:r>
              <a:rPr lang="zh-TW" altLang="en-US" sz="2800" b="1" dirty="0"/>
              <a:t>以</a:t>
            </a:r>
            <a:r>
              <a:rPr lang="zh-TW" altLang="en-US" sz="2800" dirty="0"/>
              <a:t>滑鼠連續點兩個  </a:t>
            </a:r>
            <a:endParaRPr lang="en-US" altLang="zh-TW" sz="2800" dirty="0"/>
          </a:p>
          <a:p>
            <a:pPr marL="514350" indent="-514350">
              <a:buAutoNum type="arabicPlain" startAt="13"/>
            </a:pPr>
            <a:endParaRPr lang="en-US" altLang="zh-TW" sz="2800" dirty="0"/>
          </a:p>
          <a:p>
            <a:r>
              <a:rPr lang="zh-TW" altLang="en-US" sz="2800" dirty="0"/>
              <a:t> </a:t>
            </a:r>
            <a:r>
              <a:rPr lang="en-US" altLang="zh-TW" sz="2800" dirty="0"/>
              <a:t>(2</a:t>
            </a:r>
            <a:r>
              <a:rPr lang="en-US" altLang="zh-TW" sz="4000" dirty="0"/>
              <a:t>)</a:t>
            </a:r>
            <a:r>
              <a:rPr lang="zh-TW" altLang="en-US" sz="4000" dirty="0"/>
              <a:t>   快點兩下  </a:t>
            </a:r>
            <a:r>
              <a:rPr lang="en-US" altLang="zh-TW" sz="4000" dirty="0"/>
              <a:t>(3) </a:t>
            </a:r>
            <a:r>
              <a:rPr lang="zh-TW" altLang="en-US" sz="4000" dirty="0"/>
              <a:t>配合</a:t>
            </a:r>
            <a:r>
              <a:rPr lang="en-US" altLang="zh-TW" sz="4000" dirty="0"/>
              <a:t>Ctrl</a:t>
            </a:r>
            <a:r>
              <a:rPr lang="zh-TW" altLang="en-US" sz="4000" dirty="0"/>
              <a:t>按滑鼠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/>
              <a:t> </a:t>
            </a:r>
            <a:r>
              <a:rPr lang="en-US" altLang="zh-TW" sz="4000" dirty="0"/>
              <a:t>(4)</a:t>
            </a:r>
            <a:r>
              <a:rPr lang="zh-TW" altLang="en-US" sz="4000" dirty="0"/>
              <a:t>以上皆可</a:t>
            </a:r>
            <a:r>
              <a:rPr lang="en-US" altLang="zh-TW" sz="4000" dirty="0"/>
              <a:t> </a:t>
            </a:r>
            <a:r>
              <a:rPr lang="zh-TW" altLang="en-US" sz="4000" dirty="0"/>
              <a:t>  </a:t>
            </a:r>
            <a:endParaRPr lang="en-US" altLang="zh-TW" sz="4000" dirty="0"/>
          </a:p>
          <a:p>
            <a:endParaRPr lang="en-US" altLang="zh-TW" dirty="0"/>
          </a:p>
          <a:p>
            <a:pPr marL="342900" indent="-342900">
              <a:buAutoNum type="arabicPlain" startAt="5"/>
            </a:pPr>
            <a:endParaRPr lang="en-US" altLang="zh-TW" dirty="0"/>
          </a:p>
        </p:txBody>
      </p:sp>
      <p:sp>
        <p:nvSpPr>
          <p:cNvPr id="2" name="矩形 1"/>
          <p:cNvSpPr/>
          <p:nvPr/>
        </p:nvSpPr>
        <p:spPr>
          <a:xfrm>
            <a:off x="7252322" y="3856254"/>
            <a:ext cx="1545559" cy="1051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10093598" y="3077855"/>
            <a:ext cx="1330037" cy="1445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70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3875" y="26368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14 </a:t>
            </a:r>
            <a:r>
              <a:rPr lang="zh-TW" altLang="en-US" dirty="0"/>
              <a:t>當右方是哪一個在</a:t>
            </a:r>
            <a:r>
              <a:rPr lang="zh-TW" altLang="en-US" dirty="0">
                <a:solidFill>
                  <a:srgbClr val="FF0000"/>
                </a:solidFill>
              </a:rPr>
              <a:t>準備輸入文字的</a:t>
            </a:r>
            <a:r>
              <a:rPr lang="zh-TW" altLang="en-US" dirty="0"/>
              <a:t>模式 ，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 (1) A</a:t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(2) B</a:t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(3) A </a:t>
            </a:r>
            <a:r>
              <a:rPr lang="zh-TW" altLang="en-US" dirty="0"/>
              <a:t>和</a:t>
            </a:r>
            <a:r>
              <a:rPr lang="en-US" altLang="zh-TW" dirty="0"/>
              <a:t> B</a:t>
            </a:r>
            <a:r>
              <a:rPr lang="zh-TW" altLang="en-US" dirty="0"/>
              <a:t>都是一樣的模式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10004820" y="785813"/>
            <a:ext cx="72152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0550" y="2636835"/>
            <a:ext cx="3356672" cy="234844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079" y="3132474"/>
            <a:ext cx="3338750" cy="1612372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300648" y="2396405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016842" y="2252690"/>
            <a:ext cx="561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091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12941" y="665308"/>
            <a:ext cx="90744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lain" startAt="15"/>
            </a:pPr>
            <a:r>
              <a:rPr lang="zh-TW" altLang="en-US" sz="4000" dirty="0" smtClean="0"/>
              <a:t>上</a:t>
            </a:r>
            <a:r>
              <a:rPr lang="zh-TW" altLang="en-US" sz="4000" dirty="0"/>
              <a:t>電腦課課時說</a:t>
            </a:r>
            <a:r>
              <a:rPr lang="zh-TW" altLang="en-US" sz="4000" dirty="0">
                <a:solidFill>
                  <a:srgbClr val="FF0000"/>
                </a:solidFill>
              </a:rPr>
              <a:t>點一下</a:t>
            </a:r>
            <a:r>
              <a:rPr lang="zh-TW" altLang="en-US" sz="4000" dirty="0"/>
              <a:t>的意思</a:t>
            </a:r>
            <a:r>
              <a:rPr lang="zh-TW" altLang="en-US" sz="4000" dirty="0" smtClean="0"/>
              <a:t>？</a:t>
            </a:r>
            <a:endParaRPr lang="en-US" altLang="zh-TW" sz="4000" dirty="0"/>
          </a:p>
          <a:p>
            <a:r>
              <a:rPr lang="en-US" altLang="zh-TW" sz="4000" dirty="0" smtClean="0"/>
              <a:t>(</a:t>
            </a:r>
            <a:r>
              <a:rPr lang="en-US" altLang="zh-TW" sz="4000" dirty="0"/>
              <a:t>1)</a:t>
            </a:r>
            <a:r>
              <a:rPr lang="zh-TW" altLang="en-US" sz="4000" dirty="0"/>
              <a:t>鍵盤上的  </a:t>
            </a:r>
            <a:r>
              <a:rPr lang="en-US" altLang="zh-TW" sz="4000" dirty="0"/>
              <a:t>『.』 </a:t>
            </a:r>
            <a:endParaRPr lang="en-US" altLang="zh-TW" sz="4000" dirty="0" smtClean="0"/>
          </a:p>
          <a:p>
            <a:endParaRPr lang="en-US" altLang="zh-TW" sz="4000" dirty="0" smtClean="0"/>
          </a:p>
          <a:p>
            <a:r>
              <a:rPr lang="en-US" altLang="zh-TW" sz="4000" dirty="0" smtClean="0"/>
              <a:t>(</a:t>
            </a:r>
            <a:r>
              <a:rPr lang="en-US" altLang="zh-TW" sz="4000" dirty="0"/>
              <a:t>2) </a:t>
            </a:r>
            <a:endParaRPr lang="en-US" altLang="zh-TW" sz="4000" dirty="0" smtClean="0"/>
          </a:p>
          <a:p>
            <a:endParaRPr lang="en-US" altLang="zh-TW" sz="4000" dirty="0" smtClean="0"/>
          </a:p>
          <a:p>
            <a:r>
              <a:rPr lang="en-US" altLang="zh-TW" sz="4000" dirty="0" smtClean="0"/>
              <a:t>(</a:t>
            </a:r>
            <a:r>
              <a:rPr lang="en-US" altLang="zh-TW" sz="4000" dirty="0"/>
              <a:t>3)</a:t>
            </a:r>
            <a:br>
              <a:rPr lang="en-US" altLang="zh-TW" sz="4000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/>
              <a:t>(4)</a:t>
            </a:r>
            <a:r>
              <a:rPr lang="zh-TW" altLang="en-US" sz="4000" dirty="0"/>
              <a:t>以上皆對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775" y="2007758"/>
            <a:ext cx="1836448" cy="140561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0363" y="2063413"/>
            <a:ext cx="1683273" cy="1245161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0363" y="3634043"/>
            <a:ext cx="1759860" cy="128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738</Words>
  <Application>Microsoft Office PowerPoint</Application>
  <PresentationFormat>寬螢幕</PresentationFormat>
  <Paragraphs>270</Paragraphs>
  <Slides>14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MS Gothic</vt:lpstr>
      <vt:lpstr>新細明體</vt:lpstr>
      <vt:lpstr>Algerian</vt:lpstr>
      <vt:lpstr>Arial</vt:lpstr>
      <vt:lpstr>Calibri</vt:lpstr>
      <vt:lpstr>Calibri Light</vt:lpstr>
      <vt:lpstr>MV Boli</vt:lpstr>
      <vt:lpstr>Wingdings 3</vt:lpstr>
      <vt:lpstr>Office 佈景主題</vt:lpstr>
      <vt:lpstr>Image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14 當右方是哪一個在準備輸入文字的模式 ，   (1) A  (2) B  (3) A 和 B都是一樣的模式</vt:lpstr>
      <vt:lpstr>PowerPoint 簡報</vt:lpstr>
      <vt:lpstr>16滑鼠要如何才能移動右方的文字游標「|」的位置  (1)按         或    (2)用滑鼠和        一起配合  (3)出現 I 馬上打字  (4)以上皆有可能      </vt:lpstr>
      <vt:lpstr>PowerPoint 簡報</vt:lpstr>
      <vt:lpstr>PowerPoint 簡報</vt:lpstr>
      <vt:lpstr>PowerPoint 簡報</vt:lpstr>
      <vt:lpstr>請在試卷下方格子,完整不缺的寫下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ws</cp:lastModifiedBy>
  <cp:revision>57</cp:revision>
  <dcterms:created xsi:type="dcterms:W3CDTF">2019-10-28T13:15:13Z</dcterms:created>
  <dcterms:modified xsi:type="dcterms:W3CDTF">2020-10-15T10:07:05Z</dcterms:modified>
</cp:coreProperties>
</file>