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8" r:id="rId12"/>
    <p:sldId id="270" r:id="rId13"/>
    <p:sldId id="269" r:id="rId14"/>
    <p:sldId id="265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8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3855-6DA4-4BB2-A57F-9C7585358078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BE50-992F-47B3-818E-6B0AA6B5D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447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3855-6DA4-4BB2-A57F-9C7585358078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BE50-992F-47B3-818E-6B0AA6B5D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4032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3855-6DA4-4BB2-A57F-9C7585358078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BE50-992F-47B3-818E-6B0AA6B5D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583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3855-6DA4-4BB2-A57F-9C7585358078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BE50-992F-47B3-818E-6B0AA6B5D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059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3855-6DA4-4BB2-A57F-9C7585358078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BE50-992F-47B3-818E-6B0AA6B5D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5768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3855-6DA4-4BB2-A57F-9C7585358078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BE50-992F-47B3-818E-6B0AA6B5D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5829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3855-6DA4-4BB2-A57F-9C7585358078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BE50-992F-47B3-818E-6B0AA6B5D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0301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3855-6DA4-4BB2-A57F-9C7585358078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BE50-992F-47B3-818E-6B0AA6B5D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125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3855-6DA4-4BB2-A57F-9C7585358078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BE50-992F-47B3-818E-6B0AA6B5D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073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3855-6DA4-4BB2-A57F-9C7585358078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BE50-992F-47B3-818E-6B0AA6B5D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6504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3855-6DA4-4BB2-A57F-9C7585358078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BE50-992F-47B3-818E-6B0AA6B5D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445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33855-6DA4-4BB2-A57F-9C7585358078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4BE50-992F-47B3-818E-6B0AA6B5D2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91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714376" y="1157288"/>
            <a:ext cx="46862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   </a:t>
            </a:r>
            <a:r>
              <a:rPr lang="zh-TW" altLang="en-US" sz="3600" dirty="0"/>
              <a:t>滑鼠的右鍵是按  </a:t>
            </a:r>
            <a:r>
              <a:rPr lang="en-US" altLang="zh-TW" sz="3600" dirty="0"/>
              <a:t>(1)A</a:t>
            </a:r>
            <a:r>
              <a:rPr lang="zh-TW" altLang="en-US" sz="3600" dirty="0"/>
              <a:t>     　</a:t>
            </a:r>
            <a:r>
              <a:rPr lang="en-US" altLang="zh-TW" sz="3600" dirty="0"/>
              <a:t>(2)B     (3)C</a:t>
            </a:r>
            <a:endParaRPr lang="zh-TW" altLang="en-US" sz="3600" dirty="0"/>
          </a:p>
        </p:txBody>
      </p:sp>
      <p:grpSp>
        <p:nvGrpSpPr>
          <p:cNvPr id="10" name="群組 9"/>
          <p:cNvGrpSpPr/>
          <p:nvPr/>
        </p:nvGrpSpPr>
        <p:grpSpPr>
          <a:xfrm>
            <a:off x="6532897" y="778225"/>
            <a:ext cx="2914650" cy="2301033"/>
            <a:chOff x="5729288" y="1341954"/>
            <a:chExt cx="3114674" cy="2458946"/>
          </a:xfrm>
        </p:grpSpPr>
        <p:pic>
          <p:nvPicPr>
            <p:cNvPr id="4" name="圖片 3"/>
            <p:cNvPicPr>
              <a:picLocks noChangeAspect="1"/>
            </p:cNvPicPr>
            <p:nvPr/>
          </p:nvPicPr>
          <p:blipFill rotWithShape="1">
            <a:blip r:embed="rId2"/>
            <a:srcRect l="29214" t="38828" r="26372" b="13464"/>
            <a:stretch/>
          </p:blipFill>
          <p:spPr>
            <a:xfrm>
              <a:off x="5729288" y="1918946"/>
              <a:ext cx="3114674" cy="1881954"/>
            </a:xfrm>
            <a:prstGeom prst="rect">
              <a:avLst/>
            </a:prstGeom>
          </p:spPr>
        </p:pic>
        <p:sp>
          <p:nvSpPr>
            <p:cNvPr id="6" name="矩形 5"/>
            <p:cNvSpPr/>
            <p:nvPr/>
          </p:nvSpPr>
          <p:spPr>
            <a:xfrm>
              <a:off x="6596712" y="1909592"/>
              <a:ext cx="513051" cy="59640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zh-TW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</a:t>
              </a:r>
              <a:endParaRPr lang="zh-TW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7260615" y="1909592"/>
              <a:ext cx="502261" cy="59640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zh-TW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B</a:t>
              </a:r>
              <a:endParaRPr lang="zh-TW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6894814" y="1341954"/>
              <a:ext cx="502261" cy="84490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zh-TW" sz="28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</a:t>
              </a:r>
              <a:endParaRPr lang="zh-TW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9" name="文字方塊 8"/>
          <p:cNvSpPr txBox="1"/>
          <p:nvPr/>
        </p:nvSpPr>
        <p:spPr>
          <a:xfrm>
            <a:off x="714375" y="3800900"/>
            <a:ext cx="1097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/>
              <a:t>2  </a:t>
            </a:r>
            <a:r>
              <a:rPr lang="zh-TW" altLang="en-US" sz="4000" dirty="0"/>
              <a:t>如何切換大小寫  </a:t>
            </a:r>
            <a:r>
              <a:rPr lang="en-US" altLang="zh-TW" sz="4000" dirty="0"/>
              <a:t>(1)</a:t>
            </a:r>
            <a:r>
              <a:rPr lang="zh-TW" altLang="en-US" sz="4000" dirty="0">
                <a:solidFill>
                  <a:srgbClr val="FF0000"/>
                </a:solidFill>
              </a:rPr>
              <a:t>螢幕右下</a:t>
            </a:r>
            <a:r>
              <a:rPr lang="en-US" altLang="zh-TW" sz="4000" dirty="0" err="1">
                <a:solidFill>
                  <a:srgbClr val="FF0000"/>
                </a:solidFill>
              </a:rPr>
              <a:t>eng</a:t>
            </a:r>
            <a:r>
              <a:rPr lang="zh-TW" altLang="en-US" sz="4000" dirty="0"/>
              <a:t> </a:t>
            </a:r>
            <a:r>
              <a:rPr lang="en-US" altLang="zh-TW" sz="4000" dirty="0"/>
              <a:t/>
            </a:r>
            <a:br>
              <a:rPr lang="en-US" altLang="zh-TW" sz="4000" dirty="0"/>
            </a:br>
            <a:r>
              <a:rPr lang="zh-TW" altLang="en-US" sz="4000" dirty="0"/>
              <a:t> </a:t>
            </a:r>
            <a:r>
              <a:rPr lang="en-US" altLang="zh-TW" sz="4000" dirty="0"/>
              <a:t>(2)</a:t>
            </a:r>
            <a:r>
              <a:rPr lang="en-US" altLang="zh-TW" sz="4000" dirty="0">
                <a:solidFill>
                  <a:srgbClr val="FF0000"/>
                </a:solidFill>
              </a:rPr>
              <a:t>Enter</a:t>
            </a:r>
            <a:r>
              <a:rPr lang="en-US" altLang="zh-TW" sz="4000" dirty="0"/>
              <a:t>   (3)  </a:t>
            </a:r>
            <a:r>
              <a:rPr lang="zh-TW" altLang="en-US" sz="4000" dirty="0"/>
              <a:t>兩者皆對</a:t>
            </a:r>
            <a:r>
              <a:rPr lang="en-US" altLang="zh-TW" sz="4000" dirty="0"/>
              <a:t>  (4) Caps</a:t>
            </a:r>
            <a:endParaRPr lang="zh-TW" altLang="en-US" sz="4000" dirty="0"/>
          </a:p>
        </p:txBody>
      </p:sp>
      <p:sp>
        <p:nvSpPr>
          <p:cNvPr id="2" name="橢圓 1"/>
          <p:cNvSpPr/>
          <p:nvPr/>
        </p:nvSpPr>
        <p:spPr>
          <a:xfrm>
            <a:off x="7920148" y="1118026"/>
            <a:ext cx="561473" cy="6001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向下箭號 2"/>
          <p:cNvSpPr/>
          <p:nvPr/>
        </p:nvSpPr>
        <p:spPr>
          <a:xfrm>
            <a:off x="7866934" y="367631"/>
            <a:ext cx="547819" cy="680563"/>
          </a:xfrm>
          <a:prstGeom prst="down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623455" y="565265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選擇題</a:t>
            </a:r>
            <a:r>
              <a:rPr lang="zh-TW" altLang="en-US" dirty="0" smtClean="0"/>
              <a:t>，請將正確的選項填入</a:t>
            </a:r>
            <a:r>
              <a:rPr lang="zh-TW" altLang="en-US" dirty="0" smtClean="0">
                <a:solidFill>
                  <a:srgbClr val="FF0000"/>
                </a:solidFill>
              </a:rPr>
              <a:t>答案卷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899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圖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6442" y="1059151"/>
            <a:ext cx="3429000" cy="229552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3974" y="2126995"/>
            <a:ext cx="11031468" cy="4495173"/>
          </a:xfrm>
        </p:spPr>
        <p:txBody>
          <a:bodyPr>
            <a:normAutofit fontScale="90000"/>
          </a:bodyPr>
          <a:lstStyle/>
          <a:p>
            <a:r>
              <a:rPr lang="en-US" altLang="zh-TW" sz="4000" dirty="0"/>
              <a:t>16</a:t>
            </a:r>
            <a:r>
              <a:rPr lang="zh-TW" altLang="en-US" sz="4000" dirty="0"/>
              <a:t>滑鼠要如何才能</a:t>
            </a:r>
            <a:r>
              <a:rPr lang="zh-TW" altLang="en-US" sz="4000" dirty="0">
                <a:solidFill>
                  <a:srgbClr val="FF0000"/>
                </a:solidFill>
              </a:rPr>
              <a:t>移動</a:t>
            </a:r>
            <a:r>
              <a:rPr lang="zh-TW" altLang="en-US" sz="4000" dirty="0">
                <a:solidFill>
                  <a:schemeClr val="accent1"/>
                </a:solidFill>
              </a:rPr>
              <a:t>右方的</a:t>
            </a:r>
            <a:r>
              <a:rPr lang="zh-TW" altLang="en-US" sz="4000" dirty="0">
                <a:solidFill>
                  <a:srgbClr val="FF0000"/>
                </a:solidFill>
              </a:rPr>
              <a:t>文字游標「</a:t>
            </a:r>
            <a:r>
              <a:rPr lang="en-US" altLang="zh-TW" sz="4000" dirty="0">
                <a:solidFill>
                  <a:srgbClr val="FF0000"/>
                </a:solidFill>
              </a:rPr>
              <a:t>|</a:t>
            </a:r>
            <a:r>
              <a:rPr lang="zh-TW" altLang="en-US" sz="4000" dirty="0">
                <a:solidFill>
                  <a:srgbClr val="FF0000"/>
                </a:solidFill>
              </a:rPr>
              <a:t>」的位置</a:t>
            </a:r>
            <a:r>
              <a:rPr lang="en-US" altLang="zh-TW" sz="4000" dirty="0"/>
              <a:t/>
            </a:r>
            <a:br>
              <a:rPr lang="en-US" altLang="zh-TW" sz="4000" dirty="0"/>
            </a:br>
            <a:r>
              <a:rPr lang="en-US" altLang="zh-TW" sz="4000" dirty="0"/>
              <a:t/>
            </a:r>
            <a:br>
              <a:rPr lang="en-US" altLang="zh-TW" sz="4000" dirty="0"/>
            </a:br>
            <a:r>
              <a:rPr lang="en-US" altLang="zh-TW" sz="4000" dirty="0"/>
              <a:t>(1)</a:t>
            </a:r>
            <a:r>
              <a:rPr lang="zh-TW" altLang="en-US" sz="4000" dirty="0"/>
              <a:t>按         或  </a:t>
            </a:r>
            <a:r>
              <a:rPr lang="en-US" altLang="zh-TW" sz="4000" dirty="0"/>
              <a:t/>
            </a:r>
            <a:br>
              <a:rPr lang="en-US" altLang="zh-TW" sz="4000" dirty="0"/>
            </a:br>
            <a:r>
              <a:rPr lang="en-US" altLang="zh-TW" sz="4000" dirty="0"/>
              <a:t/>
            </a:r>
            <a:br>
              <a:rPr lang="en-US" altLang="zh-TW" sz="4000" dirty="0"/>
            </a:br>
            <a:r>
              <a:rPr lang="en-US" altLang="zh-TW" sz="4000" dirty="0"/>
              <a:t>(2)</a:t>
            </a:r>
            <a:r>
              <a:rPr lang="zh-TW" altLang="en-US" sz="4000" dirty="0"/>
              <a:t>用滑鼠和        一起配合</a:t>
            </a:r>
            <a:r>
              <a:rPr lang="en-US" altLang="zh-TW" sz="4000" dirty="0"/>
              <a:t/>
            </a:r>
            <a:br>
              <a:rPr lang="en-US" altLang="zh-TW" sz="4000" dirty="0"/>
            </a:br>
            <a:r>
              <a:rPr lang="en-US" altLang="zh-TW" sz="4000" dirty="0"/>
              <a:t/>
            </a:r>
            <a:br>
              <a:rPr lang="en-US" altLang="zh-TW" sz="4000" dirty="0"/>
            </a:br>
            <a:r>
              <a:rPr lang="en-US" altLang="zh-TW" sz="4000" dirty="0"/>
              <a:t>(3)</a:t>
            </a:r>
            <a:r>
              <a:rPr lang="zh-TW" altLang="en-US" sz="4000" dirty="0"/>
              <a:t>出現 </a:t>
            </a:r>
            <a:r>
              <a:rPr lang="en-US" altLang="zh-TW" sz="4000" dirty="0">
                <a:latin typeface="Algerian" panose="04020705040A02060702" pitchFamily="82" charset="0"/>
              </a:rPr>
              <a:t>I </a:t>
            </a:r>
            <a:r>
              <a:rPr lang="zh-TW" altLang="en-US" sz="4000" dirty="0">
                <a:latin typeface="Algerian" panose="04020705040A02060702" pitchFamily="82" charset="0"/>
              </a:rPr>
              <a:t>馬上打字</a:t>
            </a:r>
            <a:r>
              <a:rPr lang="en-US" altLang="zh-TW" sz="4000" dirty="0">
                <a:latin typeface="Algerian" panose="04020705040A02060702" pitchFamily="82" charset="0"/>
              </a:rPr>
              <a:t/>
            </a:r>
            <a:br>
              <a:rPr lang="en-US" altLang="zh-TW" sz="4000" dirty="0">
                <a:latin typeface="Algerian" panose="04020705040A02060702" pitchFamily="82" charset="0"/>
              </a:rPr>
            </a:br>
            <a:r>
              <a:rPr lang="en-US" altLang="zh-TW" sz="4000" dirty="0">
                <a:latin typeface="Algerian" panose="04020705040A02060702" pitchFamily="82" charset="0"/>
              </a:rPr>
              <a:t/>
            </a:r>
            <a:br>
              <a:rPr lang="en-US" altLang="zh-TW" sz="4000" dirty="0">
                <a:latin typeface="Algerian" panose="04020705040A02060702" pitchFamily="82" charset="0"/>
              </a:rPr>
            </a:br>
            <a:r>
              <a:rPr lang="en-US" altLang="zh-TW" sz="4000" dirty="0">
                <a:latin typeface="+mn-ea"/>
                <a:ea typeface="+mn-ea"/>
              </a:rPr>
              <a:t>(4)</a:t>
            </a:r>
            <a:r>
              <a:rPr lang="zh-TW" altLang="en-US" sz="4000" dirty="0">
                <a:latin typeface="+mn-ea"/>
                <a:ea typeface="+mn-ea"/>
              </a:rPr>
              <a:t>以上皆有可能</a:t>
            </a:r>
            <a:r>
              <a:rPr lang="en-US" altLang="zh-TW" sz="4000" dirty="0">
                <a:latin typeface="+mn-ea"/>
                <a:ea typeface="+mn-ea"/>
              </a:rPr>
              <a:t/>
            </a:r>
            <a:br>
              <a:rPr lang="en-US" altLang="zh-TW" sz="4000" dirty="0">
                <a:latin typeface="+mn-ea"/>
                <a:ea typeface="+mn-ea"/>
              </a:rPr>
            </a:br>
            <a:r>
              <a:rPr lang="en-US" altLang="zh-TW" sz="4000" dirty="0">
                <a:latin typeface="+mn-ea"/>
                <a:ea typeface="+mn-ea"/>
              </a:rPr>
              <a:t/>
            </a:r>
            <a:br>
              <a:rPr lang="en-US" altLang="zh-TW" sz="4000" dirty="0">
                <a:latin typeface="+mn-ea"/>
                <a:ea typeface="+mn-ea"/>
              </a:rPr>
            </a:br>
            <a:r>
              <a:rPr lang="en-US" altLang="zh-TW" sz="4000" dirty="0"/>
              <a:t/>
            </a:r>
            <a:br>
              <a:rPr lang="en-US" altLang="zh-TW" sz="4000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6" name="向左箭號 5"/>
          <p:cNvSpPr/>
          <p:nvPr/>
        </p:nvSpPr>
        <p:spPr>
          <a:xfrm>
            <a:off x="1989270" y="1689499"/>
            <a:ext cx="542925" cy="275685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向左箭號 6"/>
          <p:cNvSpPr/>
          <p:nvPr/>
        </p:nvSpPr>
        <p:spPr>
          <a:xfrm rot="10800000">
            <a:off x="3327572" y="1685014"/>
            <a:ext cx="542925" cy="275685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接點 19"/>
          <p:cNvCxnSpPr/>
          <p:nvPr/>
        </p:nvCxnSpPr>
        <p:spPr>
          <a:xfrm>
            <a:off x="9480884" y="2079057"/>
            <a:ext cx="9625" cy="65451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向左箭號 6">
            <a:extLst>
              <a:ext uri="{FF2B5EF4-FFF2-40B4-BE49-F238E27FC236}">
                <a16:creationId xmlns:a16="http://schemas.microsoft.com/office/drawing/2014/main" id="{9369DDCD-B600-4815-BB69-D660EEA7FF93}"/>
              </a:ext>
            </a:extLst>
          </p:cNvPr>
          <p:cNvSpPr/>
          <p:nvPr/>
        </p:nvSpPr>
        <p:spPr>
          <a:xfrm rot="10800000">
            <a:off x="3348307" y="2637384"/>
            <a:ext cx="542925" cy="275685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93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544645" y="522428"/>
            <a:ext cx="58336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dirty="0" smtClean="0">
                <a:solidFill>
                  <a:srgbClr val="FF0000"/>
                </a:solidFill>
              </a:rPr>
              <a:t>17</a:t>
            </a:r>
            <a:r>
              <a:rPr lang="zh-TW" altLang="en-US" sz="4400" dirty="0" smtClean="0">
                <a:solidFill>
                  <a:srgbClr val="FF0000"/>
                </a:solidFill>
              </a:rPr>
              <a:t>找出取消鍵的英文字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508868" y="437863"/>
            <a:ext cx="42947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 smtClean="0">
                <a:solidFill>
                  <a:srgbClr val="FF0000"/>
                </a:solidFill>
              </a:rPr>
              <a:t>18</a:t>
            </a:r>
            <a:r>
              <a:rPr lang="zh-TW" altLang="en-US" sz="4000" dirty="0" smtClean="0">
                <a:solidFill>
                  <a:srgbClr val="FF0000"/>
                </a:solidFill>
              </a:rPr>
              <a:t>寫出倒退的</a:t>
            </a:r>
            <a:r>
              <a:rPr lang="zh-TW" altLang="en-US" sz="4000" dirty="0">
                <a:solidFill>
                  <a:srgbClr val="FF0000"/>
                </a:solidFill>
              </a:rPr>
              <a:t>英</a:t>
            </a:r>
            <a:r>
              <a:rPr lang="zh-TW" altLang="en-US" sz="4000" dirty="0" smtClean="0">
                <a:solidFill>
                  <a:srgbClr val="FF0000"/>
                </a:solidFill>
              </a:rPr>
              <a:t>文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84100" y="1698392"/>
            <a:ext cx="11682539" cy="4257629"/>
            <a:chOff x="413789" y="1000123"/>
            <a:chExt cx="11682539" cy="4257629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7" name="矩形 6"/>
            <p:cNvSpPr/>
            <p:nvPr/>
          </p:nvSpPr>
          <p:spPr>
            <a:xfrm>
              <a:off x="413791" y="1785934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bg1"/>
                  </a:solidFill>
                </a:rPr>
                <a:t>~</a:t>
              </a:r>
            </a:p>
            <a:p>
              <a:r>
                <a:rPr lang="en-US" altLang="zh-TW" sz="1600" b="1" dirty="0">
                  <a:solidFill>
                    <a:schemeClr val="bg1"/>
                  </a:solidFill>
                </a:rPr>
                <a:t>`  </a:t>
              </a:r>
              <a:endParaRPr lang="zh-TW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064461" y="1785934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bg1"/>
                  </a:solidFill>
                </a:rPr>
                <a:t>!</a:t>
              </a:r>
              <a:r>
                <a:rPr lang="zh-TW" altLang="en-US" sz="1600" b="1" dirty="0">
                  <a:solidFill>
                    <a:schemeClr val="bg1"/>
                  </a:solidFill>
                </a:rPr>
                <a:t> ㄅ</a:t>
              </a:r>
              <a:endParaRPr lang="en-US" altLang="zh-TW" sz="1600" b="1" dirty="0">
                <a:solidFill>
                  <a:schemeClr val="bg1"/>
                </a:solidFill>
              </a:endParaRPr>
            </a:p>
            <a:p>
              <a:r>
                <a:rPr lang="en-US" altLang="zh-TW" sz="1600" b="1" dirty="0">
                  <a:solidFill>
                    <a:schemeClr val="bg1"/>
                  </a:solidFill>
                </a:rPr>
                <a:t>1</a:t>
              </a:r>
              <a:endParaRPr lang="zh-TW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715131" y="1785934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bg1"/>
                  </a:solidFill>
                </a:rPr>
                <a:t>@</a:t>
              </a:r>
              <a:r>
                <a:rPr lang="zh-TW" altLang="en-US" sz="1600" b="1" dirty="0">
                  <a:solidFill>
                    <a:schemeClr val="bg1"/>
                  </a:solidFill>
                </a:rPr>
                <a:t>ㄉ</a:t>
              </a:r>
              <a:endParaRPr lang="en-US" altLang="zh-TW" sz="1600" b="1" dirty="0">
                <a:solidFill>
                  <a:schemeClr val="bg1"/>
                </a:solidFill>
              </a:endParaRPr>
            </a:p>
            <a:p>
              <a:r>
                <a:rPr lang="en-US" altLang="zh-TW" sz="1600" b="1" dirty="0">
                  <a:solidFill>
                    <a:schemeClr val="bg1"/>
                  </a:solidFill>
                </a:rPr>
                <a:t>2</a:t>
              </a:r>
              <a:endParaRPr lang="zh-TW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2365801" y="1785934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bg1"/>
                  </a:solidFill>
                </a:rPr>
                <a:t>#</a:t>
              </a:r>
              <a:r>
                <a:rPr lang="en-US" altLang="zh-TW" sz="1600" b="1" dirty="0">
                  <a:solidFill>
                    <a:schemeClr val="bg1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∨</a:t>
              </a:r>
            </a:p>
            <a:p>
              <a:r>
                <a:rPr lang="en-US" altLang="zh-TW" sz="1600" b="1" dirty="0">
                  <a:solidFill>
                    <a:schemeClr val="bg1"/>
                  </a:solidFill>
                </a:rPr>
                <a:t>3</a:t>
              </a:r>
              <a:endParaRPr lang="zh-TW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3016471" y="1785934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bg1"/>
                  </a:solidFill>
                </a:rPr>
                <a:t>$  </a:t>
              </a:r>
              <a:r>
                <a:rPr lang="en-US" altLang="zh-TW" sz="1600" b="1" dirty="0">
                  <a:solidFill>
                    <a:schemeClr val="bg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`</a:t>
              </a:r>
              <a:r>
                <a:rPr lang="en-US" altLang="zh-TW" sz="1600" b="1" dirty="0">
                  <a:solidFill>
                    <a:schemeClr val="bg1"/>
                  </a:solidFill>
                </a:rPr>
                <a:t/>
              </a:r>
              <a:br>
                <a:rPr lang="en-US" altLang="zh-TW" sz="1600" b="1" dirty="0">
                  <a:solidFill>
                    <a:schemeClr val="bg1"/>
                  </a:solidFill>
                </a:rPr>
              </a:br>
              <a:r>
                <a:rPr lang="en-US" altLang="zh-TW" sz="1600" b="1" dirty="0">
                  <a:solidFill>
                    <a:schemeClr val="bg1"/>
                  </a:solidFill>
                </a:rPr>
                <a:t>4</a:t>
              </a:r>
              <a:endParaRPr lang="zh-TW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3667141" y="1785934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bg1"/>
                  </a:solidFill>
                </a:rPr>
                <a:t>% </a:t>
              </a:r>
              <a:r>
                <a:rPr lang="zh-TW" altLang="en-US" sz="1600" b="1" dirty="0">
                  <a:solidFill>
                    <a:schemeClr val="bg1"/>
                  </a:solidFill>
                </a:rPr>
                <a:t>ㄓ</a:t>
              </a:r>
              <a:endParaRPr lang="en-US" altLang="zh-TW" sz="1600" b="1" dirty="0">
                <a:solidFill>
                  <a:schemeClr val="bg1"/>
                </a:solidFill>
              </a:endParaRPr>
            </a:p>
            <a:p>
              <a:r>
                <a:rPr lang="en-US" altLang="zh-TW" sz="1600" b="1" dirty="0">
                  <a:solidFill>
                    <a:schemeClr val="bg1"/>
                  </a:solidFill>
                </a:rPr>
                <a:t>5</a:t>
              </a:r>
              <a:endParaRPr lang="zh-TW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4317811" y="1785934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 smtClean="0">
                  <a:solidFill>
                    <a:schemeClr val="bg1"/>
                  </a:solidFill>
                </a:rPr>
                <a:t>^</a:t>
              </a:r>
              <a:r>
                <a:rPr lang="zh-TW" altLang="en-US" sz="1600" b="1" dirty="0" smtClean="0">
                  <a:solidFill>
                    <a:schemeClr val="bg1"/>
                  </a:solidFill>
                </a:rPr>
                <a:t>  ˊ</a:t>
              </a:r>
              <a:endParaRPr lang="en-US" altLang="zh-TW" sz="1600" b="1" dirty="0">
                <a:solidFill>
                  <a:schemeClr val="bg1"/>
                </a:solidFill>
              </a:endParaRPr>
            </a:p>
            <a:p>
              <a:r>
                <a:rPr lang="en-US" altLang="zh-TW" sz="1600" b="1" dirty="0">
                  <a:solidFill>
                    <a:schemeClr val="bg1"/>
                  </a:solidFill>
                </a:rPr>
                <a:t>6</a:t>
              </a:r>
              <a:r>
                <a:rPr lang="zh-TW" altLang="en-US" sz="1600" b="1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4968481" y="1785934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bg1"/>
                  </a:solidFill>
                </a:rPr>
                <a:t>&amp; </a:t>
              </a:r>
              <a:r>
                <a:rPr lang="zh-TW" altLang="en-US" sz="1600" b="1" dirty="0">
                  <a:solidFill>
                    <a:schemeClr val="bg1"/>
                  </a:solidFill>
                </a:rPr>
                <a:t> </a:t>
              </a:r>
              <a:r>
                <a:rPr lang="en-US" altLang="zh-TW" sz="1600" b="1" dirty="0" smtClean="0">
                  <a:solidFill>
                    <a:schemeClr val="bg1"/>
                  </a:solidFill>
                </a:rPr>
                <a:t>‧</a:t>
              </a:r>
              <a:endParaRPr lang="en-US" altLang="zh-TW" sz="1600" b="1" dirty="0">
                <a:solidFill>
                  <a:schemeClr val="bg1"/>
                </a:solidFill>
              </a:endParaRPr>
            </a:p>
            <a:p>
              <a:r>
                <a:rPr lang="en-US" altLang="zh-TW" sz="1600" b="1" dirty="0">
                  <a:solidFill>
                    <a:schemeClr val="bg1"/>
                  </a:solidFill>
                </a:rPr>
                <a:t>7</a:t>
              </a:r>
              <a:endParaRPr lang="zh-TW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5619151" y="1785934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b="1" dirty="0">
                  <a:solidFill>
                    <a:schemeClr val="bg1"/>
                  </a:solidFill>
                </a:rPr>
                <a:t>*</a:t>
              </a:r>
              <a:r>
                <a:rPr lang="zh-TW" altLang="en-US" b="1" dirty="0">
                  <a:solidFill>
                    <a:schemeClr val="bg1"/>
                  </a:solidFill>
                </a:rPr>
                <a:t>ㄚ</a:t>
              </a:r>
              <a:endParaRPr lang="en-US" altLang="zh-TW" b="1" dirty="0">
                <a:solidFill>
                  <a:schemeClr val="bg1"/>
                </a:solidFill>
              </a:endParaRPr>
            </a:p>
            <a:p>
              <a:r>
                <a:rPr lang="en-US" altLang="zh-TW" sz="1600" b="1" dirty="0">
                  <a:solidFill>
                    <a:schemeClr val="bg1"/>
                  </a:solidFill>
                </a:rPr>
                <a:t>8</a:t>
              </a:r>
              <a:endParaRPr lang="zh-TW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6269821" y="1785934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bg1"/>
                  </a:solidFill>
                </a:rPr>
                <a:t>( </a:t>
              </a:r>
              <a:r>
                <a:rPr lang="zh-TW" altLang="en-US" sz="1600" b="1" dirty="0">
                  <a:solidFill>
                    <a:schemeClr val="bg1"/>
                  </a:solidFill>
                </a:rPr>
                <a:t>ㄞ</a:t>
              </a:r>
              <a:endParaRPr lang="en-US" altLang="zh-TW" sz="1600" b="1" dirty="0">
                <a:solidFill>
                  <a:schemeClr val="bg1"/>
                </a:solidFill>
              </a:endParaRPr>
            </a:p>
            <a:p>
              <a:r>
                <a:rPr lang="en-US" altLang="zh-TW" sz="1600" b="1" dirty="0">
                  <a:solidFill>
                    <a:schemeClr val="bg1"/>
                  </a:solidFill>
                </a:rPr>
                <a:t>9</a:t>
              </a:r>
              <a:endParaRPr lang="zh-TW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6920491" y="1785934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bg1"/>
                  </a:solidFill>
                </a:rPr>
                <a:t>)</a:t>
              </a:r>
              <a:r>
                <a:rPr lang="zh-TW" altLang="en-US" sz="1600" b="1" dirty="0">
                  <a:solidFill>
                    <a:schemeClr val="bg1"/>
                  </a:solidFill>
                </a:rPr>
                <a:t>  ㄢ</a:t>
              </a:r>
              <a:endParaRPr lang="en-US" altLang="zh-TW" sz="1600" b="1" dirty="0">
                <a:solidFill>
                  <a:schemeClr val="bg1"/>
                </a:solidFill>
              </a:endParaRPr>
            </a:p>
            <a:p>
              <a:r>
                <a:rPr lang="en-US" altLang="zh-TW" sz="1600" b="1" dirty="0">
                  <a:solidFill>
                    <a:schemeClr val="bg1"/>
                  </a:solidFill>
                </a:rPr>
                <a:t>0</a:t>
              </a:r>
              <a:endParaRPr lang="zh-TW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7571161" y="1785934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b="1" dirty="0">
                  <a:solidFill>
                    <a:schemeClr val="bg1"/>
                  </a:solidFill>
                </a:rPr>
                <a:t>_ </a:t>
              </a:r>
              <a:r>
                <a:rPr lang="zh-TW" altLang="en-US" b="1" dirty="0">
                  <a:solidFill>
                    <a:schemeClr val="bg1"/>
                  </a:solidFill>
                </a:rPr>
                <a:t>ㄦ</a:t>
              </a:r>
              <a:endParaRPr lang="en-US" altLang="zh-TW" b="1" dirty="0">
                <a:solidFill>
                  <a:schemeClr val="bg1"/>
                </a:solidFill>
              </a:endParaRPr>
            </a:p>
            <a:p>
              <a:r>
                <a:rPr lang="en-US" altLang="zh-TW" b="1" dirty="0">
                  <a:solidFill>
                    <a:schemeClr val="bg1"/>
                  </a:solidFill>
                </a:rPr>
                <a:t>-</a:t>
              </a:r>
              <a:endParaRPr lang="zh-TW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8221831" y="1785934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bg1"/>
                  </a:solidFill>
                </a:rPr>
                <a:t>+</a:t>
              </a:r>
              <a:r>
                <a:rPr lang="zh-TW" altLang="en-US" sz="1600" b="1" dirty="0">
                  <a:solidFill>
                    <a:schemeClr val="bg1"/>
                  </a:solidFill>
                </a:rPr>
                <a:t> </a:t>
              </a:r>
              <a:endParaRPr lang="en-US" altLang="zh-TW" sz="1600" b="1" dirty="0">
                <a:solidFill>
                  <a:schemeClr val="bg1"/>
                </a:solidFill>
              </a:endParaRPr>
            </a:p>
            <a:p>
              <a:r>
                <a:rPr lang="en-US" altLang="zh-TW" sz="1600" b="1" dirty="0">
                  <a:solidFill>
                    <a:schemeClr val="bg1"/>
                  </a:solidFill>
                </a:rPr>
                <a:t>=</a:t>
              </a:r>
              <a:endParaRPr lang="zh-TW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8901071" y="1785934"/>
              <a:ext cx="985329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bg1"/>
                  </a:solidFill>
                </a:rPr>
                <a:t>Backspace</a:t>
              </a:r>
              <a:endParaRPr lang="zh-TW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13790" y="1000123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Esc</a:t>
              </a:r>
              <a:r>
                <a:rPr lang="zh-TW" altLang="en-US" b="1" dirty="0">
                  <a:solidFill>
                    <a:schemeClr val="bg1"/>
                  </a:solidFill>
                </a:rPr>
                <a:t>　</a:t>
              </a:r>
            </a:p>
          </p:txBody>
        </p:sp>
        <p:sp>
          <p:nvSpPr>
            <p:cNvPr id="24" name="矩形 23"/>
            <p:cNvSpPr/>
            <p:nvPr/>
          </p:nvSpPr>
          <p:spPr>
            <a:xfrm>
              <a:off x="1328191" y="2543172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bg1"/>
                  </a:solidFill>
                </a:rPr>
                <a:t>Q</a:t>
              </a:r>
              <a:r>
                <a:rPr lang="zh-TW" altLang="en-US" sz="1600" b="1" dirty="0">
                  <a:solidFill>
                    <a:schemeClr val="bg1"/>
                  </a:solidFill>
                </a:rPr>
                <a:t> ㄆ</a:t>
              </a:r>
              <a:endParaRPr lang="en-US" altLang="zh-TW" sz="1600" b="1" dirty="0">
                <a:solidFill>
                  <a:schemeClr val="bg1"/>
                </a:solidFill>
              </a:endParaRPr>
            </a:p>
            <a:p>
              <a:r>
                <a:rPr lang="en-US" altLang="zh-TW" sz="1600" b="1" dirty="0">
                  <a:solidFill>
                    <a:schemeClr val="bg1"/>
                  </a:solidFill>
                </a:rPr>
                <a:t>  </a:t>
              </a:r>
              <a:endParaRPr lang="zh-TW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978861" y="2543172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bg1"/>
                  </a:solidFill>
                </a:rPr>
                <a:t>W</a:t>
              </a:r>
              <a:r>
                <a:rPr lang="zh-TW" altLang="en-US" sz="1400" b="1" dirty="0">
                  <a:solidFill>
                    <a:schemeClr val="bg1"/>
                  </a:solidFill>
                </a:rPr>
                <a:t> ㄊ</a:t>
              </a:r>
              <a:endParaRPr lang="en-US" altLang="zh-TW" sz="1400" b="1" dirty="0">
                <a:solidFill>
                  <a:schemeClr val="bg1"/>
                </a:solidFill>
              </a:endParaRPr>
            </a:p>
            <a:p>
              <a:r>
                <a:rPr lang="zh-TW" altLang="en-US" sz="1400" b="1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26" name="矩形 25"/>
            <p:cNvSpPr/>
            <p:nvPr/>
          </p:nvSpPr>
          <p:spPr>
            <a:xfrm>
              <a:off x="2629531" y="2543172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E</a:t>
              </a:r>
              <a:r>
                <a:rPr lang="zh-TW" altLang="en-US" sz="1600" dirty="0">
                  <a:solidFill>
                    <a:schemeClr val="bg1"/>
                  </a:solidFill>
                </a:rPr>
                <a:t> ㄍ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3280201" y="2543172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R</a:t>
              </a:r>
              <a:r>
                <a:rPr lang="zh-TW" altLang="en-US" sz="1600" dirty="0">
                  <a:solidFill>
                    <a:schemeClr val="bg1"/>
                  </a:solidFill>
                </a:rPr>
                <a:t> ㄐ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3930871" y="2543172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T</a:t>
              </a:r>
              <a:r>
                <a:rPr lang="zh-TW" altLang="en-US" sz="1600" dirty="0">
                  <a:solidFill>
                    <a:schemeClr val="bg1"/>
                  </a:solidFill>
                </a:rPr>
                <a:t> ㄔ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4581541" y="2543172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Y</a:t>
              </a:r>
              <a:r>
                <a:rPr lang="zh-TW" altLang="en-US" sz="1600" dirty="0">
                  <a:solidFill>
                    <a:schemeClr val="bg1"/>
                  </a:solidFill>
                </a:rPr>
                <a:t> ㄗ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5232211" y="2543172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U</a:t>
              </a:r>
              <a:r>
                <a:rPr lang="zh-TW" altLang="en-US" sz="1600" dirty="0">
                  <a:solidFill>
                    <a:schemeClr val="bg1"/>
                  </a:solidFill>
                </a:rPr>
                <a:t> ㄧ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5882881" y="2543172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I </a:t>
              </a:r>
              <a:r>
                <a:rPr lang="zh-TW" altLang="en-US" sz="1600" dirty="0">
                  <a:solidFill>
                    <a:schemeClr val="bg1"/>
                  </a:solidFill>
                </a:rPr>
                <a:t>ㄛ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6533551" y="2543172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O </a:t>
              </a:r>
              <a:r>
                <a:rPr lang="zh-TW" altLang="en-US" sz="1600" dirty="0">
                  <a:solidFill>
                    <a:schemeClr val="bg1"/>
                  </a:solidFill>
                </a:rPr>
                <a:t>ㄟ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7184221" y="2543172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P</a:t>
              </a:r>
              <a:r>
                <a:rPr lang="zh-TW" altLang="en-US" sz="1600" dirty="0">
                  <a:solidFill>
                    <a:schemeClr val="bg1"/>
                  </a:solidFill>
                </a:rPr>
                <a:t> ㄣ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7834891" y="2543172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{</a:t>
              </a:r>
            </a:p>
            <a:p>
              <a:r>
                <a:rPr lang="en-US" altLang="zh-TW" sz="1600" dirty="0">
                  <a:solidFill>
                    <a:schemeClr val="bg1"/>
                  </a:solidFill>
                </a:rPr>
                <a:t>[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>
              <a:off x="8500436" y="2543170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}</a:t>
              </a:r>
            </a:p>
            <a:p>
              <a:r>
                <a:rPr lang="en-US" altLang="zh-TW" sz="1600" dirty="0">
                  <a:solidFill>
                    <a:schemeClr val="bg1"/>
                  </a:solidFill>
                </a:rPr>
                <a:t>]</a:t>
              </a:r>
            </a:p>
          </p:txBody>
        </p:sp>
        <p:sp>
          <p:nvSpPr>
            <p:cNvPr id="36" name="矩形 35"/>
            <p:cNvSpPr/>
            <p:nvPr/>
          </p:nvSpPr>
          <p:spPr>
            <a:xfrm>
              <a:off x="9164807" y="2543172"/>
              <a:ext cx="721593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|</a:t>
              </a:r>
            </a:p>
            <a:p>
              <a:r>
                <a:rPr lang="en-US" altLang="zh-TW" sz="1600" dirty="0">
                  <a:solidFill>
                    <a:schemeClr val="bg1"/>
                  </a:solidFill>
                </a:rPr>
                <a:t>\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413790" y="2543170"/>
              <a:ext cx="849518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Tab</a:t>
              </a:r>
              <a:br>
                <a:rPr lang="en-US" altLang="zh-TW" sz="1600" dirty="0">
                  <a:solidFill>
                    <a:schemeClr val="bg1"/>
                  </a:solidFill>
                </a:rPr>
              </a:br>
              <a:r>
                <a:rPr lang="en-US" altLang="zh-TW" sz="1600" dirty="0">
                  <a:solidFill>
                    <a:schemeClr val="bg1"/>
                  </a:solidFill>
                </a:rPr>
                <a:t>|</a:t>
              </a:r>
              <a:r>
                <a:rPr lang="en-US" altLang="zh-TW" sz="1600" dirty="0">
                  <a:solidFill>
                    <a:schemeClr val="bg1"/>
                  </a:solidFill>
                  <a:sym typeface="Wingdings 3" panose="05040102010807070707" pitchFamily="18" charset="2"/>
                </a:rPr>
                <a:t>|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393074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F1</a:t>
              </a:r>
              <a:endParaRPr lang="zh-TW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2079867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F2</a:t>
              </a:r>
              <a:r>
                <a:rPr lang="zh-TW" altLang="en-US" b="1" dirty="0">
                  <a:solidFill>
                    <a:schemeClr val="bg1"/>
                  </a:solidFill>
                </a:rPr>
                <a:t>　</a:t>
              </a:r>
            </a:p>
          </p:txBody>
        </p:sp>
        <p:sp>
          <p:nvSpPr>
            <p:cNvPr id="40" name="矩形 39"/>
            <p:cNvSpPr/>
            <p:nvPr/>
          </p:nvSpPr>
          <p:spPr>
            <a:xfrm>
              <a:off x="2766660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F3</a:t>
              </a:r>
              <a:r>
                <a:rPr lang="zh-TW" altLang="en-US" b="1" dirty="0">
                  <a:solidFill>
                    <a:schemeClr val="bg1"/>
                  </a:solidFill>
                </a:rPr>
                <a:t>　</a:t>
              </a:r>
            </a:p>
          </p:txBody>
        </p:sp>
        <p:sp>
          <p:nvSpPr>
            <p:cNvPr id="41" name="矩形 40"/>
            <p:cNvSpPr/>
            <p:nvPr/>
          </p:nvSpPr>
          <p:spPr>
            <a:xfrm>
              <a:off x="3453454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F4</a:t>
              </a:r>
              <a:endParaRPr lang="zh-TW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7240234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F9</a:t>
              </a:r>
              <a:endParaRPr lang="zh-TW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7927027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F10</a:t>
              </a:r>
              <a:r>
                <a:rPr lang="zh-TW" altLang="en-US" b="1" dirty="0">
                  <a:solidFill>
                    <a:schemeClr val="bg1"/>
                  </a:solidFill>
                </a:rPr>
                <a:t>　</a:t>
              </a:r>
            </a:p>
          </p:txBody>
        </p:sp>
        <p:sp>
          <p:nvSpPr>
            <p:cNvPr id="44" name="矩形 43"/>
            <p:cNvSpPr/>
            <p:nvPr/>
          </p:nvSpPr>
          <p:spPr>
            <a:xfrm>
              <a:off x="8613820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F11</a:t>
              </a:r>
              <a:r>
                <a:rPr lang="zh-TW" altLang="en-US" b="1" dirty="0">
                  <a:solidFill>
                    <a:schemeClr val="bg1"/>
                  </a:solidFill>
                </a:rPr>
                <a:t>　</a:t>
              </a:r>
            </a:p>
          </p:txBody>
        </p:sp>
        <p:sp>
          <p:nvSpPr>
            <p:cNvPr id="45" name="矩形 44"/>
            <p:cNvSpPr/>
            <p:nvPr/>
          </p:nvSpPr>
          <p:spPr>
            <a:xfrm>
              <a:off x="9300614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F12</a:t>
              </a:r>
              <a:endParaRPr lang="zh-TW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4316654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F5</a:t>
              </a:r>
              <a:endParaRPr lang="zh-TW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5003447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F6</a:t>
              </a:r>
              <a:r>
                <a:rPr lang="zh-TW" altLang="en-US" b="1" dirty="0">
                  <a:solidFill>
                    <a:schemeClr val="bg1"/>
                  </a:solidFill>
                </a:rPr>
                <a:t>　</a:t>
              </a:r>
            </a:p>
          </p:txBody>
        </p:sp>
        <p:sp>
          <p:nvSpPr>
            <p:cNvPr id="48" name="矩形 47"/>
            <p:cNvSpPr/>
            <p:nvPr/>
          </p:nvSpPr>
          <p:spPr>
            <a:xfrm>
              <a:off x="5690240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F7</a:t>
              </a:r>
              <a:r>
                <a:rPr lang="zh-TW" altLang="en-US" b="1" dirty="0">
                  <a:solidFill>
                    <a:schemeClr val="bg1"/>
                  </a:solidFill>
                </a:rPr>
                <a:t>　</a:t>
              </a:r>
            </a:p>
          </p:txBody>
        </p:sp>
        <p:sp>
          <p:nvSpPr>
            <p:cNvPr id="49" name="矩形 48"/>
            <p:cNvSpPr/>
            <p:nvPr/>
          </p:nvSpPr>
          <p:spPr>
            <a:xfrm>
              <a:off x="6377034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</a:rPr>
                <a:t>F8</a:t>
              </a:r>
              <a:endParaRPr lang="zh-TW" altLang="en-US" b="1" dirty="0">
                <a:solidFill>
                  <a:schemeClr val="bg1"/>
                </a:solidFill>
              </a:endParaRPr>
            </a:p>
          </p:txBody>
        </p:sp>
        <p:grpSp>
          <p:nvGrpSpPr>
            <p:cNvPr id="50" name="群組 49"/>
            <p:cNvGrpSpPr/>
            <p:nvPr/>
          </p:nvGrpSpPr>
          <p:grpSpPr>
            <a:xfrm>
              <a:off x="10169948" y="1785934"/>
              <a:ext cx="1926380" cy="1343028"/>
              <a:chOff x="10114334" y="1057262"/>
              <a:chExt cx="1926380" cy="1343028"/>
            </a:xfrm>
            <a:grpFill/>
          </p:grpSpPr>
          <p:sp>
            <p:nvSpPr>
              <p:cNvPr id="94" name="矩形 93"/>
              <p:cNvSpPr/>
              <p:nvPr/>
            </p:nvSpPr>
            <p:spPr>
              <a:xfrm>
                <a:off x="10114334" y="1814503"/>
                <a:ext cx="585787" cy="58578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bg1"/>
                    </a:solidFill>
                  </a:rPr>
                  <a:t>Delete</a:t>
                </a:r>
                <a:endParaRPr lang="zh-TW" altLang="en-US" sz="11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5" name="矩形 94"/>
              <p:cNvSpPr/>
              <p:nvPr/>
            </p:nvSpPr>
            <p:spPr>
              <a:xfrm>
                <a:off x="10777487" y="1814503"/>
                <a:ext cx="585787" cy="58578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600" dirty="0">
                    <a:solidFill>
                      <a:schemeClr val="bg1"/>
                    </a:solidFill>
                  </a:rPr>
                  <a:t>End</a:t>
                </a:r>
                <a:endParaRPr lang="zh-TW" altLang="en-US" sz="16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6" name="矩形 95"/>
              <p:cNvSpPr/>
              <p:nvPr/>
            </p:nvSpPr>
            <p:spPr>
              <a:xfrm>
                <a:off x="11440640" y="1814503"/>
                <a:ext cx="585787" cy="58578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bg1"/>
                    </a:solidFill>
                  </a:rPr>
                  <a:t>Page</a:t>
                </a:r>
              </a:p>
              <a:p>
                <a:r>
                  <a:rPr lang="en-US" altLang="zh-TW" sz="1200" dirty="0">
                    <a:solidFill>
                      <a:schemeClr val="bg1"/>
                    </a:solidFill>
                  </a:rPr>
                  <a:t>Down</a:t>
                </a:r>
                <a:endParaRPr lang="zh-TW" altLang="en-US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7" name="矩形 96"/>
              <p:cNvSpPr/>
              <p:nvPr/>
            </p:nvSpPr>
            <p:spPr>
              <a:xfrm>
                <a:off x="10128621" y="1057262"/>
                <a:ext cx="585787" cy="58578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bg1"/>
                    </a:solidFill>
                  </a:rPr>
                  <a:t>Insert</a:t>
                </a:r>
                <a:endParaRPr lang="zh-TW" altLang="en-US" sz="11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8" name="矩形 97"/>
              <p:cNvSpPr/>
              <p:nvPr/>
            </p:nvSpPr>
            <p:spPr>
              <a:xfrm>
                <a:off x="10791774" y="1057262"/>
                <a:ext cx="585787" cy="58578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bg1"/>
                    </a:solidFill>
                  </a:rPr>
                  <a:t>Home</a:t>
                </a:r>
                <a:endParaRPr lang="zh-TW" altLang="en-US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9" name="矩形 98"/>
              <p:cNvSpPr/>
              <p:nvPr/>
            </p:nvSpPr>
            <p:spPr>
              <a:xfrm>
                <a:off x="11454927" y="1057262"/>
                <a:ext cx="585787" cy="58578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bg1"/>
                    </a:solidFill>
                  </a:rPr>
                  <a:t>Page</a:t>
                </a:r>
              </a:p>
              <a:p>
                <a:r>
                  <a:rPr lang="en-US" altLang="zh-TW" sz="1200" dirty="0">
                    <a:solidFill>
                      <a:schemeClr val="bg1"/>
                    </a:solidFill>
                  </a:rPr>
                  <a:t> up</a:t>
                </a:r>
                <a:endParaRPr lang="zh-TW" altLang="en-US" sz="12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1" name="群組 50"/>
            <p:cNvGrpSpPr/>
            <p:nvPr/>
          </p:nvGrpSpPr>
          <p:grpSpPr>
            <a:xfrm>
              <a:off x="10138120" y="3857604"/>
              <a:ext cx="1936778" cy="1343028"/>
              <a:chOff x="10138120" y="3857604"/>
              <a:chExt cx="1936778" cy="1343028"/>
            </a:xfrm>
            <a:grpFill/>
          </p:grpSpPr>
          <p:sp>
            <p:nvSpPr>
              <p:cNvPr id="90" name="矩形 89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3600" b="1" dirty="0">
                    <a:solidFill>
                      <a:schemeClr val="bg1"/>
                    </a:solidFill>
                  </a:rPr>
                  <a:t>←</a:t>
                </a:r>
              </a:p>
            </p:txBody>
          </p:sp>
          <p:sp>
            <p:nvSpPr>
              <p:cNvPr id="91" name="矩形 90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3600" b="1" dirty="0">
                    <a:solidFill>
                      <a:schemeClr val="bg1"/>
                    </a:solidFill>
                  </a:rPr>
                  <a:t>↓</a:t>
                </a:r>
                <a:endParaRPr lang="zh-TW" altLang="en-US" sz="3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2" name="矩形 91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3600" b="1" dirty="0">
                    <a:solidFill>
                      <a:schemeClr val="bg1"/>
                    </a:solidFill>
                  </a:rPr>
                  <a:t>→</a:t>
                </a:r>
                <a:endParaRPr lang="zh-TW" altLang="en-US" sz="3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3" name="矩形 92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3600" b="1" dirty="0">
                    <a:solidFill>
                      <a:schemeClr val="bg1"/>
                    </a:solidFill>
                  </a:rPr>
                  <a:t>↑</a:t>
                </a:r>
              </a:p>
            </p:txBody>
          </p:sp>
        </p:grpSp>
        <p:sp>
          <p:nvSpPr>
            <p:cNvPr id="52" name="矩形 51"/>
            <p:cNvSpPr/>
            <p:nvPr/>
          </p:nvSpPr>
          <p:spPr>
            <a:xfrm>
              <a:off x="1526681" y="3228967"/>
              <a:ext cx="540569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bg1"/>
                  </a:solidFill>
                </a:rPr>
                <a:t>A</a:t>
              </a:r>
              <a:r>
                <a:rPr lang="zh-TW" altLang="en-US" sz="1400" b="1" dirty="0" smtClean="0">
                  <a:solidFill>
                    <a:schemeClr val="bg1"/>
                  </a:solidFill>
                </a:rPr>
                <a:t>ㄇ</a:t>
              </a:r>
              <a:endParaRPr lang="en-US" altLang="zh-TW" sz="1400" b="1" dirty="0" smtClean="0">
                <a:solidFill>
                  <a:schemeClr val="bg1"/>
                </a:solidFill>
              </a:endParaRPr>
            </a:p>
            <a:p>
              <a:r>
                <a:rPr lang="zh-TW" altLang="en-US" sz="1400" b="1" dirty="0" smtClean="0">
                  <a:solidFill>
                    <a:schemeClr val="bg1"/>
                  </a:solidFill>
                </a:rPr>
                <a:t> </a:t>
              </a:r>
              <a:endParaRPr lang="zh-TW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2147010" y="3228967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S</a:t>
              </a:r>
              <a:r>
                <a:rPr lang="zh-TW" altLang="en-US" sz="1600" dirty="0" smtClean="0">
                  <a:solidFill>
                    <a:schemeClr val="bg1"/>
                  </a:solidFill>
                </a:rPr>
                <a:t> ㄋ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2797680" y="3228967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D</a:t>
              </a:r>
              <a:r>
                <a:rPr lang="zh-TW" altLang="en-US" sz="1600" dirty="0" smtClean="0">
                  <a:solidFill>
                    <a:schemeClr val="bg1"/>
                  </a:solidFill>
                </a:rPr>
                <a:t> ㄎ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3448350" y="3228967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dirty="0" smtClean="0">
                  <a:solidFill>
                    <a:schemeClr val="bg1"/>
                  </a:solidFill>
                </a:rPr>
                <a:t>F</a:t>
              </a:r>
              <a:r>
                <a:rPr lang="zh-TW" altLang="en-US" sz="1400" dirty="0" smtClean="0">
                  <a:solidFill>
                    <a:schemeClr val="bg1"/>
                  </a:solidFill>
                </a:rPr>
                <a:t> ㄑ</a:t>
              </a:r>
              <a:endParaRPr lang="en-US" altLang="zh-TW" sz="14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4099020" y="3228967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G</a:t>
              </a:r>
              <a:r>
                <a:rPr lang="zh-TW" altLang="en-US" sz="1600" dirty="0" smtClean="0">
                  <a:solidFill>
                    <a:schemeClr val="bg1"/>
                  </a:solidFill>
                </a:rPr>
                <a:t> ㄕ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4749690" y="3228967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H</a:t>
              </a:r>
              <a:r>
                <a:rPr lang="zh-TW" altLang="en-US" sz="1600" dirty="0">
                  <a:solidFill>
                    <a:schemeClr val="bg1"/>
                  </a:solidFill>
                </a:rPr>
                <a:t> ㄘ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8" name="矩形 57"/>
            <p:cNvSpPr/>
            <p:nvPr/>
          </p:nvSpPr>
          <p:spPr>
            <a:xfrm>
              <a:off x="5400360" y="3228967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bg1"/>
                  </a:solidFill>
                </a:rPr>
                <a:t>J </a:t>
              </a:r>
              <a:r>
                <a:rPr lang="zh-TW" altLang="en-US" sz="1600" dirty="0" smtClean="0">
                  <a:solidFill>
                    <a:schemeClr val="bg1"/>
                  </a:solidFill>
                </a:rPr>
                <a:t> </a:t>
              </a:r>
              <a:r>
                <a:rPr lang="zh-TW" altLang="en-US" sz="1600" dirty="0">
                  <a:solidFill>
                    <a:schemeClr val="bg1"/>
                  </a:solidFill>
                </a:rPr>
                <a:t>ㄨ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6051030" y="3228967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K</a:t>
              </a:r>
              <a:r>
                <a:rPr lang="zh-TW" altLang="en-US" sz="1600" dirty="0" smtClean="0">
                  <a:solidFill>
                    <a:schemeClr val="bg1"/>
                  </a:solidFill>
                </a:rPr>
                <a:t>ㄜ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>
              <a:off x="6701700" y="3228967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L</a:t>
              </a:r>
              <a:r>
                <a:rPr lang="zh-TW" altLang="en-US" sz="1600" dirty="0" smtClean="0">
                  <a:solidFill>
                    <a:schemeClr val="bg1"/>
                  </a:solidFill>
                </a:rPr>
                <a:t> ㄠ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>
              <a:off x="7352370" y="3228967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400" b="1" dirty="0">
                  <a:solidFill>
                    <a:schemeClr val="bg1"/>
                  </a:solidFill>
                </a:rPr>
                <a:t>；</a:t>
              </a:r>
              <a:r>
                <a:rPr lang="zh-TW" altLang="en-US" sz="1400" b="1" dirty="0" smtClean="0">
                  <a:solidFill>
                    <a:schemeClr val="bg1"/>
                  </a:solidFill>
                </a:rPr>
                <a:t> </a:t>
              </a:r>
              <a:r>
                <a:rPr lang="zh-TW" altLang="en-US" sz="1200" b="1" dirty="0" smtClean="0">
                  <a:solidFill>
                    <a:schemeClr val="bg1"/>
                  </a:solidFill>
                </a:rPr>
                <a:t>ㄤ</a:t>
              </a:r>
              <a:endParaRPr lang="en-US" altLang="zh-TW" sz="1200" b="1" dirty="0" smtClean="0">
                <a:solidFill>
                  <a:schemeClr val="bg1"/>
                </a:solidFill>
              </a:endParaRPr>
            </a:p>
            <a:p>
              <a:r>
                <a:rPr lang="zh-TW" altLang="en-US" sz="1600" dirty="0">
                  <a:solidFill>
                    <a:schemeClr val="bg1"/>
                  </a:solidFill>
                </a:rPr>
                <a:t>；</a:t>
              </a:r>
            </a:p>
          </p:txBody>
        </p:sp>
        <p:sp>
          <p:nvSpPr>
            <p:cNvPr id="62" name="矩形 61"/>
            <p:cNvSpPr/>
            <p:nvPr/>
          </p:nvSpPr>
          <p:spPr>
            <a:xfrm>
              <a:off x="8017915" y="3228965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bg1"/>
                  </a:solidFill>
                </a:rPr>
                <a:t>“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r>
                <a:rPr lang="en-US" altLang="zh-TW" sz="1600" dirty="0" smtClean="0">
                  <a:solidFill>
                    <a:schemeClr val="bg1"/>
                  </a:solidFill>
                </a:rPr>
                <a:t>‘</a:t>
              </a:r>
              <a:endParaRPr lang="en-US" altLang="zh-TW" sz="1600" dirty="0">
                <a:solidFill>
                  <a:schemeClr val="bg1"/>
                </a:solidFill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8682286" y="3228967"/>
              <a:ext cx="1204115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b="1" dirty="0">
                  <a:solidFill>
                    <a:schemeClr val="bg1"/>
                  </a:solidFill>
                </a:rPr>
                <a:t>  </a:t>
              </a:r>
              <a:r>
                <a:rPr lang="en-US" altLang="zh-TW" sz="2400" b="1" dirty="0">
                  <a:solidFill>
                    <a:schemeClr val="bg1"/>
                  </a:solidFill>
                </a:rPr>
                <a:t>Enter</a:t>
              </a:r>
              <a:endParaRPr lang="zh-TW" alt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>
              <a:off x="413789" y="3228965"/>
              <a:ext cx="1007861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bg1"/>
                  </a:solidFill>
                </a:rPr>
                <a:t>Caps</a:t>
              </a:r>
            </a:p>
            <a:p>
              <a:r>
                <a:rPr lang="en-US" altLang="zh-TW" sz="1600" b="1" dirty="0">
                  <a:solidFill>
                    <a:schemeClr val="bg1"/>
                  </a:solidFill>
                </a:rPr>
                <a:t>Lock</a:t>
              </a:r>
              <a:r>
                <a:rPr lang="zh-TW" altLang="en-US" sz="1600" b="1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65" name="矩形 64"/>
            <p:cNvSpPr/>
            <p:nvPr/>
          </p:nvSpPr>
          <p:spPr>
            <a:xfrm>
              <a:off x="1621672" y="3914758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Z </a:t>
              </a:r>
              <a:r>
                <a:rPr lang="zh-TW" altLang="en-US" sz="1600" dirty="0">
                  <a:solidFill>
                    <a:schemeClr val="bg1"/>
                  </a:solidFill>
                </a:rPr>
                <a:t>ㄈ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2272342" y="3914758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X</a:t>
              </a:r>
              <a:r>
                <a:rPr lang="zh-TW" altLang="en-US" sz="1600" dirty="0">
                  <a:solidFill>
                    <a:schemeClr val="bg1"/>
                  </a:solidFill>
                </a:rPr>
                <a:t> ㄌ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2923012" y="3914758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C</a:t>
              </a:r>
              <a:r>
                <a:rPr lang="zh-TW" altLang="en-US" sz="1600" dirty="0">
                  <a:solidFill>
                    <a:schemeClr val="bg1"/>
                  </a:solidFill>
                </a:rPr>
                <a:t> ㄏ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573682" y="3914758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V</a:t>
              </a:r>
              <a:r>
                <a:rPr lang="zh-TW" altLang="en-US" sz="1600" dirty="0">
                  <a:solidFill>
                    <a:schemeClr val="bg1"/>
                  </a:solidFill>
                </a:rPr>
                <a:t> ㄒ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4224352" y="3914758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B</a:t>
              </a:r>
              <a:r>
                <a:rPr lang="zh-TW" altLang="en-US" sz="1600" dirty="0">
                  <a:solidFill>
                    <a:schemeClr val="bg1"/>
                  </a:solidFill>
                </a:rPr>
                <a:t> ㄖ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4875022" y="3914758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N</a:t>
              </a:r>
              <a:r>
                <a:rPr lang="zh-TW" altLang="en-US" sz="1600" dirty="0">
                  <a:solidFill>
                    <a:schemeClr val="bg1"/>
                  </a:solidFill>
                </a:rPr>
                <a:t> 厶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5525692" y="3914758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300" dirty="0">
                  <a:solidFill>
                    <a:schemeClr val="bg1"/>
                  </a:solidFill>
                </a:rPr>
                <a:t>M</a:t>
              </a:r>
              <a:r>
                <a:rPr lang="zh-TW" altLang="en-US" sz="1300" dirty="0">
                  <a:solidFill>
                    <a:schemeClr val="bg1"/>
                  </a:solidFill>
                </a:rPr>
                <a:t> ㄩ</a:t>
              </a:r>
              <a:endParaRPr lang="en-US" altLang="zh-TW" sz="1300" dirty="0">
                <a:solidFill>
                  <a:schemeClr val="bg1"/>
                </a:solidFill>
              </a:endParaRPr>
            </a:p>
            <a:p>
              <a:endParaRPr lang="zh-TW" alt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6176362" y="3914758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&lt;</a:t>
              </a:r>
              <a:r>
                <a:rPr lang="zh-TW" altLang="en-US" sz="1600" dirty="0">
                  <a:solidFill>
                    <a:schemeClr val="bg1"/>
                  </a:solidFill>
                </a:rPr>
                <a:t> ㄝ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r>
                <a:rPr lang="zh-TW" altLang="en-US" sz="1600" dirty="0">
                  <a:solidFill>
                    <a:schemeClr val="bg1"/>
                  </a:solidFill>
                </a:rPr>
                <a:t>，</a:t>
              </a:r>
            </a:p>
          </p:txBody>
        </p:sp>
        <p:sp>
          <p:nvSpPr>
            <p:cNvPr id="73" name="矩形 72"/>
            <p:cNvSpPr/>
            <p:nvPr/>
          </p:nvSpPr>
          <p:spPr>
            <a:xfrm>
              <a:off x="6827032" y="3914758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&gt;</a:t>
              </a:r>
              <a:r>
                <a:rPr lang="zh-TW" altLang="en-US" sz="1600" dirty="0">
                  <a:solidFill>
                    <a:schemeClr val="bg1"/>
                  </a:solidFill>
                </a:rPr>
                <a:t> ㄡ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r>
                <a:rPr lang="en-US" altLang="zh-TW" sz="1600" dirty="0">
                  <a:solidFill>
                    <a:schemeClr val="bg1"/>
                  </a:solidFill>
                </a:rPr>
                <a:t>‧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>
              <a:off x="7492577" y="391475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</a:rPr>
                <a:t>?</a:t>
              </a:r>
              <a:r>
                <a:rPr lang="zh-TW" altLang="en-US" sz="1600" dirty="0">
                  <a:solidFill>
                    <a:schemeClr val="bg1"/>
                  </a:solidFill>
                </a:rPr>
                <a:t> ㄥ</a:t>
              </a:r>
              <a:endParaRPr lang="en-US" altLang="zh-TW" sz="1600" dirty="0">
                <a:solidFill>
                  <a:schemeClr val="bg1"/>
                </a:solidFill>
              </a:endParaRPr>
            </a:p>
            <a:p>
              <a:r>
                <a:rPr lang="en-US" altLang="zh-TW" sz="1600" dirty="0">
                  <a:solidFill>
                    <a:schemeClr val="bg1"/>
                  </a:solidFill>
                </a:rPr>
                <a:t>/</a:t>
              </a:r>
            </a:p>
          </p:txBody>
        </p:sp>
        <p:sp>
          <p:nvSpPr>
            <p:cNvPr id="75" name="矩形 74"/>
            <p:cNvSpPr/>
            <p:nvPr/>
          </p:nvSpPr>
          <p:spPr>
            <a:xfrm>
              <a:off x="8156948" y="3914758"/>
              <a:ext cx="1701428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b="1" dirty="0">
                  <a:solidFill>
                    <a:schemeClr val="bg1"/>
                  </a:solidFill>
                </a:rPr>
                <a:t>  </a:t>
              </a:r>
              <a:r>
                <a:rPr lang="en-US" altLang="zh-TW" sz="2400" b="1" dirty="0">
                  <a:solidFill>
                    <a:schemeClr val="bg1"/>
                  </a:solidFill>
                </a:rPr>
                <a:t>Shift</a:t>
              </a:r>
              <a:endParaRPr lang="zh-TW" alt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413789" y="3929032"/>
              <a:ext cx="1114424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bg1"/>
                  </a:solidFill>
                </a:rPr>
                <a:t>Shift</a:t>
              </a:r>
              <a:r>
                <a:rPr lang="zh-TW" altLang="en-US" sz="2400" b="1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77" name="矩形 76"/>
            <p:cNvSpPr/>
            <p:nvPr/>
          </p:nvSpPr>
          <p:spPr>
            <a:xfrm>
              <a:off x="1421650" y="4657689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8" name="矩形 77"/>
            <p:cNvSpPr/>
            <p:nvPr/>
          </p:nvSpPr>
          <p:spPr>
            <a:xfrm>
              <a:off x="2143755" y="4657689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dirty="0">
                  <a:solidFill>
                    <a:schemeClr val="bg1"/>
                  </a:solidFill>
                </a:rPr>
                <a:t>ALT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9" name="矩形 78"/>
            <p:cNvSpPr/>
            <p:nvPr/>
          </p:nvSpPr>
          <p:spPr>
            <a:xfrm>
              <a:off x="2923012" y="4657691"/>
              <a:ext cx="3904020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bg1"/>
                </a:solidFill>
              </a:endParaRPr>
            </a:p>
            <a:p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80" name="矩形 79"/>
            <p:cNvSpPr/>
            <p:nvPr/>
          </p:nvSpPr>
          <p:spPr>
            <a:xfrm>
              <a:off x="6985374" y="4671965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000" b="1" dirty="0">
                  <a:solidFill>
                    <a:schemeClr val="bg1"/>
                  </a:solidFill>
                </a:rPr>
                <a:t>ALT</a:t>
              </a:r>
              <a:endParaRPr lang="zh-TW" alt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81" name="矩形 80"/>
            <p:cNvSpPr/>
            <p:nvPr/>
          </p:nvSpPr>
          <p:spPr>
            <a:xfrm>
              <a:off x="7692642" y="4671965"/>
              <a:ext cx="989644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bg1"/>
                </a:solidFill>
              </a:endParaRPr>
            </a:p>
          </p:txBody>
        </p:sp>
        <p:sp>
          <p:nvSpPr>
            <p:cNvPr id="82" name="矩形 81"/>
            <p:cNvSpPr/>
            <p:nvPr/>
          </p:nvSpPr>
          <p:spPr>
            <a:xfrm>
              <a:off x="8793916" y="4657691"/>
              <a:ext cx="1064459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bg1"/>
                  </a:solidFill>
                </a:rPr>
                <a:t>Ctrl</a:t>
              </a:r>
              <a:endParaRPr lang="zh-TW" alt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83" name="矩形 82"/>
            <p:cNvSpPr/>
            <p:nvPr/>
          </p:nvSpPr>
          <p:spPr>
            <a:xfrm>
              <a:off x="413789" y="4671965"/>
              <a:ext cx="849519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bg1"/>
                  </a:solidFill>
                </a:rPr>
                <a:t>Ctrl</a:t>
              </a:r>
              <a:r>
                <a:rPr lang="zh-TW" altLang="en-US" sz="2400" b="1" dirty="0">
                  <a:solidFill>
                    <a:schemeClr val="bg1"/>
                  </a:solidFill>
                </a:rPr>
                <a:t> </a:t>
              </a:r>
            </a:p>
          </p:txBody>
        </p:sp>
        <p:graphicFrame>
          <p:nvGraphicFramePr>
            <p:cNvPr id="84" name="物件 8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16958799"/>
                </p:ext>
              </p:extLst>
            </p:nvPr>
          </p:nvGraphicFramePr>
          <p:xfrm>
            <a:off x="1560316" y="4757847"/>
            <a:ext cx="344432" cy="342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181" name="物件 180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560316" y="4757847"/>
                          <a:ext cx="344432" cy="3428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5" name="群組 84"/>
            <p:cNvGrpSpPr/>
            <p:nvPr/>
          </p:nvGrpSpPr>
          <p:grpSpPr>
            <a:xfrm>
              <a:off x="7753495" y="4729184"/>
              <a:ext cx="417741" cy="485716"/>
              <a:chOff x="4099020" y="5672138"/>
              <a:chExt cx="698189" cy="771525"/>
            </a:xfrm>
            <a:grpFill/>
          </p:grpSpPr>
          <p:sp>
            <p:nvSpPr>
              <p:cNvPr id="86" name="矩形 85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7" name="矩形 86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88" name="矩形 87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89" name="矩形 88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21080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222597" y="1382509"/>
            <a:ext cx="11682539" cy="4257629"/>
            <a:chOff x="413789" y="1000123"/>
            <a:chExt cx="11682539" cy="4257629"/>
          </a:xfrm>
        </p:grpSpPr>
        <p:sp>
          <p:nvSpPr>
            <p:cNvPr id="5" name="矩形 4"/>
            <p:cNvSpPr/>
            <p:nvPr/>
          </p:nvSpPr>
          <p:spPr>
            <a:xfrm>
              <a:off x="41379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~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`  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06446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!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ㄅ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1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71513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@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ㄉ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2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236580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#</a:t>
              </a:r>
              <a:r>
                <a:rPr lang="en-US" altLang="zh-TW" sz="1600" b="1" dirty="0">
                  <a:solidFill>
                    <a:schemeClr val="tx1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∨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3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301647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$  </a:t>
              </a:r>
              <a:r>
                <a:rPr lang="en-US" altLang="zh-TW" sz="1600" b="1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`</a:t>
              </a:r>
              <a:r>
                <a:rPr lang="en-US" altLang="zh-TW" sz="1600" b="1" dirty="0">
                  <a:solidFill>
                    <a:schemeClr val="tx1"/>
                  </a:solidFill>
                </a:rPr>
                <a:t/>
              </a:r>
              <a:br>
                <a:rPr lang="en-US" altLang="zh-TW" sz="1600" b="1" dirty="0">
                  <a:solidFill>
                    <a:schemeClr val="tx1"/>
                  </a:solidFill>
                </a:rPr>
              </a:br>
              <a:r>
                <a:rPr lang="en-US" altLang="zh-TW" sz="1600" b="1" dirty="0">
                  <a:solidFill>
                    <a:schemeClr val="tx1"/>
                  </a:solidFill>
                </a:rPr>
                <a:t>4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366714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% 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ㄓ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5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431781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 smtClean="0">
                  <a:solidFill>
                    <a:schemeClr val="tx1"/>
                  </a:solidFill>
                </a:rPr>
                <a:t>^</a:t>
              </a:r>
              <a:r>
                <a:rPr lang="zh-TW" altLang="en-US" sz="1600" b="1" dirty="0" smtClean="0">
                  <a:solidFill>
                    <a:schemeClr val="tx1"/>
                  </a:solidFill>
                </a:rPr>
                <a:t>  ˊ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6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2" name="矩形 11"/>
            <p:cNvSpPr/>
            <p:nvPr/>
          </p:nvSpPr>
          <p:spPr>
            <a:xfrm>
              <a:off x="496848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&amp; 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  <a:r>
                <a:rPr lang="en-US" altLang="zh-TW" sz="1600" b="1" dirty="0" smtClean="0">
                  <a:solidFill>
                    <a:schemeClr val="tx1"/>
                  </a:solidFill>
                </a:rPr>
                <a:t>‧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7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561915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b="1" dirty="0">
                  <a:solidFill>
                    <a:schemeClr val="tx1"/>
                  </a:solidFill>
                </a:rPr>
                <a:t>*</a:t>
              </a:r>
              <a:r>
                <a:rPr lang="zh-TW" altLang="en-US" b="1" dirty="0">
                  <a:solidFill>
                    <a:schemeClr val="tx1"/>
                  </a:solidFill>
                </a:rPr>
                <a:t>ㄚ</a:t>
              </a:r>
              <a:endParaRPr lang="en-US" altLang="zh-TW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8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626982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( 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ㄞ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9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692049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)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 ㄢ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0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757116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b="1" dirty="0">
                  <a:solidFill>
                    <a:schemeClr val="tx1"/>
                  </a:solidFill>
                </a:rPr>
                <a:t>_ </a:t>
              </a:r>
              <a:r>
                <a:rPr lang="zh-TW" altLang="en-US" b="1" dirty="0">
                  <a:solidFill>
                    <a:schemeClr val="tx1"/>
                  </a:solidFill>
                </a:rPr>
                <a:t>ㄦ</a:t>
              </a:r>
              <a:endParaRPr lang="en-US" altLang="zh-TW" b="1" dirty="0">
                <a:solidFill>
                  <a:schemeClr val="tx1"/>
                </a:solidFill>
              </a:endParaRPr>
            </a:p>
            <a:p>
              <a:r>
                <a:rPr lang="en-US" altLang="zh-TW" b="1" dirty="0">
                  <a:solidFill>
                    <a:schemeClr val="tx1"/>
                  </a:solidFill>
                </a:rPr>
                <a:t>-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822183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+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=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8901071" y="1785934"/>
              <a:ext cx="98532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tx1"/>
                  </a:solidFill>
                </a:rPr>
                <a:t>Backspace</a:t>
              </a:r>
              <a:endParaRPr lang="zh-TW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413790" y="100012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Esc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132819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Q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ㄆ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  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97886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tx1"/>
                  </a:solidFill>
                </a:rPr>
                <a:t>W</a:t>
              </a:r>
              <a:r>
                <a:rPr lang="zh-TW" altLang="en-US" sz="1400" b="1" dirty="0">
                  <a:solidFill>
                    <a:schemeClr val="tx1"/>
                  </a:solidFill>
                </a:rPr>
                <a:t> ㄊ</a:t>
              </a:r>
              <a:endParaRPr lang="en-US" altLang="zh-TW" sz="1400" b="1" dirty="0">
                <a:solidFill>
                  <a:schemeClr val="tx1"/>
                </a:solidFill>
              </a:endParaRPr>
            </a:p>
            <a:p>
              <a:r>
                <a:rPr lang="zh-TW" altLang="en-US" sz="14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22" name="矩形 21"/>
            <p:cNvSpPr/>
            <p:nvPr/>
          </p:nvSpPr>
          <p:spPr>
            <a:xfrm>
              <a:off x="262953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E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ㄍ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328020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R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ㄐ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393087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T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ㄔ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458154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Y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ㄗ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523221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U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ㄧ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588288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I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ㄛ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653355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O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ㄟ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718422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P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ㄣ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783489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{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[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8500436" y="2543170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}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]</a:t>
              </a:r>
            </a:p>
          </p:txBody>
        </p:sp>
        <p:sp>
          <p:nvSpPr>
            <p:cNvPr id="32" name="矩形 31"/>
            <p:cNvSpPr/>
            <p:nvPr/>
          </p:nvSpPr>
          <p:spPr>
            <a:xfrm>
              <a:off x="9164807" y="2543172"/>
              <a:ext cx="721593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|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\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413790" y="2543170"/>
              <a:ext cx="849518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Tab</a:t>
              </a:r>
              <a:br>
                <a:rPr lang="en-US" altLang="zh-TW" sz="1600" dirty="0">
                  <a:solidFill>
                    <a:schemeClr val="tx1"/>
                  </a:solidFill>
                </a:rPr>
              </a:br>
              <a:r>
                <a:rPr lang="en-US" altLang="zh-TW" sz="1600" dirty="0">
                  <a:solidFill>
                    <a:schemeClr val="tx1"/>
                  </a:solidFill>
                </a:rPr>
                <a:t>|</a:t>
              </a:r>
              <a:r>
                <a:rPr lang="en-US" altLang="zh-TW" sz="1600" dirty="0">
                  <a:solidFill>
                    <a:schemeClr val="tx1"/>
                  </a:solidFill>
                  <a:sym typeface="Wingdings 3" panose="05040102010807070707" pitchFamily="18" charset="2"/>
                </a:rPr>
                <a:t>|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139307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>
              <a:off x="2079867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F2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36" name="矩形 35"/>
            <p:cNvSpPr/>
            <p:nvPr/>
          </p:nvSpPr>
          <p:spPr>
            <a:xfrm>
              <a:off x="2766660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F3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37" name="矩形 36"/>
            <p:cNvSpPr/>
            <p:nvPr/>
          </p:nvSpPr>
          <p:spPr>
            <a:xfrm>
              <a:off x="345345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F4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724023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F9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7927027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F10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40" name="矩形 39"/>
            <p:cNvSpPr/>
            <p:nvPr/>
          </p:nvSpPr>
          <p:spPr>
            <a:xfrm>
              <a:off x="8613820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F11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41" name="矩形 40"/>
            <p:cNvSpPr/>
            <p:nvPr/>
          </p:nvSpPr>
          <p:spPr>
            <a:xfrm>
              <a:off x="930061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F12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431665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F5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5003447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F6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44" name="矩形 43"/>
            <p:cNvSpPr/>
            <p:nvPr/>
          </p:nvSpPr>
          <p:spPr>
            <a:xfrm>
              <a:off x="5690240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F7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45" name="矩形 44"/>
            <p:cNvSpPr/>
            <p:nvPr/>
          </p:nvSpPr>
          <p:spPr>
            <a:xfrm>
              <a:off x="637703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F8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46" name="群組 45"/>
            <p:cNvGrpSpPr/>
            <p:nvPr/>
          </p:nvGrpSpPr>
          <p:grpSpPr>
            <a:xfrm>
              <a:off x="10169948" y="1785934"/>
              <a:ext cx="1926380" cy="1343028"/>
              <a:chOff x="10114334" y="1057262"/>
              <a:chExt cx="1926380" cy="1343028"/>
            </a:xfrm>
          </p:grpSpPr>
          <p:sp>
            <p:nvSpPr>
              <p:cNvPr id="90" name="矩形 89"/>
              <p:cNvSpPr/>
              <p:nvPr/>
            </p:nvSpPr>
            <p:spPr>
              <a:xfrm>
                <a:off x="10114334" y="181450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Delete</a:t>
                </a:r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矩形 90"/>
              <p:cNvSpPr/>
              <p:nvPr/>
            </p:nvSpPr>
            <p:spPr>
              <a:xfrm>
                <a:off x="10777487" y="181450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600" dirty="0">
                    <a:solidFill>
                      <a:schemeClr val="tx1"/>
                    </a:solidFill>
                  </a:rPr>
                  <a:t>End</a:t>
                </a:r>
                <a:endParaRPr lang="zh-TW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矩形 91"/>
              <p:cNvSpPr/>
              <p:nvPr/>
            </p:nvSpPr>
            <p:spPr>
              <a:xfrm>
                <a:off x="11440640" y="181450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Page</a:t>
                </a:r>
              </a:p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Down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矩形 92"/>
              <p:cNvSpPr/>
              <p:nvPr/>
            </p:nvSpPr>
            <p:spPr>
              <a:xfrm>
                <a:off x="10128621" y="105726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Insert</a:t>
                </a:r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矩形 93"/>
              <p:cNvSpPr/>
              <p:nvPr/>
            </p:nvSpPr>
            <p:spPr>
              <a:xfrm>
                <a:off x="10791774" y="105726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Home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矩形 94"/>
              <p:cNvSpPr/>
              <p:nvPr/>
            </p:nvSpPr>
            <p:spPr>
              <a:xfrm>
                <a:off x="11454927" y="105726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Page</a:t>
                </a:r>
              </a:p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 up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7" name="群組 46"/>
            <p:cNvGrpSpPr/>
            <p:nvPr/>
          </p:nvGrpSpPr>
          <p:grpSpPr>
            <a:xfrm>
              <a:off x="10138120" y="3857604"/>
              <a:ext cx="1936778" cy="1343028"/>
              <a:chOff x="10138120" y="3857604"/>
              <a:chExt cx="1936778" cy="1343028"/>
            </a:xfrm>
          </p:grpSpPr>
          <p:sp>
            <p:nvSpPr>
              <p:cNvPr id="86" name="矩形 85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3600" b="1" dirty="0">
                    <a:solidFill>
                      <a:schemeClr val="tx1"/>
                    </a:solidFill>
                  </a:rPr>
                  <a:t>←</a:t>
                </a:r>
              </a:p>
            </p:txBody>
          </p:sp>
          <p:sp>
            <p:nvSpPr>
              <p:cNvPr id="87" name="矩形 86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3600" b="1" dirty="0">
                    <a:solidFill>
                      <a:schemeClr val="tx1"/>
                    </a:solidFill>
                  </a:rPr>
                  <a:t>↓</a:t>
                </a:r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矩形 87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3600" b="1" dirty="0">
                    <a:solidFill>
                      <a:schemeClr val="tx1"/>
                    </a:solidFill>
                  </a:rPr>
                  <a:t>→</a:t>
                </a:r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矩形 88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3600" b="1" dirty="0">
                    <a:solidFill>
                      <a:schemeClr val="tx1"/>
                    </a:solidFill>
                  </a:rPr>
                  <a:t>↑</a:t>
                </a:r>
              </a:p>
            </p:txBody>
          </p:sp>
        </p:grpSp>
        <p:sp>
          <p:nvSpPr>
            <p:cNvPr id="48" name="矩形 47"/>
            <p:cNvSpPr/>
            <p:nvPr/>
          </p:nvSpPr>
          <p:spPr>
            <a:xfrm>
              <a:off x="1526681" y="3228967"/>
              <a:ext cx="54056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tx1"/>
                  </a:solidFill>
                </a:rPr>
                <a:t>A</a:t>
              </a:r>
              <a:r>
                <a:rPr lang="zh-TW" altLang="en-US" sz="1400" b="1" dirty="0" smtClean="0">
                  <a:solidFill>
                    <a:schemeClr val="tx1"/>
                  </a:solidFill>
                </a:rPr>
                <a:t>ㄇ</a:t>
              </a:r>
              <a:endParaRPr lang="en-US" altLang="zh-TW" sz="1400" b="1" dirty="0" smtClean="0">
                <a:solidFill>
                  <a:schemeClr val="tx1"/>
                </a:solidFill>
              </a:endParaRPr>
            </a:p>
            <a:p>
              <a:r>
                <a:rPr lang="zh-TW" altLang="en-US" sz="14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214701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S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ㄋ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279768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D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ㄎ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344835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dirty="0" smtClean="0">
                  <a:solidFill>
                    <a:schemeClr val="tx1"/>
                  </a:solidFill>
                </a:rPr>
                <a:t>F</a:t>
              </a:r>
              <a:r>
                <a:rPr lang="zh-TW" altLang="en-US" sz="1400" dirty="0" smtClean="0">
                  <a:solidFill>
                    <a:schemeClr val="tx1"/>
                  </a:solidFill>
                </a:rPr>
                <a:t> ㄑ</a:t>
              </a:r>
              <a:endParaRPr lang="en-US" altLang="zh-TW" sz="14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409902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G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ㄕ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474969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H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ㄘ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540036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J 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ㄨ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605103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K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ㄜ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670170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L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ㄠ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735237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400" b="1" dirty="0">
                  <a:solidFill>
                    <a:schemeClr val="tx1"/>
                  </a:solidFill>
                </a:rPr>
                <a:t>；</a:t>
              </a:r>
              <a:r>
                <a:rPr lang="zh-TW" altLang="en-US" sz="1400" b="1" dirty="0" smtClean="0">
                  <a:solidFill>
                    <a:schemeClr val="tx1"/>
                  </a:solidFill>
                </a:rPr>
                <a:t> </a:t>
              </a:r>
              <a:r>
                <a:rPr lang="zh-TW" altLang="en-US" sz="1200" b="1" dirty="0" smtClean="0">
                  <a:solidFill>
                    <a:schemeClr val="tx1"/>
                  </a:solidFill>
                </a:rPr>
                <a:t>ㄤ</a:t>
              </a:r>
              <a:endParaRPr lang="en-US" altLang="zh-TW" sz="1200" b="1" dirty="0" smtClean="0">
                <a:solidFill>
                  <a:schemeClr val="tx1"/>
                </a:solidFill>
              </a:endParaRPr>
            </a:p>
            <a:p>
              <a:r>
                <a:rPr lang="zh-TW" altLang="en-US" sz="1600" dirty="0">
                  <a:solidFill>
                    <a:schemeClr val="tx1"/>
                  </a:solidFill>
                </a:rPr>
                <a:t>；</a:t>
              </a:r>
            </a:p>
          </p:txBody>
        </p:sp>
        <p:sp>
          <p:nvSpPr>
            <p:cNvPr id="58" name="矩形 57"/>
            <p:cNvSpPr/>
            <p:nvPr/>
          </p:nvSpPr>
          <p:spPr>
            <a:xfrm>
              <a:off x="8017915" y="322896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“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‘</a:t>
              </a:r>
              <a:endParaRPr lang="en-US" altLang="zh-TW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8682286" y="3228967"/>
              <a:ext cx="1204115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b="1" dirty="0">
                  <a:solidFill>
                    <a:schemeClr val="tx1"/>
                  </a:solidFill>
                </a:rPr>
                <a:t>  </a:t>
              </a:r>
              <a:r>
                <a:rPr lang="en-US" altLang="zh-TW" sz="2400" b="1" dirty="0">
                  <a:solidFill>
                    <a:schemeClr val="tx1"/>
                  </a:solidFill>
                </a:rPr>
                <a:t>Enter</a:t>
              </a:r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>
              <a:off x="413789" y="3228965"/>
              <a:ext cx="1007861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Caps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Lock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61" name="矩形 60"/>
            <p:cNvSpPr/>
            <p:nvPr/>
          </p:nvSpPr>
          <p:spPr>
            <a:xfrm>
              <a:off x="162167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Z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ㄈ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227234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X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ㄌ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292301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C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ㄏ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>
              <a:off x="357368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V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ㄒ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422435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B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ㄖ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487502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N</a:t>
              </a:r>
              <a:r>
                <a:rPr lang="zh-TW" altLang="en-US" sz="1600" dirty="0">
                  <a:solidFill>
                    <a:schemeClr val="tx1"/>
                  </a:solidFill>
                </a:rPr>
                <a:t> 厶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552569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300" dirty="0">
                  <a:solidFill>
                    <a:schemeClr val="tx1"/>
                  </a:solidFill>
                </a:rPr>
                <a:t>M</a:t>
              </a:r>
              <a:r>
                <a:rPr lang="zh-TW" altLang="en-US" sz="1300" dirty="0">
                  <a:solidFill>
                    <a:schemeClr val="tx1"/>
                  </a:solidFill>
                </a:rPr>
                <a:t> ㄩ</a:t>
              </a:r>
              <a:endParaRPr lang="en-US" altLang="zh-TW" sz="1300" dirty="0">
                <a:solidFill>
                  <a:schemeClr val="tx1"/>
                </a:solidFill>
              </a:endParaRPr>
            </a:p>
            <a:p>
              <a:endParaRPr lang="zh-TW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617636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&lt;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ㄝ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zh-TW" altLang="en-US" sz="1600" dirty="0">
                  <a:solidFill>
                    <a:schemeClr val="tx1"/>
                  </a:solidFill>
                </a:rPr>
                <a:t>，</a:t>
              </a:r>
            </a:p>
          </p:txBody>
        </p:sp>
        <p:sp>
          <p:nvSpPr>
            <p:cNvPr id="69" name="矩形 68"/>
            <p:cNvSpPr/>
            <p:nvPr/>
          </p:nvSpPr>
          <p:spPr>
            <a:xfrm>
              <a:off x="682703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&gt;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ㄡ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‧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7492577" y="391475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?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ㄥ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/</a:t>
              </a:r>
            </a:p>
          </p:txBody>
        </p:sp>
        <p:sp>
          <p:nvSpPr>
            <p:cNvPr id="71" name="矩形 70"/>
            <p:cNvSpPr/>
            <p:nvPr/>
          </p:nvSpPr>
          <p:spPr>
            <a:xfrm>
              <a:off x="8156948" y="3914758"/>
              <a:ext cx="1701428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b="1" dirty="0">
                  <a:solidFill>
                    <a:schemeClr val="tx1"/>
                  </a:solidFill>
                </a:rPr>
                <a:t>  </a:t>
              </a:r>
              <a:r>
                <a:rPr lang="en-US" altLang="zh-TW" sz="2400" b="1" dirty="0">
                  <a:solidFill>
                    <a:schemeClr val="tx1"/>
                  </a:solidFill>
                </a:rPr>
                <a:t>Shift</a:t>
              </a:r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413789" y="3929032"/>
              <a:ext cx="1114424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</a:rPr>
                <a:t>Shift</a:t>
              </a:r>
              <a:r>
                <a:rPr lang="zh-TW" altLang="en-US" sz="24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73" name="矩形 72"/>
            <p:cNvSpPr/>
            <p:nvPr/>
          </p:nvSpPr>
          <p:spPr>
            <a:xfrm>
              <a:off x="1421650" y="4657689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>
              <a:off x="2143755" y="4657689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dirty="0">
                  <a:solidFill>
                    <a:schemeClr val="tx1"/>
                  </a:solidFill>
                </a:rPr>
                <a:t>ALT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>
              <a:off x="2923012" y="4657691"/>
              <a:ext cx="3904020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6985374" y="467196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000" b="1" dirty="0">
                  <a:solidFill>
                    <a:schemeClr val="tx1"/>
                  </a:solidFill>
                </a:rPr>
                <a:t>ALT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7692642" y="4671965"/>
              <a:ext cx="989644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tx1"/>
                </a:solidFill>
              </a:endParaRPr>
            </a:p>
          </p:txBody>
        </p:sp>
        <p:sp>
          <p:nvSpPr>
            <p:cNvPr id="78" name="矩形 77"/>
            <p:cNvSpPr/>
            <p:nvPr/>
          </p:nvSpPr>
          <p:spPr>
            <a:xfrm>
              <a:off x="8793916" y="4657691"/>
              <a:ext cx="106445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</a:rPr>
                <a:t>Ctrl</a:t>
              </a:r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矩形 78"/>
            <p:cNvSpPr/>
            <p:nvPr/>
          </p:nvSpPr>
          <p:spPr>
            <a:xfrm>
              <a:off x="413789" y="4671965"/>
              <a:ext cx="84951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</a:rPr>
                <a:t>Ctrl</a:t>
              </a:r>
              <a:r>
                <a:rPr lang="zh-TW" altLang="en-US" sz="2400" b="1" dirty="0">
                  <a:solidFill>
                    <a:schemeClr val="tx1"/>
                  </a:solidFill>
                </a:rPr>
                <a:t> </a:t>
              </a:r>
            </a:p>
          </p:txBody>
        </p:sp>
        <p:graphicFrame>
          <p:nvGraphicFramePr>
            <p:cNvPr id="80" name="物件 7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45646482"/>
                </p:ext>
              </p:extLst>
            </p:nvPr>
          </p:nvGraphicFramePr>
          <p:xfrm>
            <a:off x="1526682" y="4757760"/>
            <a:ext cx="344432" cy="342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8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181" name="物件 180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526682" y="4757760"/>
                          <a:ext cx="344432" cy="3428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1" name="群組 80"/>
            <p:cNvGrpSpPr/>
            <p:nvPr/>
          </p:nvGrpSpPr>
          <p:grpSpPr>
            <a:xfrm>
              <a:off x="7753495" y="4729184"/>
              <a:ext cx="417741" cy="485716"/>
              <a:chOff x="4099020" y="5672138"/>
              <a:chExt cx="698189" cy="771525"/>
            </a:xfrm>
          </p:grpSpPr>
          <p:sp>
            <p:nvSpPr>
              <p:cNvPr id="82" name="矩形 81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3" name="矩形 82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4" name="矩形 83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5" name="矩形 84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47438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635232" y="735336"/>
            <a:ext cx="70905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800" dirty="0" smtClean="0"/>
              <a:t>19</a:t>
            </a:r>
            <a:r>
              <a:rPr lang="zh-TW" altLang="en-US" sz="4800" dirty="0"/>
              <a:t> </a:t>
            </a:r>
            <a:r>
              <a:rPr lang="zh-TW" altLang="en-US" sz="4800" dirty="0" smtClean="0"/>
              <a:t>寫出</a:t>
            </a:r>
            <a:r>
              <a:rPr lang="en-US" altLang="zh-TW" sz="4800" dirty="0" smtClean="0"/>
              <a:t>Caps Lock</a:t>
            </a:r>
            <a:r>
              <a:rPr lang="zh-TW" altLang="en-US" sz="4800" dirty="0" smtClean="0"/>
              <a:t>中文意思</a:t>
            </a:r>
            <a:endParaRPr lang="zh-TW" altLang="en-US" sz="4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559031" y="3223429"/>
            <a:ext cx="70803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 smtClean="0"/>
              <a:t>20   shift</a:t>
            </a:r>
            <a:r>
              <a:rPr lang="zh-TW" altLang="en-US" sz="4800" dirty="0" smtClean="0"/>
              <a:t>壓著不放按</a:t>
            </a:r>
            <a:r>
              <a:rPr lang="en-US" altLang="zh-TW" sz="4800" dirty="0"/>
              <a:t>2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en-US" altLang="zh-TW" sz="4800" dirty="0" smtClean="0"/>
              <a:t>    </a:t>
            </a:r>
            <a:r>
              <a:rPr lang="zh-TW" altLang="en-US" sz="4800" dirty="0" smtClean="0"/>
              <a:t>會得到按鍵的左上角 </a:t>
            </a:r>
            <a:r>
              <a:rPr lang="en-US" altLang="zh-TW" sz="4800" dirty="0" smtClean="0">
                <a:solidFill>
                  <a:srgbClr val="FF0000"/>
                </a:solidFill>
              </a:rPr>
              <a:t>@</a:t>
            </a:r>
          </a:p>
          <a:p>
            <a:r>
              <a:rPr lang="zh-TW" altLang="en-US" sz="4800" dirty="0" smtClean="0"/>
              <a:t>   請寫出 </a:t>
            </a:r>
            <a:r>
              <a:rPr lang="en-US" altLang="zh-TW" sz="4800" dirty="0" smtClean="0"/>
              <a:t>Shift</a:t>
            </a:r>
            <a:r>
              <a:rPr lang="zh-TW" altLang="en-US" sz="4800" dirty="0" smtClean="0"/>
              <a:t>的中文意思</a:t>
            </a:r>
            <a:endParaRPr lang="zh-TW" altLang="en-US" sz="4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" t="917" r="84081" b="29100"/>
          <a:stretch/>
        </p:blipFill>
        <p:spPr>
          <a:xfrm>
            <a:off x="7955280" y="1508144"/>
            <a:ext cx="3274137" cy="491066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矩形 6"/>
          <p:cNvSpPr/>
          <p:nvPr/>
        </p:nvSpPr>
        <p:spPr>
          <a:xfrm>
            <a:off x="10237681" y="2901143"/>
            <a:ext cx="706582" cy="8395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8876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請在試卷下方格子</a:t>
            </a:r>
            <a:r>
              <a:rPr lang="en-US" altLang="zh-TW" dirty="0"/>
              <a:t>,</a:t>
            </a:r>
            <a:r>
              <a:rPr lang="zh-TW" altLang="en-US" dirty="0"/>
              <a:t>完整不缺的寫下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935942"/>
            <a:ext cx="10515600" cy="4351338"/>
          </a:xfrm>
        </p:spPr>
        <p:txBody>
          <a:bodyPr>
            <a:normAutofit fontScale="85000" lnSpcReduction="10000"/>
          </a:bodyPr>
          <a:lstStyle/>
          <a:p>
            <a:r>
              <a:rPr lang="en-US" altLang="zh-TW" dirty="0" smtClean="0"/>
              <a:t>3</a:t>
            </a:r>
            <a:r>
              <a:rPr lang="zh-TW" altLang="en-US" dirty="0" smtClean="0"/>
              <a:t>遍</a:t>
            </a:r>
            <a:endParaRPr lang="en-US" altLang="zh-TW" dirty="0"/>
          </a:p>
          <a:p>
            <a:endParaRPr lang="en-US" altLang="zh-TW" dirty="0"/>
          </a:p>
          <a:p>
            <a:pPr marL="0" indent="0">
              <a:buNone/>
            </a:pPr>
            <a:r>
              <a:rPr lang="zh-TW" altLang="en-US" b="1" u="sng" dirty="0"/>
              <a:t>我的身份證帳號末</a:t>
            </a:r>
            <a:r>
              <a:rPr lang="en-US" altLang="zh-TW" b="1" u="sng" dirty="0"/>
              <a:t>4</a:t>
            </a:r>
            <a:r>
              <a:rPr lang="zh-TW" altLang="en-US" b="1" u="sng" dirty="0"/>
              <a:t>碼是</a:t>
            </a:r>
            <a:r>
              <a:rPr lang="en-US" altLang="zh-TW" dirty="0"/>
              <a:t>XXXX         </a:t>
            </a:r>
            <a:r>
              <a:rPr lang="zh-TW" altLang="en-US" dirty="0">
                <a:solidFill>
                  <a:srgbClr val="FF0000"/>
                </a:solidFill>
              </a:rPr>
              <a:t>前方的國字也要寫</a:t>
            </a:r>
            <a:r>
              <a:rPr lang="en-US" altLang="zh-TW" dirty="0"/>
              <a:t>(</a:t>
            </a:r>
            <a:r>
              <a:rPr lang="zh-TW" altLang="en-US" dirty="0"/>
              <a:t>一遍算</a:t>
            </a:r>
            <a:r>
              <a:rPr lang="en-US" altLang="zh-TW" dirty="0"/>
              <a:t>2</a:t>
            </a:r>
            <a:r>
              <a:rPr lang="zh-TW" altLang="en-US" dirty="0"/>
              <a:t>分，有缺</a:t>
            </a:r>
            <a:r>
              <a:rPr lang="en-US" altLang="zh-TW" dirty="0"/>
              <a:t>0</a:t>
            </a:r>
            <a:r>
              <a:rPr lang="zh-TW" altLang="en-US" dirty="0"/>
              <a:t>分</a:t>
            </a:r>
            <a:r>
              <a:rPr lang="en-US" altLang="zh-TW" dirty="0"/>
              <a:t>)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‧ 3</a:t>
            </a:r>
            <a:r>
              <a:rPr lang="zh-TW" altLang="en-US" dirty="0"/>
              <a:t>遍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b="1" dirty="0">
                <a:solidFill>
                  <a:srgbClr val="FF0000"/>
                </a:solidFill>
              </a:rPr>
              <a:t>我的西元生日</a:t>
            </a:r>
            <a:r>
              <a:rPr lang="en-US" altLang="zh-TW" b="1" dirty="0">
                <a:solidFill>
                  <a:srgbClr val="FF0000"/>
                </a:solidFill>
              </a:rPr>
              <a:t>8</a:t>
            </a:r>
            <a:r>
              <a:rPr lang="zh-TW" altLang="en-US" b="1" dirty="0">
                <a:solidFill>
                  <a:srgbClr val="FF0000"/>
                </a:solidFill>
              </a:rPr>
              <a:t>碼是</a:t>
            </a:r>
            <a:r>
              <a:rPr lang="zh-TW" altLang="en-US" dirty="0"/>
              <a:t>是</a:t>
            </a:r>
            <a:r>
              <a:rPr lang="en-US" altLang="zh-TW" dirty="0"/>
              <a:t>XXXXXXXX   </a:t>
            </a:r>
            <a:r>
              <a:rPr lang="zh-TW" altLang="en-US" dirty="0"/>
              <a:t>前方的國字也要寫</a:t>
            </a:r>
            <a:r>
              <a:rPr lang="en-US" altLang="zh-TW" dirty="0"/>
              <a:t>(</a:t>
            </a:r>
            <a:r>
              <a:rPr lang="zh-TW" altLang="en-US" dirty="0"/>
              <a:t>一遍算</a:t>
            </a:r>
            <a:r>
              <a:rPr lang="en-US" altLang="zh-TW" dirty="0"/>
              <a:t>2</a:t>
            </a:r>
            <a:r>
              <a:rPr lang="zh-TW" altLang="en-US" dirty="0"/>
              <a:t>分，有缺</a:t>
            </a:r>
            <a:r>
              <a:rPr lang="en-US" altLang="zh-TW" dirty="0"/>
              <a:t>0</a:t>
            </a:r>
            <a:r>
              <a:rPr lang="zh-TW" altLang="en-US" dirty="0"/>
              <a:t>分</a:t>
            </a:r>
            <a:r>
              <a:rPr lang="en-US" altLang="zh-TW" dirty="0"/>
              <a:t>) </a:t>
            </a:r>
          </a:p>
          <a:p>
            <a:pPr marL="0" indent="0">
              <a:buNone/>
            </a:pPr>
            <a:r>
              <a:rPr lang="en-US" altLang="zh-TW" dirty="0"/>
              <a:t/>
            </a:r>
            <a:br>
              <a:rPr lang="en-US" altLang="zh-TW" dirty="0"/>
            </a:b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       </a:t>
            </a:r>
            <a:endParaRPr lang="zh-TW" altLang="en-US" dirty="0"/>
          </a:p>
        </p:txBody>
      </p:sp>
      <p:sp>
        <p:nvSpPr>
          <p:cNvPr id="4" name="向左箭號 3"/>
          <p:cNvSpPr/>
          <p:nvPr/>
        </p:nvSpPr>
        <p:spPr>
          <a:xfrm rot="1935355">
            <a:off x="2752437" y="3294400"/>
            <a:ext cx="471055" cy="350982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右彎箭號 4"/>
          <p:cNvSpPr/>
          <p:nvPr/>
        </p:nvSpPr>
        <p:spPr>
          <a:xfrm rot="10800000">
            <a:off x="3280803" y="3195782"/>
            <a:ext cx="2501161" cy="548219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864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714375" y="1157288"/>
            <a:ext cx="60150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/>
              <a:t>3   </a:t>
            </a:r>
            <a:r>
              <a:rPr lang="zh-TW" altLang="en-US" sz="3200" dirty="0"/>
              <a:t>要看到網頁下方要利用  </a:t>
            </a:r>
            <a:r>
              <a:rPr lang="en-US" altLang="zh-TW" sz="3200" dirty="0"/>
              <a:t>(1)A</a:t>
            </a:r>
            <a:r>
              <a:rPr lang="zh-TW" altLang="en-US" sz="3200" dirty="0"/>
              <a:t>   </a:t>
            </a:r>
            <a:r>
              <a:rPr lang="en-US" altLang="zh-TW" sz="3200" dirty="0"/>
              <a:t>(2)B     (3)C</a:t>
            </a:r>
            <a:endParaRPr lang="zh-TW" altLang="en-US" sz="3200" dirty="0"/>
          </a:p>
        </p:txBody>
      </p:sp>
      <p:grpSp>
        <p:nvGrpSpPr>
          <p:cNvPr id="10" name="群組 9"/>
          <p:cNvGrpSpPr/>
          <p:nvPr/>
        </p:nvGrpSpPr>
        <p:grpSpPr>
          <a:xfrm>
            <a:off x="7337506" y="550271"/>
            <a:ext cx="2914650" cy="2301033"/>
            <a:chOff x="5729288" y="1341954"/>
            <a:chExt cx="3114674" cy="2458946"/>
          </a:xfrm>
        </p:grpSpPr>
        <p:pic>
          <p:nvPicPr>
            <p:cNvPr id="4" name="圖片 3"/>
            <p:cNvPicPr>
              <a:picLocks noChangeAspect="1"/>
            </p:cNvPicPr>
            <p:nvPr/>
          </p:nvPicPr>
          <p:blipFill rotWithShape="1">
            <a:blip r:embed="rId2"/>
            <a:srcRect l="29214" t="38828" r="26372" b="13464"/>
            <a:stretch/>
          </p:blipFill>
          <p:spPr>
            <a:xfrm>
              <a:off x="5729288" y="1918946"/>
              <a:ext cx="3114674" cy="1881954"/>
            </a:xfrm>
            <a:prstGeom prst="rect">
              <a:avLst/>
            </a:prstGeom>
          </p:spPr>
        </p:pic>
        <p:sp>
          <p:nvSpPr>
            <p:cNvPr id="6" name="矩形 5"/>
            <p:cNvSpPr/>
            <p:nvPr/>
          </p:nvSpPr>
          <p:spPr>
            <a:xfrm>
              <a:off x="6596712" y="1909592"/>
              <a:ext cx="513051" cy="59640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zh-TW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</a:t>
              </a:r>
              <a:endParaRPr lang="zh-TW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7260615" y="1909592"/>
              <a:ext cx="502261" cy="59640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zh-TW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B</a:t>
              </a:r>
              <a:endParaRPr lang="zh-TW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6894814" y="1341954"/>
              <a:ext cx="502261" cy="84490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zh-TW" sz="28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</a:t>
              </a:r>
              <a:endParaRPr lang="zh-TW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9" name="文字方塊 8"/>
          <p:cNvSpPr txBox="1"/>
          <p:nvPr/>
        </p:nvSpPr>
        <p:spPr>
          <a:xfrm>
            <a:off x="714373" y="3800900"/>
            <a:ext cx="83053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/>
              <a:t>4</a:t>
            </a:r>
            <a:r>
              <a:rPr lang="zh-TW" altLang="en-US" sz="3200" dirty="0"/>
              <a:t>如何正確且</a:t>
            </a:r>
            <a:r>
              <a:rPr lang="zh-TW" altLang="en-US" sz="3200" dirty="0">
                <a:highlight>
                  <a:srgbClr val="FFFF00"/>
                </a:highlight>
              </a:rPr>
              <a:t>快速</a:t>
            </a:r>
            <a:r>
              <a:rPr lang="zh-TW" altLang="en-US" sz="3200" dirty="0"/>
              <a:t>的將虛線的字，打入電腦上</a:t>
            </a:r>
            <a:r>
              <a:rPr lang="en-US" altLang="zh-TW" sz="3200" dirty="0"/>
              <a:t>(1)</a:t>
            </a:r>
            <a:r>
              <a:rPr lang="zh-TW" altLang="en-US" sz="3200" dirty="0"/>
              <a:t>不要按</a:t>
            </a:r>
            <a:r>
              <a:rPr lang="en-US" altLang="zh-TW" sz="3200" dirty="0"/>
              <a:t>,</a:t>
            </a:r>
            <a:r>
              <a:rPr lang="zh-TW" altLang="en-US" sz="3200" dirty="0"/>
              <a:t>自動打進去   </a:t>
            </a:r>
            <a:r>
              <a:rPr lang="en-US" altLang="zh-TW" sz="3200" dirty="0"/>
              <a:t>(2) Ctrl     (3)Enter   (4)</a:t>
            </a:r>
            <a:r>
              <a:rPr lang="zh-TW" altLang="en-US" sz="3200" dirty="0"/>
              <a:t>滑鼠左鍵點一下</a:t>
            </a:r>
          </a:p>
        </p:txBody>
      </p:sp>
      <p:cxnSp>
        <p:nvCxnSpPr>
          <p:cNvPr id="12" name="直線單箭頭接點 11"/>
          <p:cNvCxnSpPr/>
          <p:nvPr/>
        </p:nvCxnSpPr>
        <p:spPr>
          <a:xfrm>
            <a:off x="8619292" y="932643"/>
            <a:ext cx="28575" cy="41702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內容版面配置區 3">
            <a:extLst>
              <a:ext uri="{FF2B5EF4-FFF2-40B4-BE49-F238E27FC236}">
                <a16:creationId xmlns:a16="http://schemas.microsoft.com/office/drawing/2014/main" id="{A6C616CB-4BB2-44B8-B763-E91197B3BE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8478" y="3223072"/>
            <a:ext cx="2067356" cy="331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8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714376" y="1157288"/>
            <a:ext cx="77009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 startAt="5"/>
            </a:pPr>
            <a:r>
              <a:rPr lang="zh-TW" altLang="en-US" sz="3200" dirty="0"/>
              <a:t>寫下</a:t>
            </a:r>
            <a:r>
              <a:rPr lang="en-US" altLang="zh-TW" sz="3200" dirty="0"/>
              <a:t>【</a:t>
            </a:r>
            <a:r>
              <a:rPr lang="zh-TW" altLang="en-US" sz="3200" dirty="0"/>
              <a:t>身份證</a:t>
            </a:r>
            <a:r>
              <a:rPr lang="en-US" altLang="zh-TW" sz="3200" dirty="0"/>
              <a:t>】</a:t>
            </a:r>
            <a:r>
              <a:rPr lang="zh-TW" altLang="en-US" sz="3200" dirty="0"/>
              <a:t>的後</a:t>
            </a:r>
            <a:r>
              <a:rPr lang="en-US" altLang="zh-TW" sz="3200" dirty="0"/>
              <a:t>4</a:t>
            </a:r>
            <a:r>
              <a:rPr lang="zh-TW" altLang="en-US" sz="3200" dirty="0"/>
              <a:t>碼</a:t>
            </a:r>
            <a:endParaRPr lang="en-US" altLang="zh-TW" sz="3200" dirty="0"/>
          </a:p>
          <a:p>
            <a:pPr marL="342900" indent="-342900">
              <a:buAutoNum type="arabicPlain" startAt="5"/>
            </a:pPr>
            <a:endParaRPr lang="en-US" altLang="zh-TW" sz="3200" dirty="0"/>
          </a:p>
          <a:p>
            <a:r>
              <a:rPr lang="en-US" altLang="zh-TW" sz="3200" dirty="0"/>
              <a:t>       【                                                 】</a:t>
            </a:r>
            <a:endParaRPr lang="zh-TW" altLang="en-US" sz="32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97308" y="4499351"/>
            <a:ext cx="9446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/>
              <a:t>6  </a:t>
            </a:r>
            <a:r>
              <a:rPr lang="zh-TW" altLang="en-US" sz="3200" dirty="0"/>
              <a:t>寫下</a:t>
            </a:r>
            <a:r>
              <a:rPr lang="en-US" altLang="zh-TW" sz="3200" dirty="0"/>
              <a:t>【</a:t>
            </a:r>
            <a:r>
              <a:rPr lang="zh-TW" altLang="en-US" sz="3200" dirty="0"/>
              <a:t>我的西元生日</a:t>
            </a:r>
            <a:r>
              <a:rPr lang="en-US" altLang="zh-TW" sz="3200" dirty="0"/>
              <a:t>】</a:t>
            </a:r>
            <a:r>
              <a:rPr lang="zh-TW" altLang="en-US" sz="3200" dirty="0"/>
              <a:t>共</a:t>
            </a:r>
            <a:r>
              <a:rPr lang="en-US" altLang="zh-TW" sz="3200" dirty="0"/>
              <a:t>8</a:t>
            </a:r>
            <a:r>
              <a:rPr lang="zh-TW" altLang="en-US" sz="3200" dirty="0"/>
              <a:t>碼</a:t>
            </a:r>
            <a:endParaRPr lang="en-US" altLang="zh-TW" sz="3200" dirty="0"/>
          </a:p>
          <a:p>
            <a:endParaRPr lang="en-US" altLang="zh-TW" sz="3200" dirty="0"/>
          </a:p>
          <a:p>
            <a:r>
              <a:rPr lang="en-US" altLang="zh-TW" sz="3200" dirty="0"/>
              <a:t>【                                  】</a:t>
            </a:r>
          </a:p>
        </p:txBody>
      </p:sp>
    </p:spTree>
    <p:extLst>
      <p:ext uri="{BB962C8B-B14F-4D97-AF65-F5344CB8AC3E}">
        <p14:creationId xmlns:p14="http://schemas.microsoft.com/office/powerpoint/2010/main" val="81256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714376" y="1157288"/>
            <a:ext cx="77009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7   </a:t>
            </a:r>
            <a:r>
              <a:rPr lang="zh-TW" altLang="en-US" sz="2800" dirty="0"/>
              <a:t>右方的意思是</a:t>
            </a:r>
            <a:r>
              <a:rPr lang="en-US" altLang="zh-TW" sz="2800" dirty="0"/>
              <a:t>(1)</a:t>
            </a:r>
            <a:r>
              <a:rPr lang="zh-TW" altLang="en-US" sz="2800" dirty="0"/>
              <a:t>再按一下   </a:t>
            </a:r>
            <a:r>
              <a:rPr lang="en-US" altLang="zh-TW" sz="2800" dirty="0"/>
              <a:t>(2)</a:t>
            </a:r>
            <a:r>
              <a:rPr lang="zh-TW" altLang="en-US" sz="2800" dirty="0"/>
              <a:t>忙碌中</a:t>
            </a:r>
            <a:r>
              <a:rPr lang="en-US" altLang="zh-TW" sz="2800" dirty="0"/>
              <a:t>,</a:t>
            </a:r>
            <a:r>
              <a:rPr lang="zh-TW" altLang="en-US" sz="2800" dirty="0"/>
              <a:t>等一下  </a:t>
            </a:r>
            <a:r>
              <a:rPr lang="en-US" altLang="zh-TW" sz="2800" dirty="0"/>
              <a:t>(3)</a:t>
            </a:r>
            <a:r>
              <a:rPr lang="zh-TW" altLang="en-US" sz="2800" dirty="0"/>
              <a:t>浪費時間</a:t>
            </a:r>
            <a:r>
              <a:rPr lang="en-US" altLang="zh-TW" sz="2800" dirty="0"/>
              <a:t>,</a:t>
            </a:r>
            <a:r>
              <a:rPr lang="zh-TW" altLang="en-US" sz="2800" dirty="0"/>
              <a:t>趕快按</a:t>
            </a:r>
            <a:r>
              <a:rPr lang="en-US" altLang="zh-TW" sz="2800" dirty="0"/>
              <a:t>X </a:t>
            </a:r>
            <a:r>
              <a:rPr lang="zh-TW" altLang="en-US" sz="2800" dirty="0"/>
              <a:t>離開</a:t>
            </a:r>
            <a:endParaRPr lang="en-US" altLang="zh-TW" sz="2800" dirty="0"/>
          </a:p>
          <a:p>
            <a:pPr marL="342900" indent="-342900">
              <a:buAutoNum type="arabicPlain" startAt="5"/>
            </a:pPr>
            <a:endParaRPr lang="en-US" altLang="zh-TW" sz="2800" dirty="0"/>
          </a:p>
          <a:p>
            <a:pPr marL="342900" indent="-342900">
              <a:buAutoNum type="arabicPlain" startAt="5"/>
            </a:pPr>
            <a:endParaRPr lang="en-US" altLang="zh-TW" sz="28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02059" y="4042151"/>
            <a:ext cx="80132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8    </a:t>
            </a:r>
            <a:r>
              <a:rPr lang="zh-TW" altLang="en-US" sz="2800" dirty="0"/>
              <a:t>右方的滑鼠 是在</a:t>
            </a:r>
            <a:r>
              <a:rPr lang="en-US" altLang="zh-TW" sz="2800" dirty="0"/>
              <a:t>(1)</a:t>
            </a:r>
            <a:r>
              <a:rPr lang="zh-TW" altLang="en-US" sz="2800" dirty="0"/>
              <a:t>一定要按一下   </a:t>
            </a:r>
            <a:r>
              <a:rPr lang="en-US" altLang="zh-TW" sz="2800" dirty="0"/>
              <a:t>(2)</a:t>
            </a:r>
            <a:r>
              <a:rPr lang="zh-TW" altLang="en-US" sz="2800" dirty="0"/>
              <a:t>準備輸入文字  </a:t>
            </a:r>
            <a:r>
              <a:rPr lang="en-US" altLang="zh-TW" sz="2800" dirty="0"/>
              <a:t>(3) </a:t>
            </a:r>
            <a:r>
              <a:rPr lang="zh-TW" altLang="en-US" sz="2800" dirty="0"/>
              <a:t>準備按</a:t>
            </a:r>
            <a:r>
              <a:rPr lang="en-US" altLang="zh-TW" sz="2800"/>
              <a:t>Delete</a:t>
            </a:r>
            <a:endParaRPr lang="en-US" altLang="zh-TW" sz="2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7259" y="1238395"/>
            <a:ext cx="1152525" cy="981075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3359" y="3294438"/>
            <a:ext cx="375285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31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665873" y="657225"/>
            <a:ext cx="1008525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lain" startAt="9"/>
            </a:pPr>
            <a:r>
              <a:rPr lang="en-US" altLang="zh-TW" sz="4000" dirty="0"/>
              <a:t>Enter</a:t>
            </a:r>
            <a:r>
              <a:rPr lang="zh-TW" altLang="en-US" sz="4000" dirty="0"/>
              <a:t>的</a:t>
            </a:r>
            <a:r>
              <a:rPr lang="zh-TW" altLang="en-US" sz="4000" b="1" dirty="0">
                <a:solidFill>
                  <a:srgbClr val="FF0000"/>
                </a:solidFill>
              </a:rPr>
              <a:t>相反意思</a:t>
            </a:r>
            <a:r>
              <a:rPr lang="zh-TW" altLang="en-US" sz="4000" dirty="0"/>
              <a:t>是</a:t>
            </a:r>
            <a:r>
              <a:rPr lang="en-US" altLang="zh-TW" sz="4000" dirty="0"/>
              <a:t>(1)Ctrl</a:t>
            </a:r>
            <a:r>
              <a:rPr lang="zh-TW" altLang="en-US" sz="4000" dirty="0"/>
              <a:t>   </a:t>
            </a:r>
            <a:r>
              <a:rPr lang="en-US" altLang="zh-TW" sz="4000" dirty="0"/>
              <a:t>(2)Backspace</a:t>
            </a:r>
            <a:r>
              <a:rPr lang="zh-TW" altLang="en-US" sz="4000" dirty="0"/>
              <a:t> </a:t>
            </a:r>
            <a:r>
              <a:rPr lang="en-US" altLang="zh-TW" sz="4000" dirty="0"/>
              <a:t>(3)shift   (4)Esc</a:t>
            </a:r>
          </a:p>
          <a:p>
            <a:endParaRPr lang="en-US" altLang="zh-TW" sz="2800" dirty="0"/>
          </a:p>
          <a:p>
            <a:pPr marL="342900" indent="-342900">
              <a:buAutoNum type="arabicPlain" startAt="5"/>
            </a:pPr>
            <a:endParaRPr lang="en-US" altLang="zh-TW" sz="28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665873" y="3570663"/>
            <a:ext cx="9346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lain" startAt="10"/>
            </a:pPr>
            <a:r>
              <a:rPr lang="en-US" altLang="zh-TW" sz="4000" dirty="0"/>
              <a:t>Back space  </a:t>
            </a:r>
            <a:r>
              <a:rPr lang="zh-TW" altLang="en-US" sz="4000" dirty="0"/>
              <a:t>意思是</a:t>
            </a:r>
            <a:r>
              <a:rPr lang="en-US" altLang="zh-TW" sz="4000" dirty="0"/>
              <a:t>(1)</a:t>
            </a:r>
            <a:r>
              <a:rPr lang="zh-TW" altLang="en-US" sz="4000" dirty="0"/>
              <a:t>倒退鍵   </a:t>
            </a:r>
            <a:endParaRPr lang="en-US" altLang="zh-TW" sz="4000" dirty="0"/>
          </a:p>
          <a:p>
            <a:r>
              <a:rPr lang="en-US" altLang="zh-TW" sz="4000" dirty="0"/>
              <a:t>     (2)</a:t>
            </a:r>
            <a:r>
              <a:rPr lang="zh-TW" altLang="en-US" sz="4000" dirty="0"/>
              <a:t>取消鍵 </a:t>
            </a:r>
            <a:r>
              <a:rPr lang="en-US" altLang="zh-TW" sz="4000" dirty="0"/>
              <a:t>(3) </a:t>
            </a:r>
            <a:r>
              <a:rPr lang="zh-TW" altLang="en-US" sz="4000" dirty="0"/>
              <a:t>刪除右方 </a:t>
            </a:r>
            <a:r>
              <a:rPr lang="en-US" altLang="zh-TW" sz="4000" dirty="0"/>
              <a:t>       (4)</a:t>
            </a:r>
            <a:r>
              <a:rPr lang="zh-TW" altLang="en-US" sz="4000" dirty="0"/>
              <a:t>向左一位</a:t>
            </a:r>
            <a:endParaRPr lang="en-US" altLang="zh-TW" sz="4000" dirty="0"/>
          </a:p>
          <a:p>
            <a:endParaRPr lang="en-US" altLang="zh-TW" sz="4000" dirty="0"/>
          </a:p>
          <a:p>
            <a:endParaRPr lang="en-US" altLang="zh-TW" sz="4000" dirty="0"/>
          </a:p>
          <a:p>
            <a:r>
              <a:rPr lang="zh-TW" altLang="en-US" sz="4000" dirty="0"/>
              <a:t>  </a:t>
            </a:r>
            <a:endParaRPr lang="en-US" altLang="zh-TW" sz="4000" dirty="0"/>
          </a:p>
          <a:p>
            <a:endParaRPr lang="en-US" altLang="zh-TW" sz="4000" dirty="0"/>
          </a:p>
        </p:txBody>
      </p:sp>
    </p:spTree>
    <p:extLst>
      <p:ext uri="{BB962C8B-B14F-4D97-AF65-F5344CB8AC3E}">
        <p14:creationId xmlns:p14="http://schemas.microsoft.com/office/powerpoint/2010/main" val="2081147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714375" y="1157288"/>
            <a:ext cx="1070133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AutoNum type="arabicPlain" startAt="11"/>
            </a:pPr>
            <a:r>
              <a:rPr lang="en-US" altLang="zh-TW" sz="4800" dirty="0">
                <a:solidFill>
                  <a:srgbClr val="FF0000"/>
                </a:solidFill>
              </a:rPr>
              <a:t>Del </a:t>
            </a:r>
            <a:r>
              <a:rPr lang="zh-TW" altLang="en-US" sz="4800" dirty="0"/>
              <a:t>意思是</a:t>
            </a:r>
            <a:r>
              <a:rPr lang="en-US" altLang="zh-TW" sz="4800" dirty="0"/>
              <a:t>(1)</a:t>
            </a:r>
            <a:r>
              <a:rPr lang="zh-TW" altLang="en-US" sz="4800" dirty="0"/>
              <a:t>按一下滑鼠   </a:t>
            </a:r>
            <a:r>
              <a:rPr lang="en-US" altLang="zh-TW" sz="4800" dirty="0"/>
              <a:t>(2)</a:t>
            </a:r>
            <a:r>
              <a:rPr lang="zh-TW" altLang="en-US" sz="4800" dirty="0"/>
              <a:t>確定 </a:t>
            </a:r>
            <a:endParaRPr lang="en-US" altLang="zh-TW" sz="4800" dirty="0"/>
          </a:p>
          <a:p>
            <a:r>
              <a:rPr lang="en-US" altLang="zh-TW" sz="4800" dirty="0"/>
              <a:t>   </a:t>
            </a:r>
            <a:r>
              <a:rPr lang="zh-TW" altLang="en-US" sz="4800" dirty="0"/>
              <a:t> </a:t>
            </a:r>
            <a:r>
              <a:rPr lang="en-US" altLang="zh-TW" sz="4800" dirty="0"/>
              <a:t>(3) </a:t>
            </a:r>
            <a:r>
              <a:rPr lang="zh-TW" altLang="en-US" sz="4800" dirty="0"/>
              <a:t>刪除前面  </a:t>
            </a:r>
            <a:r>
              <a:rPr lang="en-US" altLang="zh-TW" sz="4800" dirty="0"/>
              <a:t>(4) </a:t>
            </a:r>
            <a:r>
              <a:rPr lang="zh-TW" altLang="en-US" sz="4800" dirty="0"/>
              <a:t>刪除後面  </a:t>
            </a:r>
            <a:endParaRPr lang="en-US" altLang="zh-TW" sz="4800" dirty="0"/>
          </a:p>
          <a:p>
            <a:endParaRPr lang="en-US" altLang="zh-TW" dirty="0"/>
          </a:p>
          <a:p>
            <a:pPr marL="342900" indent="-342900">
              <a:buAutoNum type="arabicPlain" startAt="5"/>
            </a:pPr>
            <a:endParaRPr lang="en-US" altLang="zh-TW" dirty="0"/>
          </a:p>
        </p:txBody>
      </p:sp>
      <p:sp>
        <p:nvSpPr>
          <p:cNvPr id="9" name="文字方塊 8"/>
          <p:cNvSpPr txBox="1"/>
          <p:nvPr/>
        </p:nvSpPr>
        <p:spPr>
          <a:xfrm>
            <a:off x="605841" y="4485063"/>
            <a:ext cx="966687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 startAt="12"/>
            </a:pPr>
            <a:r>
              <a:rPr lang="en-US" altLang="zh-TW" sz="4000" dirty="0">
                <a:solidFill>
                  <a:srgbClr val="FF0000"/>
                </a:solidFill>
              </a:rPr>
              <a:t>  Enter </a:t>
            </a:r>
            <a:r>
              <a:rPr lang="zh-TW" altLang="en-US" sz="4000" dirty="0"/>
              <a:t>的意思是 </a:t>
            </a:r>
            <a:r>
              <a:rPr lang="en-US" altLang="zh-TW" sz="4000" dirty="0"/>
              <a:t>(1 )</a:t>
            </a:r>
            <a:r>
              <a:rPr lang="zh-TW" altLang="en-US" sz="4000" dirty="0"/>
              <a:t>確定把字輸入電腦   </a:t>
            </a:r>
            <a:r>
              <a:rPr lang="en-US" altLang="zh-TW" sz="4000" dirty="0"/>
              <a:t>(2)</a:t>
            </a:r>
            <a:r>
              <a:rPr lang="zh-TW" altLang="en-US" sz="4000" dirty="0"/>
              <a:t>換行  </a:t>
            </a:r>
            <a:r>
              <a:rPr lang="en-US" altLang="zh-TW" sz="4000" dirty="0"/>
              <a:t>(3)</a:t>
            </a:r>
            <a:r>
              <a:rPr lang="zh-TW" altLang="en-US" sz="4000" dirty="0"/>
              <a:t>開啟程式</a:t>
            </a:r>
            <a:r>
              <a:rPr lang="en-US" altLang="zh-TW" sz="4000" dirty="0"/>
              <a:t>  (4)</a:t>
            </a:r>
            <a:r>
              <a:rPr lang="zh-TW" altLang="en-US" sz="4000" dirty="0"/>
              <a:t>以上皆有可能</a:t>
            </a:r>
            <a:endParaRPr lang="en-US" altLang="zh-TW" sz="4000" dirty="0"/>
          </a:p>
          <a:p>
            <a:endParaRPr lang="en-US" altLang="zh-TW" dirty="0"/>
          </a:p>
          <a:p>
            <a:r>
              <a:rPr lang="zh-TW" altLang="en-US" dirty="0"/>
              <a:t>  </a:t>
            </a:r>
            <a:endParaRPr lang="en-US" altLang="zh-TW" dirty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0334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1228405" y="446004"/>
            <a:ext cx="10415587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lain" startAt="13"/>
            </a:pPr>
            <a:r>
              <a:rPr lang="zh-TW" altLang="en-US" sz="2800" dirty="0"/>
              <a:t>下面的兩個形狀，要如何一次選兩個</a:t>
            </a:r>
            <a:r>
              <a:rPr lang="en-US" altLang="zh-TW" sz="2800" dirty="0"/>
              <a:t>(1)</a:t>
            </a:r>
            <a:r>
              <a:rPr lang="zh-TW" altLang="en-US" sz="2800" b="1" dirty="0"/>
              <a:t>以</a:t>
            </a:r>
            <a:r>
              <a:rPr lang="zh-TW" altLang="en-US" sz="2800" dirty="0"/>
              <a:t>滑鼠連續點兩個  </a:t>
            </a:r>
            <a:endParaRPr lang="en-US" altLang="zh-TW" sz="2800" dirty="0"/>
          </a:p>
          <a:p>
            <a:pPr marL="514350" indent="-514350">
              <a:buAutoNum type="arabicPlain" startAt="13"/>
            </a:pPr>
            <a:endParaRPr lang="en-US" altLang="zh-TW" sz="2800" dirty="0"/>
          </a:p>
          <a:p>
            <a:r>
              <a:rPr lang="zh-TW" altLang="en-US" sz="2800" dirty="0"/>
              <a:t> </a:t>
            </a:r>
            <a:r>
              <a:rPr lang="en-US" altLang="zh-TW" sz="2800" dirty="0"/>
              <a:t>(2</a:t>
            </a:r>
            <a:r>
              <a:rPr lang="en-US" altLang="zh-TW" sz="4000" dirty="0"/>
              <a:t>)</a:t>
            </a:r>
            <a:r>
              <a:rPr lang="zh-TW" altLang="en-US" sz="4000" dirty="0"/>
              <a:t>   快點兩下  </a:t>
            </a:r>
            <a:r>
              <a:rPr lang="en-US" altLang="zh-TW" sz="4000" dirty="0"/>
              <a:t>(3) </a:t>
            </a:r>
            <a:r>
              <a:rPr lang="zh-TW" altLang="en-US" sz="4000" dirty="0"/>
              <a:t>配合</a:t>
            </a:r>
            <a:r>
              <a:rPr lang="en-US" altLang="zh-TW" sz="4000" dirty="0"/>
              <a:t>Ctrl</a:t>
            </a:r>
            <a:r>
              <a:rPr lang="zh-TW" altLang="en-US" sz="4000" dirty="0"/>
              <a:t>按滑鼠</a:t>
            </a:r>
            <a:r>
              <a:rPr lang="en-US" altLang="zh-TW" sz="4000" dirty="0"/>
              <a:t/>
            </a:r>
            <a:br>
              <a:rPr lang="en-US" altLang="zh-TW" sz="4000" dirty="0"/>
            </a:br>
            <a:r>
              <a:rPr lang="en-US" altLang="zh-TW" sz="4000" dirty="0"/>
              <a:t/>
            </a:r>
            <a:br>
              <a:rPr lang="en-US" altLang="zh-TW" sz="4000" dirty="0"/>
            </a:br>
            <a:r>
              <a:rPr lang="zh-TW" altLang="en-US" sz="4000" dirty="0"/>
              <a:t> </a:t>
            </a:r>
            <a:r>
              <a:rPr lang="en-US" altLang="zh-TW" sz="4000" dirty="0"/>
              <a:t>(4)</a:t>
            </a:r>
            <a:r>
              <a:rPr lang="zh-TW" altLang="en-US" sz="4000" dirty="0"/>
              <a:t>以上皆可</a:t>
            </a:r>
            <a:r>
              <a:rPr lang="en-US" altLang="zh-TW" sz="4000" dirty="0"/>
              <a:t> </a:t>
            </a:r>
            <a:r>
              <a:rPr lang="zh-TW" altLang="en-US" sz="4000" dirty="0"/>
              <a:t>  </a:t>
            </a:r>
            <a:endParaRPr lang="en-US" altLang="zh-TW" sz="4000" dirty="0"/>
          </a:p>
          <a:p>
            <a:endParaRPr lang="en-US" altLang="zh-TW" dirty="0"/>
          </a:p>
          <a:p>
            <a:pPr marL="342900" indent="-342900">
              <a:buAutoNum type="arabicPlain" startAt="5"/>
            </a:pPr>
            <a:endParaRPr lang="en-US" altLang="zh-TW" dirty="0"/>
          </a:p>
        </p:txBody>
      </p:sp>
      <p:sp>
        <p:nvSpPr>
          <p:cNvPr id="2" name="矩形 1"/>
          <p:cNvSpPr/>
          <p:nvPr/>
        </p:nvSpPr>
        <p:spPr>
          <a:xfrm>
            <a:off x="7252322" y="3856254"/>
            <a:ext cx="1545559" cy="1051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10093598" y="3077855"/>
            <a:ext cx="1330037" cy="14458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7709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3875" y="263683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14 </a:t>
            </a:r>
            <a:r>
              <a:rPr lang="zh-TW" altLang="en-US" dirty="0"/>
              <a:t>當右方是哪一個在</a:t>
            </a:r>
            <a:r>
              <a:rPr lang="zh-TW" altLang="en-US" dirty="0">
                <a:solidFill>
                  <a:srgbClr val="FF0000"/>
                </a:solidFill>
              </a:rPr>
              <a:t>準備輸入文字的</a:t>
            </a:r>
            <a:r>
              <a:rPr lang="zh-TW" altLang="en-US" dirty="0"/>
              <a:t>模式 ，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 (1) A</a:t>
            </a:r>
            <a:br>
              <a:rPr lang="en-US" altLang="zh-TW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(2) B</a:t>
            </a:r>
            <a:br>
              <a:rPr lang="en-US" altLang="zh-TW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(3) A </a:t>
            </a:r>
            <a:r>
              <a:rPr lang="zh-TW" altLang="en-US" dirty="0"/>
              <a:t>和</a:t>
            </a:r>
            <a:r>
              <a:rPr lang="en-US" altLang="zh-TW" dirty="0"/>
              <a:t> B</a:t>
            </a:r>
            <a:r>
              <a:rPr lang="zh-TW" altLang="en-US" dirty="0"/>
              <a:t>都是一樣的模式</a:t>
            </a:r>
          </a:p>
        </p:txBody>
      </p:sp>
      <p:cxnSp>
        <p:nvCxnSpPr>
          <p:cNvPr id="6" name="直線接點 5"/>
          <p:cNvCxnSpPr/>
          <p:nvPr/>
        </p:nvCxnSpPr>
        <p:spPr>
          <a:xfrm>
            <a:off x="10004820" y="785813"/>
            <a:ext cx="72152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0550" y="2636835"/>
            <a:ext cx="3356672" cy="2348441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8079" y="3132474"/>
            <a:ext cx="3338750" cy="1612372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7300648" y="2396405"/>
            <a:ext cx="585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zh-TW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016842" y="2252690"/>
            <a:ext cx="5613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zh-TW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0917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912941" y="665308"/>
            <a:ext cx="90744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lain" startAt="15"/>
            </a:pPr>
            <a:r>
              <a:rPr lang="zh-TW" altLang="en-US" sz="4000" dirty="0" smtClean="0"/>
              <a:t>上</a:t>
            </a:r>
            <a:r>
              <a:rPr lang="zh-TW" altLang="en-US" sz="4000" dirty="0"/>
              <a:t>電腦課課時說</a:t>
            </a:r>
            <a:r>
              <a:rPr lang="zh-TW" altLang="en-US" sz="4000" dirty="0">
                <a:solidFill>
                  <a:srgbClr val="FF0000"/>
                </a:solidFill>
              </a:rPr>
              <a:t>點一下</a:t>
            </a:r>
            <a:r>
              <a:rPr lang="zh-TW" altLang="en-US" sz="4000" dirty="0"/>
              <a:t>的意思</a:t>
            </a:r>
            <a:r>
              <a:rPr lang="zh-TW" altLang="en-US" sz="4000" dirty="0" smtClean="0"/>
              <a:t>？</a:t>
            </a:r>
            <a:endParaRPr lang="en-US" altLang="zh-TW" sz="4000" dirty="0"/>
          </a:p>
          <a:p>
            <a:r>
              <a:rPr lang="en-US" altLang="zh-TW" sz="4000" dirty="0" smtClean="0"/>
              <a:t>(</a:t>
            </a:r>
            <a:r>
              <a:rPr lang="en-US" altLang="zh-TW" sz="4000" dirty="0"/>
              <a:t>1)</a:t>
            </a:r>
            <a:r>
              <a:rPr lang="zh-TW" altLang="en-US" sz="4000" dirty="0"/>
              <a:t>鍵盤上的  </a:t>
            </a:r>
            <a:r>
              <a:rPr lang="en-US" altLang="zh-TW" sz="4000" dirty="0"/>
              <a:t>『.』 </a:t>
            </a:r>
            <a:endParaRPr lang="en-US" altLang="zh-TW" sz="4000" dirty="0" smtClean="0"/>
          </a:p>
          <a:p>
            <a:endParaRPr lang="en-US" altLang="zh-TW" sz="4000" dirty="0" smtClean="0"/>
          </a:p>
          <a:p>
            <a:r>
              <a:rPr lang="en-US" altLang="zh-TW" sz="4000" dirty="0" smtClean="0"/>
              <a:t>(</a:t>
            </a:r>
            <a:r>
              <a:rPr lang="en-US" altLang="zh-TW" sz="4000" dirty="0"/>
              <a:t>2) </a:t>
            </a:r>
            <a:endParaRPr lang="en-US" altLang="zh-TW" sz="4000" dirty="0" smtClean="0"/>
          </a:p>
          <a:p>
            <a:endParaRPr lang="en-US" altLang="zh-TW" sz="4000" dirty="0" smtClean="0"/>
          </a:p>
          <a:p>
            <a:r>
              <a:rPr lang="en-US" altLang="zh-TW" sz="4000" dirty="0" smtClean="0"/>
              <a:t>(</a:t>
            </a:r>
            <a:r>
              <a:rPr lang="en-US" altLang="zh-TW" sz="4000" dirty="0"/>
              <a:t>3)</a:t>
            </a:r>
            <a:br>
              <a:rPr lang="en-US" altLang="zh-TW" sz="4000" dirty="0"/>
            </a:br>
            <a:r>
              <a:rPr lang="en-US" altLang="zh-TW" sz="4000" dirty="0"/>
              <a:t/>
            </a:r>
            <a:br>
              <a:rPr lang="en-US" altLang="zh-TW" sz="4000" dirty="0"/>
            </a:br>
            <a:r>
              <a:rPr lang="en-US" altLang="zh-TW" sz="4000" dirty="0"/>
              <a:t>(4)</a:t>
            </a:r>
            <a:r>
              <a:rPr lang="zh-TW" altLang="en-US" sz="4000" dirty="0"/>
              <a:t>以上皆對</a:t>
            </a: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775" y="2007758"/>
            <a:ext cx="1836448" cy="140561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0363" y="2063413"/>
            <a:ext cx="1683273" cy="1245161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0363" y="3634043"/>
            <a:ext cx="1759860" cy="128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4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738</Words>
  <Application>Microsoft Office PowerPoint</Application>
  <PresentationFormat>寬螢幕</PresentationFormat>
  <Paragraphs>270</Paragraphs>
  <Slides>14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4" baseType="lpstr">
      <vt:lpstr>MS Gothic</vt:lpstr>
      <vt:lpstr>新細明體</vt:lpstr>
      <vt:lpstr>Algerian</vt:lpstr>
      <vt:lpstr>Arial</vt:lpstr>
      <vt:lpstr>Calibri</vt:lpstr>
      <vt:lpstr>Calibri Light</vt:lpstr>
      <vt:lpstr>MV Boli</vt:lpstr>
      <vt:lpstr>Wingdings 3</vt:lpstr>
      <vt:lpstr>Office 佈景主題</vt:lpstr>
      <vt:lpstr>Image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14 當右方是哪一個在準備輸入文字的模式 ，   (1) A  (2) B  (3) A 和 B都是一樣的模式</vt:lpstr>
      <vt:lpstr>PowerPoint 簡報</vt:lpstr>
      <vt:lpstr>16滑鼠要如何才能移動右方的文字游標「|」的位置  (1)按         或    (2)用滑鼠和        一起配合  (3)出現 I 馬上打字  (4)以上皆有可能      </vt:lpstr>
      <vt:lpstr>PowerPoint 簡報</vt:lpstr>
      <vt:lpstr>PowerPoint 簡報</vt:lpstr>
      <vt:lpstr>PowerPoint 簡報</vt:lpstr>
      <vt:lpstr>請在試卷下方格子,完整不缺的寫下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ws</cp:lastModifiedBy>
  <cp:revision>57</cp:revision>
  <dcterms:created xsi:type="dcterms:W3CDTF">2019-10-28T13:15:13Z</dcterms:created>
  <dcterms:modified xsi:type="dcterms:W3CDTF">2020-10-15T10:07:05Z</dcterms:modified>
</cp:coreProperties>
</file>