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9456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" end="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99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32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7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104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615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68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29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21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39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228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BB4F-BDD9-4A04-9A7F-00F175C9F67E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907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CBB4F-BDD9-4A04-9A7F-00F175C9F67E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25-6D63-45F9-AD5D-9381D694FE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14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群組 98"/>
          <p:cNvGrpSpPr/>
          <p:nvPr/>
        </p:nvGrpSpPr>
        <p:grpSpPr>
          <a:xfrm>
            <a:off x="413789" y="1000123"/>
            <a:ext cx="11682539" cy="4257629"/>
            <a:chOff x="413789" y="1000123"/>
            <a:chExt cx="11682539" cy="4257629"/>
          </a:xfrm>
        </p:grpSpPr>
        <p:sp>
          <p:nvSpPr>
            <p:cNvPr id="100" name="矩形 99"/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/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 smtClean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 smtClean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13" name="矩形 112"/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 smtClean="0">
                  <a:solidFill>
                    <a:schemeClr val="tx1"/>
                  </a:solidFill>
                </a:rPr>
                <a:t>‧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21" name="矩形 120"/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矩形 121"/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3" name="矩形 122"/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4" name="矩形 123"/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5" name="矩形 124"/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6" name="矩形 125"/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7" name="矩形 126"/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8" name="矩形 127"/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133" name="矩形 132"/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4" name="矩形 133"/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5" name="矩形 134"/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37" name="矩形 136"/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38" name="矩形 137"/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1" name="矩形 140"/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2" name="矩形 141"/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5" name="矩形 144"/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46" name="矩形 145"/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147" name="群組 146"/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191" name="矩形 190"/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矩形 191"/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矩形 192"/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矩形 193"/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矩形 194"/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矩形 195"/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8" name="群組 147"/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187" name="矩形 186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188" name="矩形 187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矩形 188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矩形 189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149" name="矩形 148"/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 smtClean="0">
                  <a:solidFill>
                    <a:schemeClr val="tx1"/>
                  </a:solidFill>
                </a:rPr>
                <a:t>ㄇ</a:t>
              </a:r>
              <a:endParaRPr lang="en-US" altLang="zh-TW" sz="1400" b="1" dirty="0" smtClean="0">
                <a:solidFill>
                  <a:schemeClr val="tx1"/>
                </a:solidFill>
              </a:endParaRPr>
            </a:p>
            <a:p>
              <a:r>
                <a:rPr lang="zh-TW" altLang="en-US" sz="14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 smtClean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 smtClean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</a:t>
              </a:r>
              <a:r>
                <a:rPr lang="zh-TW" altLang="en-US" sz="1400" b="1" dirty="0" smtClean="0">
                  <a:solidFill>
                    <a:schemeClr val="tx1"/>
                  </a:solidFill>
                </a:rPr>
                <a:t> </a:t>
              </a:r>
              <a:r>
                <a:rPr lang="zh-TW" altLang="en-US" sz="1200" b="1" dirty="0" smtClean="0">
                  <a:solidFill>
                    <a:schemeClr val="tx1"/>
                  </a:solidFill>
                </a:rPr>
                <a:t>ㄤ</a:t>
              </a:r>
              <a:endParaRPr lang="en-US" altLang="zh-TW" sz="1200" b="1" dirty="0" smtClean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159" name="矩形 158"/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‘</a:t>
              </a:r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160" name="矩形 159"/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62" name="矩形 161"/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6" name="矩形 165"/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170" name="矩形 169"/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/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172" name="矩形 171"/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74" name="矩形 173"/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graphicFrame>
          <p:nvGraphicFramePr>
            <p:cNvPr id="181" name="物件 1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6963773"/>
                </p:ext>
              </p:extLst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2" name="物件 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2" name="群組 181"/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183" name="矩形 182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4" name="矩形 183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5" name="矩形 184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6" name="矩形 185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2" name="橢圓形圖說文字 21"/>
          <p:cNvSpPr/>
          <p:nvPr/>
        </p:nvSpPr>
        <p:spPr>
          <a:xfrm>
            <a:off x="3215318" y="5343482"/>
            <a:ext cx="3620345" cy="731520"/>
          </a:xfrm>
          <a:prstGeom prst="wedgeEllipseCallout">
            <a:avLst>
              <a:gd name="adj1" fmla="val -7470"/>
              <a:gd name="adj2" fmla="val -73838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注音一聲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空白鍵</a:t>
            </a:r>
          </a:p>
        </p:txBody>
      </p:sp>
    </p:spTree>
    <p:extLst>
      <p:ext uri="{BB962C8B-B14F-4D97-AF65-F5344CB8AC3E}">
        <p14:creationId xmlns:p14="http://schemas.microsoft.com/office/powerpoint/2010/main" val="309565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953" y="1001470"/>
            <a:ext cx="8522947" cy="61574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1379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</a:rPr>
              <a:t>~</a:t>
            </a:r>
          </a:p>
          <a:p>
            <a:r>
              <a:rPr lang="en-US" altLang="zh-TW" sz="2000" b="1" dirty="0">
                <a:solidFill>
                  <a:schemeClr val="tx1"/>
                </a:solidFill>
              </a:rPr>
              <a:t>`  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6446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 smtClean="0">
                <a:solidFill>
                  <a:schemeClr val="tx1"/>
                </a:solidFill>
              </a:rPr>
              <a:t>!</a:t>
            </a:r>
            <a:r>
              <a:rPr lang="zh-TW" altLang="en-US" sz="1400" b="1" dirty="0" smtClean="0">
                <a:solidFill>
                  <a:schemeClr val="tx1"/>
                </a:solidFill>
              </a:rPr>
              <a:t> ㄅ</a:t>
            </a:r>
            <a:endParaRPr lang="en-US" altLang="zh-TW" sz="14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1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1513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@</a:t>
            </a:r>
            <a:r>
              <a:rPr lang="zh-TW" altLang="en-US" sz="1600" b="1" dirty="0">
                <a:solidFill>
                  <a:schemeClr val="tx1"/>
                </a:solidFill>
              </a:rPr>
              <a:t>ㄉ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2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6580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#</a:t>
            </a:r>
            <a:r>
              <a:rPr lang="en-US" altLang="zh-TW" sz="1600" b="1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∨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3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1647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$  </a:t>
            </a:r>
            <a:r>
              <a:rPr lang="en-US" altLang="zh-TW" sz="16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`</a:t>
            </a:r>
            <a:r>
              <a:rPr lang="en-US" altLang="zh-TW" sz="1600" b="1" dirty="0">
                <a:solidFill>
                  <a:schemeClr val="tx1"/>
                </a:solidFill>
              </a:rPr>
              <a:t/>
            </a:r>
            <a:br>
              <a:rPr lang="en-US" altLang="zh-TW" sz="1600" b="1" dirty="0">
                <a:solidFill>
                  <a:schemeClr val="tx1"/>
                </a:solidFill>
              </a:rPr>
            </a:br>
            <a:r>
              <a:rPr lang="en-US" altLang="zh-TW" sz="1600" b="1" dirty="0">
                <a:solidFill>
                  <a:schemeClr val="tx1"/>
                </a:solidFill>
              </a:rPr>
              <a:t>4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6714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% </a:t>
            </a:r>
            <a:r>
              <a:rPr lang="zh-TW" altLang="en-US" sz="1600" b="1" dirty="0">
                <a:solidFill>
                  <a:schemeClr val="tx1"/>
                </a:solidFill>
              </a:rPr>
              <a:t>ㄓ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5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1781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^</a:t>
            </a:r>
            <a:r>
              <a:rPr lang="zh-TW" altLang="en-US" sz="1600" b="1" dirty="0">
                <a:solidFill>
                  <a:schemeClr val="tx1"/>
                </a:solidFill>
              </a:rPr>
              <a:t>  ˊ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6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矩形 10"/>
          <p:cNvSpPr/>
          <p:nvPr/>
        </p:nvSpPr>
        <p:spPr>
          <a:xfrm>
            <a:off x="496848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&amp;  </a:t>
            </a:r>
            <a:r>
              <a:rPr lang="en-US" altLang="zh-TW" sz="1600" b="1" dirty="0" smtClean="0">
                <a:solidFill>
                  <a:schemeClr val="tx1"/>
                </a:solidFill>
              </a:rPr>
              <a:t>‧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7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61915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>
                <a:solidFill>
                  <a:schemeClr val="tx1"/>
                </a:solidFill>
              </a:rPr>
              <a:t>*</a:t>
            </a:r>
            <a:r>
              <a:rPr lang="zh-TW" altLang="en-US" b="1" dirty="0">
                <a:solidFill>
                  <a:schemeClr val="tx1"/>
                </a:solidFill>
              </a:rPr>
              <a:t>ㄚ</a:t>
            </a:r>
            <a:endParaRPr lang="en-US" altLang="zh-TW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8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26982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( </a:t>
            </a:r>
            <a:r>
              <a:rPr lang="zh-TW" altLang="en-US" sz="1600" b="1" dirty="0">
                <a:solidFill>
                  <a:schemeClr val="tx1"/>
                </a:solidFill>
              </a:rPr>
              <a:t>ㄞ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9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2049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)</a:t>
            </a:r>
            <a:r>
              <a:rPr lang="zh-TW" altLang="en-US" sz="1600" b="1" dirty="0">
                <a:solidFill>
                  <a:schemeClr val="tx1"/>
                </a:solidFill>
              </a:rPr>
              <a:t>  ㄢ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0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57116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>
                <a:solidFill>
                  <a:schemeClr val="tx1"/>
                </a:solidFill>
              </a:rPr>
              <a:t>_ </a:t>
            </a:r>
            <a:r>
              <a:rPr lang="zh-TW" altLang="en-US" b="1" dirty="0">
                <a:solidFill>
                  <a:schemeClr val="tx1"/>
                </a:solidFill>
              </a:rPr>
              <a:t>ㄦ</a:t>
            </a:r>
            <a:endParaRPr lang="en-US" altLang="zh-TW" b="1" dirty="0">
              <a:solidFill>
                <a:schemeClr val="tx1"/>
              </a:solidFill>
            </a:endParaRPr>
          </a:p>
          <a:p>
            <a:r>
              <a:rPr lang="en-US" altLang="zh-TW" b="1" dirty="0">
                <a:solidFill>
                  <a:schemeClr val="tx1"/>
                </a:solidFill>
              </a:rPr>
              <a:t>-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221831" y="1785934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+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=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901072" y="1785934"/>
            <a:ext cx="957304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13790" y="1000123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Esc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32819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Q</a:t>
            </a:r>
            <a:r>
              <a:rPr lang="zh-TW" altLang="en-US" sz="1600" b="1" dirty="0">
                <a:solidFill>
                  <a:schemeClr val="tx1"/>
                </a:solidFill>
              </a:rPr>
              <a:t> ㄆ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r>
              <a:rPr lang="en-US" altLang="zh-TW" sz="1600" b="1" dirty="0">
                <a:solidFill>
                  <a:schemeClr val="tx1"/>
                </a:solidFill>
              </a:rPr>
              <a:t>  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97886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tx1"/>
                </a:solidFill>
              </a:rPr>
              <a:t>W</a:t>
            </a:r>
            <a:r>
              <a:rPr lang="zh-TW" altLang="en-US" sz="1400" b="1" dirty="0">
                <a:solidFill>
                  <a:schemeClr val="tx1"/>
                </a:solidFill>
              </a:rPr>
              <a:t> ㄊ</a:t>
            </a:r>
            <a:endParaRPr lang="en-US" altLang="zh-TW" sz="1400" b="1" dirty="0">
              <a:solidFill>
                <a:schemeClr val="tx1"/>
              </a:solidFill>
            </a:endParaRPr>
          </a:p>
          <a:p>
            <a:r>
              <a:rPr lang="zh-TW" alt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5" name="矩形 34"/>
          <p:cNvSpPr/>
          <p:nvPr/>
        </p:nvSpPr>
        <p:spPr>
          <a:xfrm>
            <a:off x="262953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E</a:t>
            </a:r>
            <a:r>
              <a:rPr lang="zh-TW" altLang="en-US" sz="1600" dirty="0">
                <a:solidFill>
                  <a:schemeClr val="tx1"/>
                </a:solidFill>
              </a:rPr>
              <a:t> ㄍ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28020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R</a:t>
            </a:r>
            <a:r>
              <a:rPr lang="zh-TW" altLang="en-US" sz="1600" dirty="0">
                <a:solidFill>
                  <a:schemeClr val="tx1"/>
                </a:solidFill>
              </a:rPr>
              <a:t> ㄐ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93087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T</a:t>
            </a:r>
            <a:r>
              <a:rPr lang="zh-TW" altLang="en-US" sz="1600" dirty="0">
                <a:solidFill>
                  <a:schemeClr val="tx1"/>
                </a:solidFill>
              </a:rPr>
              <a:t> ㄔ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58154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Y</a:t>
            </a:r>
            <a:r>
              <a:rPr lang="zh-TW" altLang="en-US" sz="1600" dirty="0">
                <a:solidFill>
                  <a:schemeClr val="tx1"/>
                </a:solidFill>
              </a:rPr>
              <a:t> ㄗ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23221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U</a:t>
            </a:r>
            <a:r>
              <a:rPr lang="zh-TW" altLang="en-US" sz="1600" dirty="0">
                <a:solidFill>
                  <a:schemeClr val="tx1"/>
                </a:solidFill>
              </a:rPr>
              <a:t> ㄧ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88288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I </a:t>
            </a:r>
            <a:r>
              <a:rPr lang="zh-TW" altLang="en-US" sz="1600" dirty="0">
                <a:solidFill>
                  <a:schemeClr val="tx1"/>
                </a:solidFill>
              </a:rPr>
              <a:t>ㄛ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53355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O </a:t>
            </a:r>
            <a:r>
              <a:rPr lang="zh-TW" altLang="en-US" sz="1600" dirty="0">
                <a:solidFill>
                  <a:schemeClr val="tx1"/>
                </a:solidFill>
              </a:rPr>
              <a:t>ㄟ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18422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P</a:t>
            </a:r>
            <a:r>
              <a:rPr lang="zh-TW" altLang="en-US" sz="1600" dirty="0">
                <a:solidFill>
                  <a:schemeClr val="tx1"/>
                </a:solidFill>
              </a:rPr>
              <a:t> ㄣ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834891" y="2543172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{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[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500436" y="2543170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}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45" name="矩形 44"/>
          <p:cNvSpPr/>
          <p:nvPr/>
        </p:nvSpPr>
        <p:spPr>
          <a:xfrm>
            <a:off x="9164807" y="2543172"/>
            <a:ext cx="69356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|</a:t>
            </a:r>
          </a:p>
          <a:p>
            <a:r>
              <a:rPr lang="en-US" altLang="zh-TW" sz="1600" dirty="0">
                <a:solidFill>
                  <a:schemeClr val="tx1"/>
                </a:solidFill>
              </a:rPr>
              <a:t>\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13790" y="2543170"/>
            <a:ext cx="849518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Tab</a:t>
            </a:r>
            <a:br>
              <a:rPr lang="en-US" altLang="zh-TW" sz="1600" dirty="0">
                <a:solidFill>
                  <a:schemeClr val="tx1"/>
                </a:solidFill>
              </a:rPr>
            </a:br>
            <a:r>
              <a:rPr lang="en-US" altLang="zh-TW" sz="1600" dirty="0">
                <a:solidFill>
                  <a:schemeClr val="tx1"/>
                </a:solidFill>
              </a:rPr>
              <a:t>|</a:t>
            </a:r>
            <a:r>
              <a:rPr lang="en-US" altLang="zh-TW" sz="1600" dirty="0">
                <a:solidFill>
                  <a:schemeClr val="tx1"/>
                </a:solidFill>
                <a:sym typeface="Wingdings 3" panose="05040102010807070707" pitchFamily="18" charset="2"/>
              </a:rPr>
              <a:t>|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10111081" y="1721941"/>
            <a:ext cx="1926380" cy="1343028"/>
            <a:chOff x="10114334" y="1057262"/>
            <a:chExt cx="1926380" cy="1343028"/>
          </a:xfrm>
        </p:grpSpPr>
        <p:sp>
          <p:nvSpPr>
            <p:cNvPr id="60" name="矩形 59"/>
            <p:cNvSpPr/>
            <p:nvPr/>
          </p:nvSpPr>
          <p:spPr>
            <a:xfrm>
              <a:off x="10114334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Delete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10777487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End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11440640" y="181450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Page</a:t>
              </a:r>
            </a:p>
            <a:p>
              <a:r>
                <a:rPr lang="en-US" altLang="zh-TW" sz="1200" dirty="0">
                  <a:solidFill>
                    <a:schemeClr val="tx1"/>
                  </a:solidFill>
                </a:rPr>
                <a:t>Down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10128621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Insert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10791774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Home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11454927" y="105726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200" dirty="0">
                  <a:solidFill>
                    <a:schemeClr val="tx1"/>
                  </a:solidFill>
                </a:rPr>
                <a:t>Page</a:t>
              </a:r>
            </a:p>
            <a:p>
              <a:r>
                <a:rPr lang="en-US" altLang="zh-TW" sz="1200" dirty="0">
                  <a:solidFill>
                    <a:schemeClr val="tx1"/>
                  </a:solidFill>
                </a:rPr>
                <a:t> up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10203004" y="3851414"/>
            <a:ext cx="1912093" cy="1343028"/>
            <a:chOff x="10162805" y="3857604"/>
            <a:chExt cx="1912093" cy="1343028"/>
          </a:xfrm>
        </p:grpSpPr>
        <p:sp>
          <p:nvSpPr>
            <p:cNvPr id="66" name="矩形 65"/>
            <p:cNvSpPr/>
            <p:nvPr/>
          </p:nvSpPr>
          <p:spPr>
            <a:xfrm>
              <a:off x="10162805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b="1" dirty="0">
                  <a:solidFill>
                    <a:schemeClr val="tx1"/>
                  </a:solidFill>
                </a:rPr>
                <a:t>←</a:t>
              </a:r>
            </a:p>
          </p:txBody>
        </p:sp>
        <p:sp>
          <p:nvSpPr>
            <p:cNvPr id="67" name="矩形 66"/>
            <p:cNvSpPr/>
            <p:nvPr/>
          </p:nvSpPr>
          <p:spPr>
            <a:xfrm>
              <a:off x="10825958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b="1" dirty="0">
                  <a:solidFill>
                    <a:schemeClr val="tx1"/>
                  </a:solidFill>
                </a:rPr>
                <a:t>↓</a:t>
              </a:r>
              <a:endParaRPr lang="zh-TW" altLang="en-US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11489111" y="461484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b="1" dirty="0">
                  <a:solidFill>
                    <a:schemeClr val="tx1"/>
                  </a:solidFill>
                </a:rPr>
                <a:t>→</a:t>
              </a:r>
              <a:endParaRPr lang="zh-TW" altLang="en-US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10840245" y="385760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b="1" dirty="0">
                  <a:solidFill>
                    <a:schemeClr val="tx1"/>
                  </a:solidFill>
                </a:rPr>
                <a:t>↑</a:t>
              </a:r>
            </a:p>
          </p:txBody>
        </p:sp>
      </p:grpSp>
      <p:sp>
        <p:nvSpPr>
          <p:cNvPr id="72" name="矩形 71"/>
          <p:cNvSpPr/>
          <p:nvPr/>
        </p:nvSpPr>
        <p:spPr>
          <a:xfrm>
            <a:off x="1486533" y="3228967"/>
            <a:ext cx="580718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tx1"/>
                </a:solidFill>
              </a:rPr>
              <a:t>A</a:t>
            </a:r>
            <a:r>
              <a:rPr lang="zh-TW" altLang="en-US" sz="1400" b="1" dirty="0" smtClean="0">
                <a:solidFill>
                  <a:schemeClr val="tx1"/>
                </a:solidFill>
              </a:rPr>
              <a:t> ㄇ</a:t>
            </a:r>
            <a:endParaRPr lang="en-US" altLang="zh-TW" sz="1400" b="1" dirty="0">
              <a:solidFill>
                <a:schemeClr val="tx1"/>
              </a:solidFill>
            </a:endParaRPr>
          </a:p>
          <a:p>
            <a:r>
              <a:rPr lang="zh-TW" alt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3" name="矩形 72"/>
          <p:cNvSpPr/>
          <p:nvPr/>
        </p:nvSpPr>
        <p:spPr>
          <a:xfrm>
            <a:off x="214701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S</a:t>
            </a:r>
            <a:r>
              <a:rPr lang="zh-TW" altLang="en-US" sz="1600" dirty="0" smtClean="0">
                <a:solidFill>
                  <a:schemeClr val="tx1"/>
                </a:solidFill>
              </a:rPr>
              <a:t> ㄋ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279768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D</a:t>
            </a:r>
            <a:r>
              <a:rPr lang="zh-TW" altLang="en-US" sz="1600" dirty="0" smtClean="0">
                <a:solidFill>
                  <a:schemeClr val="tx1"/>
                </a:solidFill>
              </a:rPr>
              <a:t> ㄎ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344835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F</a:t>
            </a:r>
            <a:r>
              <a:rPr lang="zh-TW" altLang="en-US" sz="1600" dirty="0" smtClean="0">
                <a:solidFill>
                  <a:schemeClr val="tx1"/>
                </a:solidFill>
              </a:rPr>
              <a:t> ㄑ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409902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G</a:t>
            </a:r>
            <a:r>
              <a:rPr lang="zh-TW" altLang="en-US" sz="1600" dirty="0" smtClean="0">
                <a:solidFill>
                  <a:schemeClr val="tx1"/>
                </a:solidFill>
              </a:rPr>
              <a:t> ㄕ 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474969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H</a:t>
            </a:r>
            <a:r>
              <a:rPr lang="zh-TW" altLang="en-US" sz="1600" dirty="0" smtClean="0">
                <a:solidFill>
                  <a:schemeClr val="tx1"/>
                </a:solidFill>
              </a:rPr>
              <a:t>ㄘ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540036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J</a:t>
            </a:r>
            <a:r>
              <a:rPr lang="zh-TW" altLang="en-US" sz="1600" dirty="0" smtClean="0">
                <a:solidFill>
                  <a:schemeClr val="tx1"/>
                </a:solidFill>
              </a:rPr>
              <a:t> </a:t>
            </a:r>
            <a:r>
              <a:rPr lang="zh-TW" altLang="en-US" sz="1600" dirty="0">
                <a:solidFill>
                  <a:schemeClr val="tx1"/>
                </a:solidFill>
              </a:rPr>
              <a:t>ㄨ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605103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 smtClean="0">
                <a:solidFill>
                  <a:schemeClr val="tx1"/>
                </a:solidFill>
              </a:rPr>
              <a:t> K</a:t>
            </a:r>
            <a:r>
              <a:rPr lang="zh-TW" altLang="en-US" sz="1600" dirty="0" smtClean="0">
                <a:solidFill>
                  <a:schemeClr val="tx1"/>
                </a:solidFill>
              </a:rPr>
              <a:t>ㄜ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70170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L</a:t>
            </a:r>
            <a:r>
              <a:rPr lang="zh-TW" altLang="en-US" sz="1600" dirty="0" smtClean="0">
                <a:solidFill>
                  <a:schemeClr val="tx1"/>
                </a:solidFill>
              </a:rPr>
              <a:t> ㄠ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7352370" y="3228967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zh-TW" sz="1600" dirty="0" smtClean="0">
                <a:solidFill>
                  <a:schemeClr val="tx1"/>
                </a:solidFill>
              </a:rPr>
              <a:t>:</a:t>
            </a:r>
            <a:r>
              <a:rPr lang="zh-TW" altLang="en-US" sz="1600" dirty="0" smtClean="0">
                <a:solidFill>
                  <a:schemeClr val="tx1"/>
                </a:solidFill>
              </a:rPr>
              <a:t>ㄤ</a:t>
            </a:r>
            <a:endParaRPr lang="en-US" altLang="zh-TW" sz="1600" dirty="0" smtClean="0">
              <a:solidFill>
                <a:schemeClr val="tx1"/>
              </a:solidFill>
            </a:endParaRPr>
          </a:p>
          <a:p>
            <a:r>
              <a:rPr lang="zh-TW" altLang="en-US" sz="1600" dirty="0">
                <a:solidFill>
                  <a:schemeClr val="tx1"/>
                </a:solidFill>
              </a:rPr>
              <a:t>；</a:t>
            </a:r>
          </a:p>
        </p:txBody>
      </p:sp>
      <p:sp>
        <p:nvSpPr>
          <p:cNvPr id="82" name="矩形 81"/>
          <p:cNvSpPr/>
          <p:nvPr/>
        </p:nvSpPr>
        <p:spPr>
          <a:xfrm>
            <a:off x="8017915" y="322896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 smtClean="0">
                <a:solidFill>
                  <a:schemeClr val="tx1"/>
                </a:solidFill>
              </a:rPr>
              <a:t>“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en-US" altLang="zh-TW" sz="1600" dirty="0" smtClean="0">
                <a:solidFill>
                  <a:schemeClr val="tx1"/>
                </a:solidFill>
              </a:rPr>
              <a:t>‘</a:t>
            </a:r>
            <a:endParaRPr lang="en-US" altLang="zh-TW" sz="1600" dirty="0">
              <a:solidFill>
                <a:schemeClr val="tx1"/>
              </a:solidFill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8682286" y="3228967"/>
            <a:ext cx="1176090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413789" y="3228965"/>
            <a:ext cx="1007861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>
                <a:solidFill>
                  <a:schemeClr val="tx1"/>
                </a:solidFill>
              </a:rPr>
              <a:t>Caps</a:t>
            </a:r>
          </a:p>
          <a:p>
            <a:r>
              <a:rPr lang="en-US" altLang="zh-TW" sz="1600" b="1" dirty="0">
                <a:solidFill>
                  <a:schemeClr val="tx1"/>
                </a:solidFill>
              </a:rPr>
              <a:t>Lock</a:t>
            </a:r>
            <a:r>
              <a:rPr lang="zh-TW" alt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4" name="矩形 83"/>
          <p:cNvSpPr/>
          <p:nvPr/>
        </p:nvSpPr>
        <p:spPr>
          <a:xfrm>
            <a:off x="162167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Z </a:t>
            </a:r>
            <a:r>
              <a:rPr lang="zh-TW" altLang="en-US" sz="1600" dirty="0">
                <a:solidFill>
                  <a:schemeClr val="tx1"/>
                </a:solidFill>
              </a:rPr>
              <a:t>ㄈ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227234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X</a:t>
            </a:r>
            <a:r>
              <a:rPr lang="zh-TW" altLang="en-US" sz="1600" dirty="0">
                <a:solidFill>
                  <a:schemeClr val="tx1"/>
                </a:solidFill>
              </a:rPr>
              <a:t> ㄌ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292301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C</a:t>
            </a:r>
            <a:r>
              <a:rPr lang="zh-TW" altLang="en-US" sz="1600" dirty="0">
                <a:solidFill>
                  <a:schemeClr val="tx1"/>
                </a:solidFill>
              </a:rPr>
              <a:t> ㄏ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357368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V</a:t>
            </a:r>
            <a:r>
              <a:rPr lang="zh-TW" altLang="en-US" sz="1600" dirty="0">
                <a:solidFill>
                  <a:schemeClr val="tx1"/>
                </a:solidFill>
              </a:rPr>
              <a:t> ㄒ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422435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B</a:t>
            </a:r>
            <a:r>
              <a:rPr lang="zh-TW" altLang="en-US" sz="1600" dirty="0">
                <a:solidFill>
                  <a:schemeClr val="tx1"/>
                </a:solidFill>
              </a:rPr>
              <a:t> ㄖ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487502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N</a:t>
            </a:r>
            <a:r>
              <a:rPr lang="zh-TW" altLang="en-US" sz="1600" dirty="0">
                <a:solidFill>
                  <a:schemeClr val="tx1"/>
                </a:solidFill>
              </a:rPr>
              <a:t> 厶</a:t>
            </a:r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552569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00" dirty="0">
                <a:solidFill>
                  <a:schemeClr val="tx1"/>
                </a:solidFill>
              </a:rPr>
              <a:t>M</a:t>
            </a:r>
            <a:r>
              <a:rPr lang="zh-TW" altLang="en-US" sz="1300" dirty="0">
                <a:solidFill>
                  <a:schemeClr val="tx1"/>
                </a:solidFill>
              </a:rPr>
              <a:t> ㄩ</a:t>
            </a:r>
            <a:endParaRPr lang="en-US" altLang="zh-TW" sz="1300" dirty="0">
              <a:solidFill>
                <a:schemeClr val="tx1"/>
              </a:solidFill>
            </a:endParaRPr>
          </a:p>
          <a:p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617636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&lt;</a:t>
            </a:r>
            <a:r>
              <a:rPr lang="zh-TW" altLang="en-US" sz="1600" dirty="0">
                <a:solidFill>
                  <a:schemeClr val="tx1"/>
                </a:solidFill>
              </a:rPr>
              <a:t> ㄝ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zh-TW" altLang="en-US" sz="1600" dirty="0">
                <a:solidFill>
                  <a:schemeClr val="tx1"/>
                </a:solidFill>
              </a:rPr>
              <a:t>，</a:t>
            </a:r>
          </a:p>
        </p:txBody>
      </p:sp>
      <p:sp>
        <p:nvSpPr>
          <p:cNvPr id="92" name="矩形 91"/>
          <p:cNvSpPr/>
          <p:nvPr/>
        </p:nvSpPr>
        <p:spPr>
          <a:xfrm>
            <a:off x="6827032" y="391475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&gt;</a:t>
            </a:r>
            <a:r>
              <a:rPr lang="zh-TW" altLang="en-US" sz="1600" dirty="0">
                <a:solidFill>
                  <a:schemeClr val="tx1"/>
                </a:solidFill>
              </a:rPr>
              <a:t> ㄡ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en-US" altLang="zh-TW" sz="1600" dirty="0">
                <a:solidFill>
                  <a:schemeClr val="tx1"/>
                </a:solidFill>
              </a:rPr>
              <a:t>‧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7492577" y="3914756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solidFill>
                  <a:schemeClr val="tx1"/>
                </a:solidFill>
              </a:rPr>
              <a:t>?</a:t>
            </a:r>
            <a:r>
              <a:rPr lang="zh-TW" altLang="en-US" sz="1600" dirty="0">
                <a:solidFill>
                  <a:schemeClr val="tx1"/>
                </a:solidFill>
              </a:rPr>
              <a:t> ㄥ</a:t>
            </a:r>
            <a:endParaRPr lang="en-US" altLang="zh-TW" sz="1600" dirty="0">
              <a:solidFill>
                <a:schemeClr val="tx1"/>
              </a:solidFill>
            </a:endParaRPr>
          </a:p>
          <a:p>
            <a:r>
              <a:rPr lang="en-US" altLang="zh-TW" sz="1600" dirty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94" name="矩形 93"/>
          <p:cNvSpPr/>
          <p:nvPr/>
        </p:nvSpPr>
        <p:spPr>
          <a:xfrm>
            <a:off x="8156948" y="3914758"/>
            <a:ext cx="1701428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Shift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413789" y="3929032"/>
            <a:ext cx="1114424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Shift</a:t>
            </a:r>
            <a:r>
              <a:rPr lang="zh-TW" altLang="en-US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6" name="矩形 95"/>
          <p:cNvSpPr/>
          <p:nvPr/>
        </p:nvSpPr>
        <p:spPr>
          <a:xfrm>
            <a:off x="1421650" y="465768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2143755" y="465768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>
                <a:solidFill>
                  <a:schemeClr val="tx1"/>
                </a:solidFill>
              </a:rPr>
              <a:t>ALT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2923012" y="4657691"/>
            <a:ext cx="3904020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  <a:p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6985374" y="4671965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000" b="1" dirty="0">
                <a:solidFill>
                  <a:schemeClr val="tx1"/>
                </a:solidFill>
              </a:rPr>
              <a:t>ALT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7692642" y="4671965"/>
            <a:ext cx="989644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600" dirty="0">
              <a:solidFill>
                <a:schemeClr val="tx1"/>
              </a:solidFill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8793916" y="4657691"/>
            <a:ext cx="106445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Ctrl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413789" y="4671965"/>
            <a:ext cx="849519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</a:rPr>
              <a:t>Ctrl</a:t>
            </a:r>
            <a:r>
              <a:rPr lang="zh-TW" altLang="en-US" sz="2400" b="1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109883"/>
              </p:ext>
            </p:extLst>
          </p:nvPr>
        </p:nvGraphicFramePr>
        <p:xfrm>
          <a:off x="1526682" y="4757760"/>
          <a:ext cx="344432" cy="3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Image" r:id="rId4" imgW="2831400" imgH="2818800" progId="Photoshop.Image.7">
                  <p:embed/>
                </p:oleObj>
              </mc:Choice>
              <mc:Fallback>
                <p:oleObj name="Image" r:id="rId4" imgW="2831400" imgH="2818800" progId="Photoshop.Image.7">
                  <p:embed/>
                  <p:pic>
                    <p:nvPicPr>
                      <p:cNvPr id="2" name="物件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6682" y="4757760"/>
                        <a:ext cx="344432" cy="34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群組 18"/>
          <p:cNvGrpSpPr/>
          <p:nvPr/>
        </p:nvGrpSpPr>
        <p:grpSpPr>
          <a:xfrm>
            <a:off x="7753495" y="4729184"/>
            <a:ext cx="417741" cy="485716"/>
            <a:chOff x="4099020" y="5672138"/>
            <a:chExt cx="698189" cy="771525"/>
          </a:xfrm>
        </p:grpSpPr>
        <p:sp>
          <p:nvSpPr>
            <p:cNvPr id="3" name="矩形 2"/>
            <p:cNvSpPr/>
            <p:nvPr/>
          </p:nvSpPr>
          <p:spPr>
            <a:xfrm>
              <a:off x="4099020" y="5672138"/>
              <a:ext cx="698189" cy="77152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245356" y="5822221"/>
              <a:ext cx="360707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矩形 107"/>
            <p:cNvSpPr/>
            <p:nvPr/>
          </p:nvSpPr>
          <p:spPr>
            <a:xfrm>
              <a:off x="4223764" y="602399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" name="矩形 108"/>
            <p:cNvSpPr/>
            <p:nvPr/>
          </p:nvSpPr>
          <p:spPr>
            <a:xfrm>
              <a:off x="4223764" y="6213309"/>
              <a:ext cx="410875" cy="9819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1357354" y="1032429"/>
            <a:ext cx="8493327" cy="585787"/>
            <a:chOff x="1393074" y="1028696"/>
            <a:chExt cx="8493327" cy="585787"/>
          </a:xfrm>
          <a:solidFill>
            <a:schemeClr val="bg1"/>
          </a:solidFill>
        </p:grpSpPr>
        <p:sp>
          <p:nvSpPr>
            <p:cNvPr id="48" name="矩形 47"/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4" name="矩形 53"/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5" name="矩形 54"/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389447" y="916439"/>
            <a:ext cx="585788" cy="6694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9" name="群組 98"/>
          <p:cNvGrpSpPr/>
          <p:nvPr/>
        </p:nvGrpSpPr>
        <p:grpSpPr>
          <a:xfrm>
            <a:off x="10090129" y="1692737"/>
            <a:ext cx="1926380" cy="1343028"/>
            <a:chOff x="10114334" y="1057262"/>
            <a:chExt cx="1926380" cy="1343028"/>
          </a:xfrm>
          <a:solidFill>
            <a:schemeClr val="bg1"/>
          </a:solidFill>
        </p:grpSpPr>
        <p:sp>
          <p:nvSpPr>
            <p:cNvPr id="100" name="矩形 99"/>
            <p:cNvSpPr/>
            <p:nvPr/>
          </p:nvSpPr>
          <p:spPr>
            <a:xfrm>
              <a:off x="10114334" y="1814503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10777487" y="1814503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11440640" y="1814503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10128621" y="105726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10791774" y="105726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>
              <a:off x="11454927" y="105726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群組 111"/>
          <p:cNvGrpSpPr/>
          <p:nvPr/>
        </p:nvGrpSpPr>
        <p:grpSpPr>
          <a:xfrm>
            <a:off x="10177807" y="3871872"/>
            <a:ext cx="1912093" cy="1343028"/>
            <a:chOff x="10162805" y="3857604"/>
            <a:chExt cx="1912093" cy="1343028"/>
          </a:xfrm>
          <a:solidFill>
            <a:schemeClr val="bg1"/>
          </a:solidFill>
        </p:grpSpPr>
        <p:sp>
          <p:nvSpPr>
            <p:cNvPr id="113" name="矩形 112"/>
            <p:cNvSpPr/>
            <p:nvPr/>
          </p:nvSpPr>
          <p:spPr>
            <a:xfrm>
              <a:off x="10162805" y="4614845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10825958" y="4614845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>
              <a:off x="11489111" y="4614845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10840245" y="3857604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8" name="矩形 117"/>
          <p:cNvSpPr/>
          <p:nvPr/>
        </p:nvSpPr>
        <p:spPr>
          <a:xfrm>
            <a:off x="8659120" y="3208577"/>
            <a:ext cx="1176090" cy="5857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7" name="圓角矩形圖說文字 26"/>
          <p:cNvSpPr/>
          <p:nvPr/>
        </p:nvSpPr>
        <p:spPr>
          <a:xfrm>
            <a:off x="10470700" y="2836063"/>
            <a:ext cx="1230817" cy="1015351"/>
          </a:xfrm>
          <a:prstGeom prst="wedgeRoundRectCallout">
            <a:avLst>
              <a:gd name="adj1" fmla="val -104412"/>
              <a:gd name="adj2" fmla="val 2390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確定、</a:t>
            </a:r>
            <a:r>
              <a:rPr lang="en-US" altLang="zh-TW" dirty="0">
                <a:solidFill>
                  <a:srgbClr val="FF0000"/>
                </a:solidFill>
              </a:rPr>
              <a:t/>
            </a:r>
            <a:br>
              <a:rPr lang="en-US" altLang="zh-TW" dirty="0">
                <a:solidFill>
                  <a:srgbClr val="FF0000"/>
                </a:solidFill>
              </a:rPr>
            </a:br>
            <a:r>
              <a:rPr lang="zh-TW" altLang="en-US" dirty="0">
                <a:solidFill>
                  <a:srgbClr val="FF0000"/>
                </a:solidFill>
              </a:rPr>
              <a:t>換行</a:t>
            </a:r>
          </a:p>
        </p:txBody>
      </p:sp>
      <p:sp>
        <p:nvSpPr>
          <p:cNvPr id="119" name="圓角矩形圖說文字 118"/>
          <p:cNvSpPr/>
          <p:nvPr/>
        </p:nvSpPr>
        <p:spPr>
          <a:xfrm>
            <a:off x="1980470" y="3935757"/>
            <a:ext cx="2145805" cy="1015351"/>
          </a:xfrm>
          <a:prstGeom prst="wedgeRoundRectCallout">
            <a:avLst>
              <a:gd name="adj1" fmla="val -71329"/>
              <a:gd name="adj2" fmla="val -2513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移位、多重選擇</a:t>
            </a:r>
          </a:p>
        </p:txBody>
      </p:sp>
      <p:grpSp>
        <p:nvGrpSpPr>
          <p:cNvPr id="28" name="群組 27"/>
          <p:cNvGrpSpPr/>
          <p:nvPr/>
        </p:nvGrpSpPr>
        <p:grpSpPr>
          <a:xfrm>
            <a:off x="427991" y="4696024"/>
            <a:ext cx="9478779" cy="594852"/>
            <a:chOff x="389447" y="4648583"/>
            <a:chExt cx="9478779" cy="594852"/>
          </a:xfrm>
        </p:grpSpPr>
        <p:sp>
          <p:nvSpPr>
            <p:cNvPr id="121" name="矩形 120"/>
            <p:cNvSpPr/>
            <p:nvPr/>
          </p:nvSpPr>
          <p:spPr>
            <a:xfrm>
              <a:off x="8803767" y="4648583"/>
              <a:ext cx="1064459" cy="58578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矩形 121"/>
            <p:cNvSpPr/>
            <p:nvPr/>
          </p:nvSpPr>
          <p:spPr>
            <a:xfrm>
              <a:off x="389447" y="4657648"/>
              <a:ext cx="895880" cy="58578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3" name="圓角矩形圖說文字 122"/>
          <p:cNvSpPr/>
          <p:nvPr/>
        </p:nvSpPr>
        <p:spPr>
          <a:xfrm>
            <a:off x="9235272" y="5675325"/>
            <a:ext cx="1230817" cy="809824"/>
          </a:xfrm>
          <a:prstGeom prst="wedgeRoundRectCallout">
            <a:avLst>
              <a:gd name="adj1" fmla="val -23679"/>
              <a:gd name="adj2" fmla="val -10416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控制鍵</a:t>
            </a:r>
          </a:p>
        </p:txBody>
      </p:sp>
      <p:grpSp>
        <p:nvGrpSpPr>
          <p:cNvPr id="29" name="群組 28"/>
          <p:cNvGrpSpPr/>
          <p:nvPr/>
        </p:nvGrpSpPr>
        <p:grpSpPr>
          <a:xfrm>
            <a:off x="388366" y="3941904"/>
            <a:ext cx="9495433" cy="585788"/>
            <a:chOff x="339777" y="3933051"/>
            <a:chExt cx="9495433" cy="585788"/>
          </a:xfrm>
        </p:grpSpPr>
        <p:sp>
          <p:nvSpPr>
            <p:cNvPr id="120" name="矩形 119"/>
            <p:cNvSpPr/>
            <p:nvPr/>
          </p:nvSpPr>
          <p:spPr>
            <a:xfrm>
              <a:off x="339777" y="3933051"/>
              <a:ext cx="1102554" cy="58578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4" name="矩形 123"/>
            <p:cNvSpPr/>
            <p:nvPr/>
          </p:nvSpPr>
          <p:spPr>
            <a:xfrm>
              <a:off x="8076052" y="3933052"/>
              <a:ext cx="1759158" cy="58578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125" name="圓角矩形圖說文字 124"/>
          <p:cNvSpPr/>
          <p:nvPr/>
        </p:nvSpPr>
        <p:spPr>
          <a:xfrm>
            <a:off x="358813" y="192783"/>
            <a:ext cx="1458962" cy="434346"/>
          </a:xfrm>
          <a:prstGeom prst="wedgeRoundRectCallout">
            <a:avLst>
              <a:gd name="adj1" fmla="val -22132"/>
              <a:gd name="adj2" fmla="val 15466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取消、離開</a:t>
            </a:r>
          </a:p>
        </p:txBody>
      </p:sp>
      <p:sp>
        <p:nvSpPr>
          <p:cNvPr id="126" name="圓角矩形圖說文字 125"/>
          <p:cNvSpPr/>
          <p:nvPr/>
        </p:nvSpPr>
        <p:spPr>
          <a:xfrm>
            <a:off x="1977281" y="175183"/>
            <a:ext cx="2604259" cy="519751"/>
          </a:xfrm>
          <a:prstGeom prst="wedgeRoundRectCallout">
            <a:avLst>
              <a:gd name="adj1" fmla="val -32492"/>
              <a:gd name="adj2" fmla="val 11209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>
              <a:solidFill>
                <a:srgbClr val="FF0000"/>
              </a:solidFill>
            </a:endParaRPr>
          </a:p>
          <a:p>
            <a:pPr algn="ctr"/>
            <a:r>
              <a:rPr lang="zh-TW" altLang="en-US" dirty="0">
                <a:solidFill>
                  <a:srgbClr val="FF0000"/>
                </a:solidFill>
              </a:rPr>
              <a:t>重新命名、慢點兩下</a:t>
            </a:r>
            <a:endParaRPr lang="en-US" altLang="zh-TW" dirty="0">
              <a:solidFill>
                <a:srgbClr val="FF0000"/>
              </a:solidFill>
            </a:endParaRPr>
          </a:p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58813" y="3256109"/>
            <a:ext cx="1051064" cy="58578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7" name="圓角矩形圖說文字 126"/>
          <p:cNvSpPr/>
          <p:nvPr/>
        </p:nvSpPr>
        <p:spPr>
          <a:xfrm>
            <a:off x="2060863" y="2826545"/>
            <a:ext cx="1841801" cy="1015351"/>
          </a:xfrm>
          <a:prstGeom prst="wedgeRoundRectCallout">
            <a:avLst>
              <a:gd name="adj1" fmla="val -77045"/>
              <a:gd name="adj2" fmla="val 1989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大寫鎖定</a:t>
            </a:r>
            <a:endParaRPr lang="en-US" altLang="zh-TW" dirty="0">
              <a:solidFill>
                <a:srgbClr val="FF0000"/>
              </a:solidFill>
            </a:endParaRPr>
          </a:p>
          <a:p>
            <a:pPr algn="ctr"/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若按下，則</a:t>
            </a:r>
            <a:r>
              <a:rPr lang="en-US" altLang="zh-TW" dirty="0">
                <a:solidFill>
                  <a:srgbClr val="FF0000"/>
                </a:solidFill>
              </a:rPr>
              <a:t>A</a:t>
            </a:r>
            <a:r>
              <a:rPr lang="zh-TW" altLang="en-US" dirty="0">
                <a:solidFill>
                  <a:srgbClr val="FF0000"/>
                </a:solidFill>
              </a:rPr>
              <a:t>燈會 亮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10859293" y="-10683"/>
            <a:ext cx="299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A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28" name="圓角矩形圖說文字 127"/>
          <p:cNvSpPr/>
          <p:nvPr/>
        </p:nvSpPr>
        <p:spPr>
          <a:xfrm>
            <a:off x="8537632" y="382079"/>
            <a:ext cx="1230817" cy="1015351"/>
          </a:xfrm>
          <a:prstGeom prst="wedgeRoundRectCallout">
            <a:avLst>
              <a:gd name="adj1" fmla="val 10403"/>
              <a:gd name="adj2" fmla="val 8448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刪除前面</a:t>
            </a:r>
          </a:p>
        </p:txBody>
      </p:sp>
      <p:sp>
        <p:nvSpPr>
          <p:cNvPr id="129" name="圓角矩形圖說文字 128"/>
          <p:cNvSpPr/>
          <p:nvPr/>
        </p:nvSpPr>
        <p:spPr>
          <a:xfrm>
            <a:off x="6701701" y="5734526"/>
            <a:ext cx="1472338" cy="809824"/>
          </a:xfrm>
          <a:prstGeom prst="wedgeRoundRectCallout">
            <a:avLst>
              <a:gd name="adj1" fmla="val -15775"/>
              <a:gd name="adj2" fmla="val -10416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切換、選擇</a:t>
            </a:r>
          </a:p>
        </p:txBody>
      </p:sp>
      <p:sp>
        <p:nvSpPr>
          <p:cNvPr id="130" name="圓角矩形圖說文字 129"/>
          <p:cNvSpPr/>
          <p:nvPr/>
        </p:nvSpPr>
        <p:spPr>
          <a:xfrm>
            <a:off x="10123640" y="1190450"/>
            <a:ext cx="1230817" cy="937183"/>
          </a:xfrm>
          <a:prstGeom prst="wedgeRoundRectCallout">
            <a:avLst>
              <a:gd name="adj1" fmla="val -13235"/>
              <a:gd name="adj2" fmla="val 8094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刪除後面</a:t>
            </a:r>
          </a:p>
        </p:txBody>
      </p:sp>
      <p:pic>
        <p:nvPicPr>
          <p:cNvPr id="31" name="圖片 30"/>
          <p:cNvPicPr>
            <a:picLocks noChangeAspect="1"/>
          </p:cNvPicPr>
          <p:nvPr/>
        </p:nvPicPr>
        <p:blipFill rotWithShape="1">
          <a:blip r:embed="rId6"/>
          <a:srcRect t="19654"/>
          <a:stretch/>
        </p:blipFill>
        <p:spPr>
          <a:xfrm>
            <a:off x="10192331" y="475989"/>
            <a:ext cx="1773458" cy="56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31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2" grpId="0" animBg="1"/>
      <p:bldP spid="83" grpId="0" animBg="1"/>
      <p:bldP spid="69" grpId="0" animBg="1"/>
      <p:bldP spid="94" grpId="0" animBg="1"/>
      <p:bldP spid="107" grpId="0" animBg="1"/>
      <p:bldP spid="25" grpId="0" animBg="1"/>
      <p:bldP spid="118" grpId="0" animBg="1"/>
      <p:bldP spid="27" grpId="0" animBg="1"/>
      <p:bldP spid="119" grpId="0" animBg="1"/>
      <p:bldP spid="123" grpId="0" animBg="1"/>
      <p:bldP spid="125" grpId="0" animBg="1"/>
      <p:bldP spid="126" grpId="0" animBg="1"/>
      <p:bldP spid="30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 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課後練習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zh-TW" altLang="en-US" dirty="0"/>
              <a:t>問題一：確定的英文</a:t>
            </a:r>
            <a:r>
              <a:rPr lang="en-US" altLang="zh-TW" dirty="0"/>
              <a:t>【                】</a:t>
            </a:r>
          </a:p>
          <a:p>
            <a:pPr marL="457200" lvl="1" indent="0">
              <a:buNone/>
            </a:pPr>
            <a:r>
              <a:rPr lang="zh-TW" altLang="en-US" dirty="0"/>
              <a:t>問題二：取消的英文 </a:t>
            </a:r>
            <a:r>
              <a:rPr lang="en-US" altLang="zh-TW" dirty="0"/>
              <a:t>【                】</a:t>
            </a:r>
          </a:p>
          <a:p>
            <a:pPr marL="457200" lvl="1" indent="0">
              <a:buNone/>
            </a:pPr>
            <a:r>
              <a:rPr lang="zh-TW" altLang="en-US" dirty="0"/>
              <a:t>問題三：我想要 多重選取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滑鼠 左鍵</a:t>
            </a:r>
            <a:r>
              <a:rPr lang="en-US" altLang="zh-TW" dirty="0">
                <a:sym typeface="Wingdings" panose="05000000000000000000" pitchFamily="2" charset="2"/>
              </a:rPr>
              <a:t>+</a:t>
            </a:r>
            <a:r>
              <a:rPr lang="en-US" altLang="zh-TW" dirty="0"/>
              <a:t>【                    】</a:t>
            </a:r>
            <a:r>
              <a:rPr lang="zh-TW" altLang="en-US" dirty="0"/>
              <a:t>鍵</a:t>
            </a:r>
            <a:endParaRPr lang="en-US" altLang="zh-TW" dirty="0"/>
          </a:p>
          <a:p>
            <a:pPr marL="457200" lvl="1" indent="0">
              <a:buNone/>
            </a:pPr>
            <a:endParaRPr lang="en-US" altLang="zh-TW" dirty="0"/>
          </a:p>
          <a:p>
            <a:pPr marL="457200" lvl="1" indent="0">
              <a:buNone/>
            </a:pPr>
            <a:r>
              <a:rPr lang="zh-TW" altLang="en-US" dirty="0"/>
              <a:t>問題四：我想要  個別 跳著選取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滑鼠左鍵</a:t>
            </a:r>
            <a:r>
              <a:rPr lang="en-US" altLang="zh-TW" dirty="0">
                <a:sym typeface="Wingdings" panose="05000000000000000000" pitchFamily="2" charset="2"/>
              </a:rPr>
              <a:t>+  【            】</a:t>
            </a:r>
            <a:r>
              <a:rPr lang="zh-TW" altLang="en-US" dirty="0">
                <a:sym typeface="Wingdings" panose="05000000000000000000" pitchFamily="2" charset="2"/>
              </a:rPr>
              <a:t>鍵</a:t>
            </a:r>
            <a:endParaRPr lang="en-US" altLang="zh-TW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zh-TW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zh-TW" altLang="en-US" dirty="0">
                <a:sym typeface="Wingdings" panose="05000000000000000000" pitchFamily="2" charset="2"/>
              </a:rPr>
              <a:t>問題五：刪除前面按</a:t>
            </a:r>
            <a:r>
              <a:rPr lang="en-US" altLang="zh-TW" dirty="0">
                <a:sym typeface="Wingdings" panose="05000000000000000000" pitchFamily="2" charset="2"/>
              </a:rPr>
              <a:t>【                】(</a:t>
            </a:r>
            <a:r>
              <a:rPr lang="zh-TW" altLang="en-US" dirty="0">
                <a:sym typeface="Wingdings" panose="05000000000000000000" pitchFamily="2" charset="2"/>
              </a:rPr>
              <a:t>英文</a:t>
            </a:r>
            <a:r>
              <a:rPr lang="en-US" altLang="zh-TW" dirty="0">
                <a:sym typeface="Wingdings" panose="05000000000000000000" pitchFamily="2" charset="2"/>
              </a:rPr>
              <a:t>)</a:t>
            </a:r>
          </a:p>
          <a:p>
            <a:pPr marL="457200" lvl="1" indent="0">
              <a:buNone/>
            </a:pPr>
            <a:endParaRPr lang="en-US" altLang="zh-TW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zh-TW" altLang="en-US" dirty="0">
                <a:sym typeface="Wingdings" panose="05000000000000000000" pitchFamily="2" charset="2"/>
              </a:rPr>
              <a:t>問題六： 刪除後面按</a:t>
            </a:r>
            <a:r>
              <a:rPr lang="en-US" altLang="zh-TW" dirty="0">
                <a:sym typeface="Wingdings" panose="05000000000000000000" pitchFamily="2" charset="2"/>
              </a:rPr>
              <a:t>【               】(</a:t>
            </a:r>
            <a:r>
              <a:rPr lang="zh-TW" altLang="en-US" dirty="0">
                <a:sym typeface="Wingdings" panose="05000000000000000000" pitchFamily="2" charset="2"/>
              </a:rPr>
              <a:t>英文</a:t>
            </a:r>
            <a:r>
              <a:rPr lang="en-US" altLang="zh-TW" dirty="0">
                <a:sym typeface="Wingdings" panose="05000000000000000000" pitchFamily="2" charset="2"/>
              </a:rPr>
              <a:t>)</a:t>
            </a:r>
          </a:p>
          <a:p>
            <a:pPr marL="457200" lvl="1" indent="0">
              <a:buNone/>
            </a:pPr>
            <a:endParaRPr lang="en-US" altLang="zh-TW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zh-TW" altLang="en-US" dirty="0">
                <a:sym typeface="Wingdings" panose="05000000000000000000" pitchFamily="2" charset="2"/>
              </a:rPr>
              <a:t>問題七：想要輸入時</a:t>
            </a:r>
            <a:r>
              <a:rPr lang="en-US" altLang="zh-TW" dirty="0">
                <a:sym typeface="Wingdings" panose="05000000000000000000" pitchFamily="2" charset="2"/>
              </a:rPr>
              <a:t>,</a:t>
            </a:r>
            <a:r>
              <a:rPr lang="zh-TW" altLang="en-US" dirty="0">
                <a:sym typeface="Wingdings" panose="05000000000000000000" pitchFamily="2" charset="2"/>
              </a:rPr>
              <a:t>螢幕要有什麼東西在</a:t>
            </a:r>
            <a:r>
              <a:rPr lang="en-US" altLang="zh-TW" dirty="0">
                <a:sym typeface="Wingdings" panose="05000000000000000000" pitchFamily="2" charset="2"/>
              </a:rPr>
              <a:t> </a:t>
            </a:r>
          </a:p>
          <a:p>
            <a:pPr marL="457200" lvl="1" indent="0">
              <a:buNone/>
            </a:pPr>
            <a:r>
              <a:rPr lang="en-US" altLang="zh-TW" dirty="0">
                <a:sym typeface="Wingdings" panose="05000000000000000000" pitchFamily="2" charset="2"/>
              </a:rPr>
              <a:t>                      【  1</a:t>
            </a:r>
            <a:r>
              <a:rPr lang="zh-TW" altLang="en-US" dirty="0">
                <a:sym typeface="Wingdings" panose="05000000000000000000" pitchFamily="2" charset="2"/>
              </a:rPr>
              <a:t>滑鼠的箭頭  </a:t>
            </a:r>
            <a:r>
              <a:rPr lang="en-US" altLang="zh-TW" dirty="0">
                <a:sym typeface="Wingdings" panose="05000000000000000000" pitchFamily="2" charset="2"/>
              </a:rPr>
              <a:t>2.</a:t>
            </a:r>
            <a:r>
              <a:rPr lang="zh-TW" altLang="en-US" dirty="0">
                <a:sym typeface="Wingdings" panose="05000000000000000000" pitchFamily="2" charset="2"/>
              </a:rPr>
              <a:t>閃動的 </a:t>
            </a:r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| </a:t>
            </a:r>
            <a:r>
              <a:rPr lang="zh-TW" altLang="en-US" dirty="0">
                <a:sym typeface="Wingdings" panose="05000000000000000000" pitchFamily="2" charset="2"/>
              </a:rPr>
              <a:t>游標 </a:t>
            </a:r>
            <a:r>
              <a:rPr lang="en-US" altLang="zh-TW" dirty="0">
                <a:sym typeface="Wingdings" panose="05000000000000000000" pitchFamily="2" charset="2"/>
              </a:rPr>
              <a:t>3.</a:t>
            </a:r>
            <a:r>
              <a:rPr lang="zh-TW" altLang="en-US" dirty="0">
                <a:sym typeface="Wingdings" panose="05000000000000000000" pitchFamily="2" charset="2"/>
              </a:rPr>
              <a:t>游棒</a:t>
            </a:r>
            <a:r>
              <a:rPr lang="en-US" altLang="zh-TW" dirty="0">
                <a:sym typeface="Wingdings" panose="05000000000000000000" pitchFamily="2" charset="2"/>
              </a:rPr>
              <a:t>4.</a:t>
            </a:r>
            <a:r>
              <a:rPr lang="zh-TW" altLang="en-US" dirty="0">
                <a:sym typeface="Wingdings" panose="05000000000000000000" pitchFamily="2" charset="2"/>
              </a:rPr>
              <a:t>以上都要</a:t>
            </a:r>
            <a:r>
              <a:rPr lang="en-US" altLang="zh-TW" dirty="0">
                <a:sym typeface="Wingdings" panose="05000000000000000000" pitchFamily="2" charset="2"/>
              </a:rPr>
              <a:t>】</a:t>
            </a:r>
            <a:r>
              <a:rPr lang="zh-TW" altLang="en-US" dirty="0">
                <a:sym typeface="Wingdings" panose="05000000000000000000" pitchFamily="2" charset="2"/>
              </a:rPr>
              <a:t>答案是</a:t>
            </a:r>
            <a:r>
              <a:rPr lang="en-US" altLang="zh-TW" dirty="0">
                <a:sym typeface="Wingdings" panose="05000000000000000000" pitchFamily="2" charset="2"/>
              </a:rPr>
              <a:t>(        )</a:t>
            </a:r>
          </a:p>
        </p:txBody>
      </p:sp>
    </p:spTree>
    <p:extLst>
      <p:ext uri="{BB962C8B-B14F-4D97-AF65-F5344CB8AC3E}">
        <p14:creationId xmlns:p14="http://schemas.microsoft.com/office/powerpoint/2010/main" val="150887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90"/>
          <a:stretch/>
        </p:blipFill>
        <p:spPr>
          <a:xfrm>
            <a:off x="82206" y="1575131"/>
            <a:ext cx="11856516" cy="359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05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413789" y="1000123"/>
            <a:ext cx="11682539" cy="4257629"/>
            <a:chOff x="413789" y="1000123"/>
            <a:chExt cx="11682539" cy="4257629"/>
          </a:xfrm>
        </p:grpSpPr>
        <p:sp>
          <p:nvSpPr>
            <p:cNvPr id="4" name="矩形 3"/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/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 smtClean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 smtClean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 smtClean="0">
                  <a:solidFill>
                    <a:schemeClr val="tx1"/>
                  </a:solidFill>
                </a:rPr>
                <a:t>‧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45" name="矩形 44"/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4" name="矩形 53"/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5" name="矩形 54"/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21" name="群組 20"/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60" name="矩形 59"/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" name="群組 19"/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66" name="矩形 65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72" name="矩形 71"/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 smtClean="0">
                  <a:solidFill>
                    <a:schemeClr val="tx1"/>
                  </a:solidFill>
                </a:rPr>
                <a:t>ㄇ</a:t>
              </a:r>
              <a:endParaRPr lang="en-US" altLang="zh-TW" sz="1400" b="1" dirty="0" smtClean="0">
                <a:solidFill>
                  <a:schemeClr val="tx1"/>
                </a:solidFill>
              </a:endParaRPr>
            </a:p>
            <a:p>
              <a:r>
                <a:rPr lang="zh-TW" altLang="en-US" sz="14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 smtClean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 smtClean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</a:t>
              </a:r>
              <a:r>
                <a:rPr lang="zh-TW" altLang="en-US" sz="1400" b="1" dirty="0" smtClean="0">
                  <a:solidFill>
                    <a:schemeClr val="tx1"/>
                  </a:solidFill>
                </a:rPr>
                <a:t> </a:t>
              </a:r>
              <a:r>
                <a:rPr lang="zh-TW" altLang="en-US" sz="1200" b="1" dirty="0" smtClean="0">
                  <a:solidFill>
                    <a:schemeClr val="tx1"/>
                  </a:solidFill>
                </a:rPr>
                <a:t>ㄤ</a:t>
              </a:r>
              <a:endParaRPr lang="en-US" altLang="zh-TW" sz="1200" b="1" dirty="0" smtClean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82" name="矩形 81"/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‘</a:t>
              </a:r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83" name="矩形 82"/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4" name="矩形 83"/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92" name="矩形 91"/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94" name="矩形 93"/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96" name="矩形 95"/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graphicFrame>
          <p:nvGraphicFramePr>
            <p:cNvPr id="2" name="物件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0687259"/>
                </p:ext>
              </p:extLst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2" name="物件 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" name="群組 18"/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8" name="矩形 107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9" name="矩形 108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2" name="橢圓形圖說文字 21"/>
          <p:cNvSpPr/>
          <p:nvPr/>
        </p:nvSpPr>
        <p:spPr>
          <a:xfrm>
            <a:off x="3016472" y="5461463"/>
            <a:ext cx="2969676" cy="731520"/>
          </a:xfrm>
          <a:prstGeom prst="wedgeEllipseCallout">
            <a:avLst>
              <a:gd name="adj1" fmla="val -7470"/>
              <a:gd name="adj2" fmla="val -738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注音一聲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空白鍵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7A219DCF-CBFB-411C-97AF-5873208D5ED3}"/>
              </a:ext>
            </a:extLst>
          </p:cNvPr>
          <p:cNvSpPr/>
          <p:nvPr/>
        </p:nvSpPr>
        <p:spPr>
          <a:xfrm>
            <a:off x="6944366" y="204185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退位鍵</a:t>
            </a: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AECB9F5E-4188-425F-BF17-B1BF58625748}"/>
              </a:ext>
            </a:extLst>
          </p:cNvPr>
          <p:cNvSpPr/>
          <p:nvPr/>
        </p:nvSpPr>
        <p:spPr>
          <a:xfrm>
            <a:off x="8879481" y="245306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確定鍵</a:t>
            </a:r>
          </a:p>
        </p:txBody>
      </p:sp>
      <p:sp>
        <p:nvSpPr>
          <p:cNvPr id="100" name="矩形 99">
            <a:extLst>
              <a:ext uri="{FF2B5EF4-FFF2-40B4-BE49-F238E27FC236}">
                <a16:creationId xmlns:a16="http://schemas.microsoft.com/office/drawing/2014/main" id="{DBA46305-1B67-4E61-8263-FC820EFBC968}"/>
              </a:ext>
            </a:extLst>
          </p:cNvPr>
          <p:cNvSpPr/>
          <p:nvPr/>
        </p:nvSpPr>
        <p:spPr>
          <a:xfrm>
            <a:off x="9954033" y="245306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取消鍵</a:t>
            </a:r>
          </a:p>
        </p:txBody>
      </p:sp>
      <p:sp>
        <p:nvSpPr>
          <p:cNvPr id="101" name="矩形 100">
            <a:extLst>
              <a:ext uri="{FF2B5EF4-FFF2-40B4-BE49-F238E27FC236}">
                <a16:creationId xmlns:a16="http://schemas.microsoft.com/office/drawing/2014/main" id="{8376A914-2224-40E2-98A0-3DF3E03EA0FF}"/>
              </a:ext>
            </a:extLst>
          </p:cNvPr>
          <p:cNvSpPr/>
          <p:nvPr/>
        </p:nvSpPr>
        <p:spPr>
          <a:xfrm>
            <a:off x="5912044" y="207167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刪除</a:t>
            </a:r>
          </a:p>
        </p:txBody>
      </p:sp>
      <p:sp>
        <p:nvSpPr>
          <p:cNvPr id="102" name="矩形 101">
            <a:extLst>
              <a:ext uri="{FF2B5EF4-FFF2-40B4-BE49-F238E27FC236}">
                <a16:creationId xmlns:a16="http://schemas.microsoft.com/office/drawing/2014/main" id="{9A058A07-F76F-4EA3-9E4D-99BE31F62AD8}"/>
              </a:ext>
            </a:extLst>
          </p:cNvPr>
          <p:cNvSpPr/>
          <p:nvPr/>
        </p:nvSpPr>
        <p:spPr>
          <a:xfrm>
            <a:off x="3133560" y="165549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控制鍵</a:t>
            </a:r>
          </a:p>
        </p:txBody>
      </p:sp>
      <p:sp>
        <p:nvSpPr>
          <p:cNvPr id="103" name="矩形 102">
            <a:extLst>
              <a:ext uri="{FF2B5EF4-FFF2-40B4-BE49-F238E27FC236}">
                <a16:creationId xmlns:a16="http://schemas.microsoft.com/office/drawing/2014/main" id="{9B8A9A8E-D8D5-44A5-8644-7544244484A9}"/>
              </a:ext>
            </a:extLst>
          </p:cNvPr>
          <p:cNvSpPr/>
          <p:nvPr/>
        </p:nvSpPr>
        <p:spPr>
          <a:xfrm>
            <a:off x="2079867" y="162568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移位鍵</a:t>
            </a: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3C38BA51-C07C-41FD-AAEE-C3BE6A0BF3A6}"/>
              </a:ext>
            </a:extLst>
          </p:cNvPr>
          <p:cNvSpPr/>
          <p:nvPr/>
        </p:nvSpPr>
        <p:spPr>
          <a:xfrm>
            <a:off x="1040219" y="153692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選擇鍵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3154038F-6B46-4F2F-984B-869B30AF93D6}"/>
              </a:ext>
            </a:extLst>
          </p:cNvPr>
          <p:cNvSpPr txBox="1"/>
          <p:nvPr/>
        </p:nvSpPr>
        <p:spPr>
          <a:xfrm>
            <a:off x="6601126" y="5924640"/>
            <a:ext cx="5625715" cy="46166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請將上述的重要按鍵</a:t>
            </a:r>
            <a:r>
              <a:rPr lang="en-US" altLang="zh-TW" sz="2400" dirty="0">
                <a:sym typeface="Wingdings" panose="05000000000000000000" pitchFamily="2" charset="2"/>
              </a:rPr>
              <a:t></a:t>
            </a:r>
            <a:r>
              <a:rPr lang="zh-TW" altLang="en-US" sz="2400" dirty="0">
                <a:sym typeface="Wingdings" panose="05000000000000000000" pitchFamily="2" charset="2"/>
              </a:rPr>
              <a:t>放在正確的位置</a:t>
            </a:r>
            <a:endParaRPr lang="zh-TW" altLang="en-US" sz="2400" dirty="0"/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8E0F9B0B-B4F2-4BF4-9A51-8F47B4237F4B}"/>
              </a:ext>
            </a:extLst>
          </p:cNvPr>
          <p:cNvSpPr/>
          <p:nvPr/>
        </p:nvSpPr>
        <p:spPr>
          <a:xfrm>
            <a:off x="4906879" y="198077"/>
            <a:ext cx="879068" cy="585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大小寫</a:t>
            </a:r>
          </a:p>
        </p:txBody>
      </p:sp>
    </p:spTree>
    <p:extLst>
      <p:ext uri="{BB962C8B-B14F-4D97-AF65-F5344CB8AC3E}">
        <p14:creationId xmlns:p14="http://schemas.microsoft.com/office/powerpoint/2010/main" val="2385816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618</Words>
  <Application>Microsoft Office PowerPoint</Application>
  <PresentationFormat>寬螢幕</PresentationFormat>
  <Paragraphs>350</Paragraphs>
  <Slides>5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6" baseType="lpstr">
      <vt:lpstr>MS Gothic</vt:lpstr>
      <vt:lpstr>新細明體</vt:lpstr>
      <vt:lpstr>標楷體</vt:lpstr>
      <vt:lpstr>Arial</vt:lpstr>
      <vt:lpstr>Calibri</vt:lpstr>
      <vt:lpstr>Calibri Light</vt:lpstr>
      <vt:lpstr>MV Boli</vt:lpstr>
      <vt:lpstr>Wingdings</vt:lpstr>
      <vt:lpstr>Wingdings 3</vt:lpstr>
      <vt:lpstr>Office 佈景主題</vt:lpstr>
      <vt:lpstr>Image</vt:lpstr>
      <vt:lpstr>PowerPoint 簡報</vt:lpstr>
      <vt:lpstr>PowerPoint 簡報</vt:lpstr>
      <vt:lpstr>  課後練習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ws</cp:lastModifiedBy>
  <cp:revision>80</cp:revision>
  <cp:lastPrinted>2020-10-09T02:39:57Z</cp:lastPrinted>
  <dcterms:created xsi:type="dcterms:W3CDTF">2019-10-17T11:17:50Z</dcterms:created>
  <dcterms:modified xsi:type="dcterms:W3CDTF">2020-10-15T03:32:13Z</dcterms:modified>
</cp:coreProperties>
</file>