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9456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2" end="2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49902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2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77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1046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615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06686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03295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421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5390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2283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29075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CBB4F-BDD9-4A04-9A7F-00F175C9F67E}" type="datetimeFigureOut">
              <a:rPr lang="zh-TW" altLang="en-US" smtClean="0"/>
              <a:t>2020/10/15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25-6D63-45F9-AD5D-9381D694FEC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141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9" name="群組 98"/>
          <p:cNvGrpSpPr/>
          <p:nvPr/>
        </p:nvGrpSpPr>
        <p:grpSpPr>
          <a:xfrm>
            <a:off x="413789" y="1000123"/>
            <a:ext cx="11682539" cy="4257629"/>
            <a:chOff x="413789" y="1000123"/>
            <a:chExt cx="11682539" cy="4257629"/>
          </a:xfrm>
        </p:grpSpPr>
        <p:sp>
          <p:nvSpPr>
            <p:cNvPr id="100" name="矩形 99"/>
            <p:cNvSpPr/>
            <p:nvPr/>
          </p:nvSpPr>
          <p:spPr>
            <a:xfrm>
              <a:off x="4137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~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`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10644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!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ㄅ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1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17151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@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ㄉ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2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236580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#</a:t>
              </a:r>
              <a:r>
                <a:rPr lang="en-US" altLang="zh-TW" sz="1600" b="1" dirty="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∨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3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301647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$  </a:t>
              </a:r>
              <a:r>
                <a:rPr lang="en-US" altLang="zh-TW" sz="1600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`</a:t>
              </a:r>
              <a:r>
                <a:rPr lang="en-US" altLang="zh-TW" sz="1600" b="1" dirty="0">
                  <a:solidFill>
                    <a:schemeClr val="tx1"/>
                  </a:solidFill>
                </a:rPr>
                <a:t/>
              </a:r>
              <a:br>
                <a:rPr lang="en-US" altLang="zh-TW" sz="1600" b="1" dirty="0">
                  <a:solidFill>
                    <a:schemeClr val="tx1"/>
                  </a:solidFill>
                </a:rPr>
              </a:br>
              <a:r>
                <a:rPr lang="en-US" altLang="zh-TW" sz="1600" b="1" dirty="0">
                  <a:solidFill>
                    <a:schemeClr val="tx1"/>
                  </a:solidFill>
                </a:rPr>
                <a:t>4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366714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%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ㄓ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5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2" name="矩形 111"/>
            <p:cNvSpPr/>
            <p:nvPr/>
          </p:nvSpPr>
          <p:spPr>
            <a:xfrm>
              <a:off x="431781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 smtClean="0">
                  <a:solidFill>
                    <a:schemeClr val="tx1"/>
                  </a:solidFill>
                </a:rPr>
                <a:t>^</a:t>
              </a:r>
              <a:r>
                <a:rPr lang="zh-TW" altLang="en-US" sz="1600" b="1" dirty="0" smtClean="0">
                  <a:solidFill>
                    <a:schemeClr val="tx1"/>
                  </a:solidFill>
                </a:rPr>
                <a:t>  ˊ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6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13" name="矩形 112"/>
            <p:cNvSpPr/>
            <p:nvPr/>
          </p:nvSpPr>
          <p:spPr>
            <a:xfrm>
              <a:off x="496848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&amp;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altLang="zh-TW" sz="1600" b="1" dirty="0" smtClean="0">
                  <a:solidFill>
                    <a:schemeClr val="tx1"/>
                  </a:solidFill>
                </a:rPr>
                <a:t>‧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7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561915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*</a:t>
              </a:r>
              <a:r>
                <a:rPr lang="zh-TW" altLang="en-US" b="1" dirty="0">
                  <a:solidFill>
                    <a:schemeClr val="tx1"/>
                  </a:solidFill>
                </a:rPr>
                <a:t>ㄚ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8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626982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(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ㄞ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9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>
              <a:off x="69204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)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 ㄢ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0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7" name="矩形 116"/>
            <p:cNvSpPr/>
            <p:nvPr/>
          </p:nvSpPr>
          <p:spPr>
            <a:xfrm>
              <a:off x="75711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_ </a:t>
              </a:r>
              <a:r>
                <a:rPr lang="zh-TW" altLang="en-US" b="1" dirty="0">
                  <a:solidFill>
                    <a:schemeClr val="tx1"/>
                  </a:solidFill>
                </a:rPr>
                <a:t>ㄦ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b="1" dirty="0">
                  <a:solidFill>
                    <a:schemeClr val="tx1"/>
                  </a:solidFill>
                </a:rPr>
                <a:t>-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8" name="矩形 117"/>
            <p:cNvSpPr/>
            <p:nvPr/>
          </p:nvSpPr>
          <p:spPr>
            <a:xfrm>
              <a:off x="82218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+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=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9" name="矩形 118"/>
            <p:cNvSpPr/>
            <p:nvPr/>
          </p:nvSpPr>
          <p:spPr>
            <a:xfrm>
              <a:off x="8901071" y="1785934"/>
              <a:ext cx="98532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Backspace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20" name="矩形 119"/>
            <p:cNvSpPr/>
            <p:nvPr/>
          </p:nvSpPr>
          <p:spPr>
            <a:xfrm>
              <a:off x="413790" y="100012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Esc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21" name="矩形 120"/>
            <p:cNvSpPr/>
            <p:nvPr/>
          </p:nvSpPr>
          <p:spPr>
            <a:xfrm>
              <a:off x="13281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Q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ㄆ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197886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W</a:t>
              </a:r>
              <a:r>
                <a:rPr lang="zh-TW" altLang="en-US" sz="1400" b="1" dirty="0">
                  <a:solidFill>
                    <a:schemeClr val="tx1"/>
                  </a:solidFill>
                </a:rPr>
                <a:t> ㄊ</a:t>
              </a:r>
              <a:endParaRPr lang="en-US" altLang="zh-TW" sz="1400" b="1" dirty="0">
                <a:solidFill>
                  <a:schemeClr val="tx1"/>
                </a:solidFill>
              </a:endParaRPr>
            </a:p>
            <a:p>
              <a:r>
                <a:rPr lang="zh-TW" altLang="en-US" sz="1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23" name="矩形 122"/>
            <p:cNvSpPr/>
            <p:nvPr/>
          </p:nvSpPr>
          <p:spPr>
            <a:xfrm>
              <a:off x="262953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ㄍ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4" name="矩形 123"/>
            <p:cNvSpPr/>
            <p:nvPr/>
          </p:nvSpPr>
          <p:spPr>
            <a:xfrm>
              <a:off x="328020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R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ㄐ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5" name="矩形 124"/>
            <p:cNvSpPr/>
            <p:nvPr/>
          </p:nvSpPr>
          <p:spPr>
            <a:xfrm>
              <a:off x="393087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ㄔ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6" name="矩形 125"/>
            <p:cNvSpPr/>
            <p:nvPr/>
          </p:nvSpPr>
          <p:spPr>
            <a:xfrm>
              <a:off x="458154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Y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ㄗ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7" name="矩形 126"/>
            <p:cNvSpPr/>
            <p:nvPr/>
          </p:nvSpPr>
          <p:spPr>
            <a:xfrm>
              <a:off x="523221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U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ㄧ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8" name="矩形 127"/>
            <p:cNvSpPr/>
            <p:nvPr/>
          </p:nvSpPr>
          <p:spPr>
            <a:xfrm>
              <a:off x="588288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I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ㄛ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29" name="矩形 128"/>
            <p:cNvSpPr/>
            <p:nvPr/>
          </p:nvSpPr>
          <p:spPr>
            <a:xfrm>
              <a:off x="653355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O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ㄟ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0" name="矩形 129"/>
            <p:cNvSpPr/>
            <p:nvPr/>
          </p:nvSpPr>
          <p:spPr>
            <a:xfrm>
              <a:off x="718422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P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ㄣ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1" name="矩形 130"/>
            <p:cNvSpPr/>
            <p:nvPr/>
          </p:nvSpPr>
          <p:spPr>
            <a:xfrm>
              <a:off x="78348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{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[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2" name="矩形 131"/>
            <p:cNvSpPr/>
            <p:nvPr/>
          </p:nvSpPr>
          <p:spPr>
            <a:xfrm>
              <a:off x="8500436" y="2543170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}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]</a:t>
              </a:r>
            </a:p>
          </p:txBody>
        </p:sp>
        <p:sp>
          <p:nvSpPr>
            <p:cNvPr id="133" name="矩形 132"/>
            <p:cNvSpPr/>
            <p:nvPr/>
          </p:nvSpPr>
          <p:spPr>
            <a:xfrm>
              <a:off x="9164807" y="2543172"/>
              <a:ext cx="721593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\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4" name="矩形 133"/>
            <p:cNvSpPr/>
            <p:nvPr/>
          </p:nvSpPr>
          <p:spPr>
            <a:xfrm>
              <a:off x="413790" y="2543170"/>
              <a:ext cx="84951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Tab</a:t>
              </a:r>
              <a:br>
                <a:rPr lang="en-US" altLang="zh-TW" sz="1600" dirty="0">
                  <a:solidFill>
                    <a:schemeClr val="tx1"/>
                  </a:solidFill>
                </a:rPr>
              </a:br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  <a:r>
                <a:rPr lang="en-US" altLang="zh-TW" sz="1600" dirty="0">
                  <a:solidFill>
                    <a:schemeClr val="tx1"/>
                  </a:solidFill>
                  <a:sym typeface="Wingdings 3" panose="05040102010807070707" pitchFamily="18" charset="2"/>
                </a:rPr>
                <a:t>|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5" name="矩形 134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6" name="矩形 135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F2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37" name="矩形 136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F3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38" name="矩形 137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F4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39" name="矩形 138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F9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0" name="矩形 139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F10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41" name="矩形 140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F11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F12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3" name="矩形 142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F5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44" name="矩形 143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F6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45" name="矩形 144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F7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146" name="矩形 145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F8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147" name="群組 146"/>
            <p:cNvGrpSpPr/>
            <p:nvPr/>
          </p:nvGrpSpPr>
          <p:grpSpPr>
            <a:xfrm>
              <a:off x="10169948" y="1785934"/>
              <a:ext cx="1926380" cy="1343028"/>
              <a:chOff x="10114334" y="1057262"/>
              <a:chExt cx="1926380" cy="1343028"/>
            </a:xfrm>
          </p:grpSpPr>
          <p:sp>
            <p:nvSpPr>
              <p:cNvPr id="191" name="矩形 190"/>
              <p:cNvSpPr/>
              <p:nvPr/>
            </p:nvSpPr>
            <p:spPr>
              <a:xfrm>
                <a:off x="10114334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Delete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矩形 191"/>
              <p:cNvSpPr/>
              <p:nvPr/>
            </p:nvSpPr>
            <p:spPr>
              <a:xfrm>
                <a:off x="10777487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600" dirty="0">
                    <a:solidFill>
                      <a:schemeClr val="tx1"/>
                    </a:solidFill>
                  </a:rPr>
                  <a:t>End</a:t>
                </a:r>
                <a:endParaRPr lang="zh-TW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3" name="矩形 192"/>
              <p:cNvSpPr/>
              <p:nvPr/>
            </p:nvSpPr>
            <p:spPr>
              <a:xfrm>
                <a:off x="11440640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Down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4" name="矩形 193"/>
              <p:cNvSpPr/>
              <p:nvPr/>
            </p:nvSpPr>
            <p:spPr>
              <a:xfrm>
                <a:off x="10128621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Insert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矩形 194"/>
              <p:cNvSpPr/>
              <p:nvPr/>
            </p:nvSpPr>
            <p:spPr>
              <a:xfrm>
                <a:off x="10791774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Home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矩形 195"/>
              <p:cNvSpPr/>
              <p:nvPr/>
            </p:nvSpPr>
            <p:spPr>
              <a:xfrm>
                <a:off x="11454927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 up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8" name="群組 147"/>
            <p:cNvGrpSpPr/>
            <p:nvPr/>
          </p:nvGrpSpPr>
          <p:grpSpPr>
            <a:xfrm>
              <a:off x="10138120" y="3857604"/>
              <a:ext cx="1936778" cy="1343028"/>
              <a:chOff x="10138120" y="3857604"/>
              <a:chExt cx="1936778" cy="1343028"/>
            </a:xfrm>
          </p:grpSpPr>
          <p:sp>
            <p:nvSpPr>
              <p:cNvPr id="187" name="矩形 186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←</a:t>
                </a:r>
              </a:p>
            </p:txBody>
          </p:sp>
          <p:sp>
            <p:nvSpPr>
              <p:cNvPr id="188" name="矩形 187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↓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矩形 188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→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矩形 189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↑</a:t>
                </a:r>
              </a:p>
            </p:txBody>
          </p:sp>
        </p:grpSp>
        <p:sp>
          <p:nvSpPr>
            <p:cNvPr id="149" name="矩形 148"/>
            <p:cNvSpPr/>
            <p:nvPr/>
          </p:nvSpPr>
          <p:spPr>
            <a:xfrm>
              <a:off x="1526681" y="3228967"/>
              <a:ext cx="54056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A</a:t>
              </a:r>
              <a:r>
                <a:rPr lang="zh-TW" altLang="en-US" sz="1400" b="1" dirty="0" smtClean="0">
                  <a:solidFill>
                    <a:schemeClr val="tx1"/>
                  </a:solidFill>
                </a:rPr>
                <a:t>ㄇ</a:t>
              </a:r>
              <a:endParaRPr lang="en-US" altLang="zh-TW" sz="1400" b="1" dirty="0" smtClean="0">
                <a:solidFill>
                  <a:schemeClr val="tx1"/>
                </a:solidFill>
              </a:endParaRPr>
            </a:p>
            <a:p>
              <a:r>
                <a:rPr lang="zh-TW" altLang="en-US" sz="14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150" name="矩形 149"/>
            <p:cNvSpPr/>
            <p:nvPr/>
          </p:nvSpPr>
          <p:spPr>
            <a:xfrm>
              <a:off x="214701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S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ㄋ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279768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D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ㄎ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2" name="矩形 151"/>
            <p:cNvSpPr/>
            <p:nvPr/>
          </p:nvSpPr>
          <p:spPr>
            <a:xfrm>
              <a:off x="344835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 smtClean="0">
                  <a:solidFill>
                    <a:schemeClr val="tx1"/>
                  </a:solidFill>
                </a:rPr>
                <a:t>F</a:t>
              </a:r>
              <a:r>
                <a:rPr lang="zh-TW" altLang="en-US" sz="1400" dirty="0" smtClean="0">
                  <a:solidFill>
                    <a:schemeClr val="tx1"/>
                  </a:solidFill>
                </a:rPr>
                <a:t> ㄑ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3" name="矩形 152"/>
            <p:cNvSpPr/>
            <p:nvPr/>
          </p:nvSpPr>
          <p:spPr>
            <a:xfrm>
              <a:off x="409902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G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ㄕ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474969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H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ㄘ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5" name="矩形 154"/>
            <p:cNvSpPr/>
            <p:nvPr/>
          </p:nvSpPr>
          <p:spPr>
            <a:xfrm>
              <a:off x="540036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J 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ㄨ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6" name="矩形 155"/>
            <p:cNvSpPr/>
            <p:nvPr/>
          </p:nvSpPr>
          <p:spPr>
            <a:xfrm>
              <a:off x="605103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K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670170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L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ㄠ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58" name="矩形 157"/>
            <p:cNvSpPr/>
            <p:nvPr/>
          </p:nvSpPr>
          <p:spPr>
            <a:xfrm>
              <a:off x="735237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b="1" dirty="0">
                  <a:solidFill>
                    <a:schemeClr val="tx1"/>
                  </a:solidFill>
                </a:rPr>
                <a:t>；</a:t>
              </a:r>
              <a:r>
                <a:rPr lang="zh-TW" altLang="en-US" sz="1400" b="1" dirty="0" smtClean="0">
                  <a:solidFill>
                    <a:schemeClr val="tx1"/>
                  </a:solidFill>
                </a:rPr>
                <a:t> </a:t>
              </a:r>
              <a:r>
                <a:rPr lang="zh-TW" altLang="en-US" sz="1200" b="1" dirty="0" smtClean="0">
                  <a:solidFill>
                    <a:schemeClr val="tx1"/>
                  </a:solidFill>
                </a:rPr>
                <a:t>ㄤ</a:t>
              </a:r>
              <a:endParaRPr lang="en-US" altLang="zh-TW" sz="1200" b="1" dirty="0" smtClean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；</a:t>
              </a:r>
            </a:p>
          </p:txBody>
        </p:sp>
        <p:sp>
          <p:nvSpPr>
            <p:cNvPr id="159" name="矩形 158"/>
            <p:cNvSpPr/>
            <p:nvPr/>
          </p:nvSpPr>
          <p:spPr>
            <a:xfrm>
              <a:off x="8017915" y="3228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‘</a:t>
              </a:r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8682286" y="3228967"/>
              <a:ext cx="1204115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Enter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61" name="矩形 160"/>
            <p:cNvSpPr/>
            <p:nvPr/>
          </p:nvSpPr>
          <p:spPr>
            <a:xfrm>
              <a:off x="413789" y="3228965"/>
              <a:ext cx="1007861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Caps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Lock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62" name="矩形 161"/>
            <p:cNvSpPr/>
            <p:nvPr/>
          </p:nvSpPr>
          <p:spPr>
            <a:xfrm>
              <a:off x="162167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Z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ㄈ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227234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X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ㄌ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4" name="矩形 163"/>
            <p:cNvSpPr/>
            <p:nvPr/>
          </p:nvSpPr>
          <p:spPr>
            <a:xfrm>
              <a:off x="292301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C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ㄏ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5" name="矩形 164"/>
            <p:cNvSpPr/>
            <p:nvPr/>
          </p:nvSpPr>
          <p:spPr>
            <a:xfrm>
              <a:off x="357368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V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ㄒ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6" name="矩形 165"/>
            <p:cNvSpPr/>
            <p:nvPr/>
          </p:nvSpPr>
          <p:spPr>
            <a:xfrm>
              <a:off x="422435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B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ㄖ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7" name="矩形 166"/>
            <p:cNvSpPr/>
            <p:nvPr/>
          </p:nvSpPr>
          <p:spPr>
            <a:xfrm>
              <a:off x="487502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N</a:t>
              </a:r>
              <a:r>
                <a:rPr lang="zh-TW" altLang="en-US" sz="1600" dirty="0">
                  <a:solidFill>
                    <a:schemeClr val="tx1"/>
                  </a:solidFill>
                </a:rPr>
                <a:t> 厶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68" name="矩形 167"/>
            <p:cNvSpPr/>
            <p:nvPr/>
          </p:nvSpPr>
          <p:spPr>
            <a:xfrm>
              <a:off x="552569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300" dirty="0">
                  <a:solidFill>
                    <a:schemeClr val="tx1"/>
                  </a:solidFill>
                </a:rPr>
                <a:t>M</a:t>
              </a:r>
              <a:r>
                <a:rPr lang="zh-TW" altLang="en-US" sz="1300" dirty="0">
                  <a:solidFill>
                    <a:schemeClr val="tx1"/>
                  </a:solidFill>
                </a:rPr>
                <a:t> ㄩ</a:t>
              </a:r>
              <a:endParaRPr lang="en-US" altLang="zh-TW" sz="1300" dirty="0">
                <a:solidFill>
                  <a:schemeClr val="tx1"/>
                </a:solidFill>
              </a:endParaRPr>
            </a:p>
            <a:p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69" name="矩形 168"/>
            <p:cNvSpPr/>
            <p:nvPr/>
          </p:nvSpPr>
          <p:spPr>
            <a:xfrm>
              <a:off x="617636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&lt;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ㄝ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，</a:t>
              </a:r>
            </a:p>
          </p:txBody>
        </p:sp>
        <p:sp>
          <p:nvSpPr>
            <p:cNvPr id="170" name="矩形 169"/>
            <p:cNvSpPr/>
            <p:nvPr/>
          </p:nvSpPr>
          <p:spPr>
            <a:xfrm>
              <a:off x="682703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&gt;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ㄡ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‧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1" name="矩形 170"/>
            <p:cNvSpPr/>
            <p:nvPr/>
          </p:nvSpPr>
          <p:spPr>
            <a:xfrm>
              <a:off x="7492577" y="391475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?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ㄥ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/</a:t>
              </a:r>
            </a:p>
          </p:txBody>
        </p:sp>
        <p:sp>
          <p:nvSpPr>
            <p:cNvPr id="172" name="矩形 171"/>
            <p:cNvSpPr/>
            <p:nvPr/>
          </p:nvSpPr>
          <p:spPr>
            <a:xfrm>
              <a:off x="8156948" y="3914758"/>
              <a:ext cx="170142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73" name="矩形 172"/>
            <p:cNvSpPr/>
            <p:nvPr/>
          </p:nvSpPr>
          <p:spPr>
            <a:xfrm>
              <a:off x="413789" y="3929032"/>
              <a:ext cx="111442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74" name="矩形 173"/>
            <p:cNvSpPr/>
            <p:nvPr/>
          </p:nvSpPr>
          <p:spPr>
            <a:xfrm>
              <a:off x="1421650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5" name="矩形 174"/>
            <p:cNvSpPr/>
            <p:nvPr/>
          </p:nvSpPr>
          <p:spPr>
            <a:xfrm>
              <a:off x="2143755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dirty="0">
                  <a:solidFill>
                    <a:schemeClr val="tx1"/>
                  </a:solidFill>
                </a:rPr>
                <a:t>ALT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76" name="矩形 175"/>
            <p:cNvSpPr/>
            <p:nvPr/>
          </p:nvSpPr>
          <p:spPr>
            <a:xfrm>
              <a:off x="2923012" y="4657691"/>
              <a:ext cx="3904020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7" name="矩形 176"/>
            <p:cNvSpPr/>
            <p:nvPr/>
          </p:nvSpPr>
          <p:spPr>
            <a:xfrm>
              <a:off x="6985374" y="4671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chemeClr val="tx1"/>
                  </a:solidFill>
                </a:rPr>
                <a:t>ALT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78" name="矩形 177"/>
            <p:cNvSpPr/>
            <p:nvPr/>
          </p:nvSpPr>
          <p:spPr>
            <a:xfrm>
              <a:off x="7692642" y="4671965"/>
              <a:ext cx="98964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179" name="矩形 178"/>
            <p:cNvSpPr/>
            <p:nvPr/>
          </p:nvSpPr>
          <p:spPr>
            <a:xfrm>
              <a:off x="8793916" y="4657691"/>
              <a:ext cx="106445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80" name="矩形 179"/>
            <p:cNvSpPr/>
            <p:nvPr/>
          </p:nvSpPr>
          <p:spPr>
            <a:xfrm>
              <a:off x="413789" y="4671965"/>
              <a:ext cx="84951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graphicFrame>
          <p:nvGraphicFramePr>
            <p:cNvPr id="181" name="物件 180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156963773"/>
                </p:ext>
              </p:extLst>
            </p:nvPr>
          </p:nvGraphicFramePr>
          <p:xfrm>
            <a:off x="1526682" y="4757760"/>
            <a:ext cx="344432" cy="3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" name="物件 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26682" y="4757760"/>
                          <a:ext cx="344432" cy="3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82" name="群組 181"/>
            <p:cNvGrpSpPr/>
            <p:nvPr/>
          </p:nvGrpSpPr>
          <p:grpSpPr>
            <a:xfrm>
              <a:off x="7753495" y="4729184"/>
              <a:ext cx="417741" cy="485716"/>
              <a:chOff x="4099020" y="5672138"/>
              <a:chExt cx="698189" cy="771525"/>
            </a:xfrm>
          </p:grpSpPr>
          <p:sp>
            <p:nvSpPr>
              <p:cNvPr id="183" name="矩形 182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4" name="矩形 183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5" name="矩形 184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6" name="矩形 185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2" name="橢圓形圖說文字 21"/>
          <p:cNvSpPr/>
          <p:nvPr/>
        </p:nvSpPr>
        <p:spPr>
          <a:xfrm>
            <a:off x="3215318" y="5343482"/>
            <a:ext cx="3620345" cy="731520"/>
          </a:xfrm>
          <a:prstGeom prst="wedgeEllipseCallout">
            <a:avLst>
              <a:gd name="adj1" fmla="val -7470"/>
              <a:gd name="adj2" fmla="val -73838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注音一聲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空白鍵</a:t>
            </a:r>
          </a:p>
        </p:txBody>
      </p:sp>
    </p:spTree>
    <p:extLst>
      <p:ext uri="{BB962C8B-B14F-4D97-AF65-F5344CB8AC3E}">
        <p14:creationId xmlns:p14="http://schemas.microsoft.com/office/powerpoint/2010/main" val="3095658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圖片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953" y="1001470"/>
            <a:ext cx="8522947" cy="61574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1379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000" b="1" dirty="0">
                <a:solidFill>
                  <a:schemeClr val="tx1"/>
                </a:solidFill>
              </a:rPr>
              <a:t>~</a:t>
            </a:r>
          </a:p>
          <a:p>
            <a:r>
              <a:rPr lang="en-US" altLang="zh-TW" sz="2000" b="1" dirty="0">
                <a:solidFill>
                  <a:schemeClr val="tx1"/>
                </a:solidFill>
              </a:rPr>
              <a:t>`  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06446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 smtClean="0">
                <a:solidFill>
                  <a:schemeClr val="tx1"/>
                </a:solidFill>
              </a:rPr>
              <a:t>!</a:t>
            </a:r>
            <a:r>
              <a:rPr lang="zh-TW" altLang="en-US" sz="1400" b="1" dirty="0" smtClean="0">
                <a:solidFill>
                  <a:schemeClr val="tx1"/>
                </a:solidFill>
              </a:rPr>
              <a:t> ㄅ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1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1513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@</a:t>
            </a:r>
            <a:r>
              <a:rPr lang="zh-TW" altLang="en-US" sz="1600" b="1" dirty="0">
                <a:solidFill>
                  <a:schemeClr val="tx1"/>
                </a:solidFill>
              </a:rPr>
              <a:t>ㄉ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2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36580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#</a:t>
            </a:r>
            <a:r>
              <a:rPr lang="en-US" altLang="zh-TW" sz="1600" b="1" dirty="0">
                <a:solidFill>
                  <a:schemeClr val="tx1"/>
                </a:solidFill>
                <a:latin typeface="MS Gothic" panose="020B0609070205080204" pitchFamily="49" charset="-128"/>
                <a:ea typeface="MS Gothic" panose="020B0609070205080204" pitchFamily="49" charset="-128"/>
              </a:rPr>
              <a:t>∨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3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1647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$  </a:t>
            </a:r>
            <a:r>
              <a:rPr lang="en-US" altLang="zh-TW" sz="1600" b="1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`</a:t>
            </a:r>
            <a:r>
              <a:rPr lang="en-US" altLang="zh-TW" sz="1600" b="1" dirty="0">
                <a:solidFill>
                  <a:schemeClr val="tx1"/>
                </a:solidFill>
              </a:rPr>
              <a:t/>
            </a:r>
            <a:br>
              <a:rPr lang="en-US" altLang="zh-TW" sz="1600" b="1" dirty="0">
                <a:solidFill>
                  <a:schemeClr val="tx1"/>
                </a:solidFill>
              </a:rPr>
            </a:br>
            <a:r>
              <a:rPr lang="en-US" altLang="zh-TW" sz="1600" b="1" dirty="0">
                <a:solidFill>
                  <a:schemeClr val="tx1"/>
                </a:solidFill>
              </a:rPr>
              <a:t>4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66714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% </a:t>
            </a:r>
            <a:r>
              <a:rPr lang="zh-TW" altLang="en-US" sz="1600" b="1" dirty="0">
                <a:solidFill>
                  <a:schemeClr val="tx1"/>
                </a:solidFill>
              </a:rPr>
              <a:t>ㄓ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5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31781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^</a:t>
            </a:r>
            <a:r>
              <a:rPr lang="zh-TW" altLang="en-US" sz="1600" b="1" dirty="0">
                <a:solidFill>
                  <a:schemeClr val="tx1"/>
                </a:solidFill>
              </a:rPr>
              <a:t>  ˊ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6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" name="矩形 10"/>
          <p:cNvSpPr/>
          <p:nvPr/>
        </p:nvSpPr>
        <p:spPr>
          <a:xfrm>
            <a:off x="496848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&amp;  </a:t>
            </a:r>
            <a:r>
              <a:rPr lang="en-US" altLang="zh-TW" sz="1600" b="1" dirty="0" smtClean="0">
                <a:solidFill>
                  <a:schemeClr val="tx1"/>
                </a:solidFill>
              </a:rPr>
              <a:t>‧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7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561915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*</a:t>
            </a:r>
            <a:r>
              <a:rPr lang="zh-TW" altLang="en-US" b="1" dirty="0">
                <a:solidFill>
                  <a:schemeClr val="tx1"/>
                </a:solidFill>
              </a:rPr>
              <a:t>ㄚ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8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626982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( </a:t>
            </a:r>
            <a:r>
              <a:rPr lang="zh-TW" altLang="en-US" sz="1600" b="1" dirty="0">
                <a:solidFill>
                  <a:schemeClr val="tx1"/>
                </a:solidFill>
              </a:rPr>
              <a:t>ㄞ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9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692049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)</a:t>
            </a:r>
            <a:r>
              <a:rPr lang="zh-TW" altLang="en-US" sz="1600" b="1" dirty="0">
                <a:solidFill>
                  <a:schemeClr val="tx1"/>
                </a:solidFill>
              </a:rPr>
              <a:t>  ㄢ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0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757116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b="1" dirty="0">
                <a:solidFill>
                  <a:schemeClr val="tx1"/>
                </a:solidFill>
              </a:rPr>
              <a:t>_ </a:t>
            </a:r>
            <a:r>
              <a:rPr lang="zh-TW" altLang="en-US" b="1" dirty="0">
                <a:solidFill>
                  <a:schemeClr val="tx1"/>
                </a:solidFill>
              </a:rPr>
              <a:t>ㄦ</a:t>
            </a:r>
            <a:endParaRPr lang="en-US" altLang="zh-TW" b="1" dirty="0">
              <a:solidFill>
                <a:schemeClr val="tx1"/>
              </a:solidFill>
            </a:endParaRPr>
          </a:p>
          <a:p>
            <a:r>
              <a:rPr lang="en-US" altLang="zh-TW" b="1" dirty="0">
                <a:solidFill>
                  <a:schemeClr val="tx1"/>
                </a:solidFill>
              </a:rPr>
              <a:t>-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221831" y="1785934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+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=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8901072" y="1785934"/>
            <a:ext cx="95730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sz="1400" b="1" dirty="0">
              <a:solidFill>
                <a:schemeClr val="tx1"/>
              </a:solidFill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13790" y="1000123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b="1" dirty="0">
                <a:solidFill>
                  <a:schemeClr val="tx1"/>
                </a:solidFill>
              </a:rPr>
              <a:t>Esc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32819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Q</a:t>
            </a:r>
            <a:r>
              <a:rPr lang="zh-TW" altLang="en-US" sz="1600" b="1" dirty="0">
                <a:solidFill>
                  <a:schemeClr val="tx1"/>
                </a:solidFill>
              </a:rPr>
              <a:t> ㄆ</a:t>
            </a:r>
            <a:endParaRPr lang="en-US" altLang="zh-TW" sz="1600" b="1" dirty="0">
              <a:solidFill>
                <a:schemeClr val="tx1"/>
              </a:solidFill>
            </a:endParaRPr>
          </a:p>
          <a:p>
            <a:r>
              <a:rPr lang="en-US" altLang="zh-TW" sz="1600" b="1" dirty="0">
                <a:solidFill>
                  <a:schemeClr val="tx1"/>
                </a:solidFill>
              </a:rPr>
              <a:t>  </a:t>
            </a:r>
            <a:endParaRPr lang="zh-TW" altLang="en-US" sz="1600" b="1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97886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W</a:t>
            </a:r>
            <a:r>
              <a:rPr lang="zh-TW" altLang="en-US" sz="1400" b="1" dirty="0">
                <a:solidFill>
                  <a:schemeClr val="tx1"/>
                </a:solidFill>
              </a:rPr>
              <a:t> ㄊ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矩形 34"/>
          <p:cNvSpPr/>
          <p:nvPr/>
        </p:nvSpPr>
        <p:spPr>
          <a:xfrm>
            <a:off x="262953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E</a:t>
            </a:r>
            <a:r>
              <a:rPr lang="zh-TW" altLang="en-US" sz="1600" dirty="0">
                <a:solidFill>
                  <a:schemeClr val="tx1"/>
                </a:solidFill>
              </a:rPr>
              <a:t> ㄍ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328020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R</a:t>
            </a:r>
            <a:r>
              <a:rPr lang="zh-TW" altLang="en-US" sz="1600" dirty="0">
                <a:solidFill>
                  <a:schemeClr val="tx1"/>
                </a:solidFill>
              </a:rPr>
              <a:t> ㄐ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393087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</a:t>
            </a:r>
            <a:r>
              <a:rPr lang="zh-TW" altLang="en-US" sz="1600" dirty="0">
                <a:solidFill>
                  <a:schemeClr val="tx1"/>
                </a:solidFill>
              </a:rPr>
              <a:t> ㄔ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458154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Y</a:t>
            </a:r>
            <a:r>
              <a:rPr lang="zh-TW" altLang="en-US" sz="1600" dirty="0">
                <a:solidFill>
                  <a:schemeClr val="tx1"/>
                </a:solidFill>
              </a:rPr>
              <a:t> ㄗ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523221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U</a:t>
            </a:r>
            <a:r>
              <a:rPr lang="zh-TW" altLang="en-US" sz="1600" dirty="0">
                <a:solidFill>
                  <a:schemeClr val="tx1"/>
                </a:solidFill>
              </a:rPr>
              <a:t> ㄧ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588288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I </a:t>
            </a:r>
            <a:r>
              <a:rPr lang="zh-TW" altLang="en-US" sz="1600" dirty="0">
                <a:solidFill>
                  <a:schemeClr val="tx1"/>
                </a:solidFill>
              </a:rPr>
              <a:t>ㄛ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53355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O </a:t>
            </a:r>
            <a:r>
              <a:rPr lang="zh-TW" altLang="en-US" sz="1600" dirty="0">
                <a:solidFill>
                  <a:schemeClr val="tx1"/>
                </a:solidFill>
              </a:rPr>
              <a:t>ㄟ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718422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P</a:t>
            </a:r>
            <a:r>
              <a:rPr lang="zh-TW" altLang="en-US" sz="1600" dirty="0">
                <a:solidFill>
                  <a:schemeClr val="tx1"/>
                </a:solidFill>
              </a:rPr>
              <a:t> ㄣ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7834891" y="2543172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{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[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8500436" y="2543170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}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]</a:t>
            </a:r>
          </a:p>
        </p:txBody>
      </p:sp>
      <p:sp>
        <p:nvSpPr>
          <p:cNvPr id="45" name="矩形 44"/>
          <p:cNvSpPr/>
          <p:nvPr/>
        </p:nvSpPr>
        <p:spPr>
          <a:xfrm>
            <a:off x="9164807" y="2543172"/>
            <a:ext cx="69356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|</a:t>
            </a:r>
          </a:p>
          <a:p>
            <a:r>
              <a:rPr lang="en-US" altLang="zh-TW" sz="1600" dirty="0">
                <a:solidFill>
                  <a:schemeClr val="tx1"/>
                </a:solidFill>
              </a:rPr>
              <a:t>\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413790" y="2543170"/>
            <a:ext cx="84951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Tab</a:t>
            </a:r>
            <a:br>
              <a:rPr lang="en-US" altLang="zh-TW" sz="1600" dirty="0">
                <a:solidFill>
                  <a:schemeClr val="tx1"/>
                </a:solidFill>
              </a:rPr>
            </a:br>
            <a:r>
              <a:rPr lang="en-US" altLang="zh-TW" sz="1600" dirty="0">
                <a:solidFill>
                  <a:schemeClr val="tx1"/>
                </a:solidFill>
              </a:rPr>
              <a:t>|</a:t>
            </a:r>
            <a:r>
              <a:rPr lang="en-US" altLang="zh-TW" sz="1600" dirty="0">
                <a:solidFill>
                  <a:schemeClr val="tx1"/>
                </a:solidFill>
                <a:sym typeface="Wingdings 3" panose="05040102010807070707" pitchFamily="18" charset="2"/>
              </a:rPr>
              <a:t>|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grpSp>
        <p:nvGrpSpPr>
          <p:cNvPr id="21" name="群組 20"/>
          <p:cNvGrpSpPr/>
          <p:nvPr/>
        </p:nvGrpSpPr>
        <p:grpSpPr>
          <a:xfrm>
            <a:off x="10111081" y="1721941"/>
            <a:ext cx="1926380" cy="1343028"/>
            <a:chOff x="10114334" y="1057262"/>
            <a:chExt cx="1926380" cy="1343028"/>
          </a:xfrm>
        </p:grpSpPr>
        <p:sp>
          <p:nvSpPr>
            <p:cNvPr id="60" name="矩形 59"/>
            <p:cNvSpPr/>
            <p:nvPr/>
          </p:nvSpPr>
          <p:spPr>
            <a:xfrm>
              <a:off x="10114334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Delete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1" name="矩形 60"/>
            <p:cNvSpPr/>
            <p:nvPr/>
          </p:nvSpPr>
          <p:spPr>
            <a:xfrm>
              <a:off x="10777487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End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2" name="矩形 61"/>
            <p:cNvSpPr/>
            <p:nvPr/>
          </p:nvSpPr>
          <p:spPr>
            <a:xfrm>
              <a:off x="11440640" y="181450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Down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矩形 62"/>
            <p:cNvSpPr/>
            <p:nvPr/>
          </p:nvSpPr>
          <p:spPr>
            <a:xfrm>
              <a:off x="10128621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100" dirty="0">
                  <a:solidFill>
                    <a:schemeClr val="tx1"/>
                  </a:solidFill>
                </a:rPr>
                <a:t>Insert</a:t>
              </a:r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4" name="矩形 63"/>
            <p:cNvSpPr/>
            <p:nvPr/>
          </p:nvSpPr>
          <p:spPr>
            <a:xfrm>
              <a:off x="10791774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Home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11454927" y="105726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200" dirty="0">
                  <a:solidFill>
                    <a:schemeClr val="tx1"/>
                  </a:solidFill>
                </a:rPr>
                <a:t>Page</a:t>
              </a:r>
            </a:p>
            <a:p>
              <a:r>
                <a:rPr lang="en-US" altLang="zh-TW" sz="1200" dirty="0">
                  <a:solidFill>
                    <a:schemeClr val="tx1"/>
                  </a:solidFill>
                </a:rPr>
                <a:t> up</a:t>
              </a:r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群組 19"/>
          <p:cNvGrpSpPr/>
          <p:nvPr/>
        </p:nvGrpSpPr>
        <p:grpSpPr>
          <a:xfrm>
            <a:off x="10203004" y="3851414"/>
            <a:ext cx="1912093" cy="1343028"/>
            <a:chOff x="10162805" y="3857604"/>
            <a:chExt cx="1912093" cy="1343028"/>
          </a:xfrm>
        </p:grpSpPr>
        <p:sp>
          <p:nvSpPr>
            <p:cNvPr id="66" name="矩形 65"/>
            <p:cNvSpPr/>
            <p:nvPr/>
          </p:nvSpPr>
          <p:spPr>
            <a:xfrm>
              <a:off x="10162805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solidFill>
                    <a:schemeClr val="tx1"/>
                  </a:solidFill>
                </a:rPr>
                <a:t>←</a:t>
              </a:r>
            </a:p>
          </p:txBody>
        </p:sp>
        <p:sp>
          <p:nvSpPr>
            <p:cNvPr id="67" name="矩形 66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b="1" dirty="0">
                  <a:solidFill>
                    <a:schemeClr val="tx1"/>
                  </a:solidFill>
                </a:rPr>
                <a:t>↓</a:t>
              </a:r>
              <a:endParaRPr lang="zh-TW" altLang="en-US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sz="3200" b="1" dirty="0">
                  <a:solidFill>
                    <a:schemeClr val="tx1"/>
                  </a:solidFill>
                </a:rPr>
                <a:t>→</a:t>
              </a:r>
              <a:endParaRPr lang="zh-TW" altLang="en-US" sz="3200" b="1" dirty="0">
                <a:solidFill>
                  <a:schemeClr val="tx1"/>
                </a:solidFill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3200" b="1" dirty="0">
                  <a:solidFill>
                    <a:schemeClr val="tx1"/>
                  </a:solidFill>
                </a:rPr>
                <a:t>↑</a:t>
              </a:r>
            </a:p>
          </p:txBody>
        </p:sp>
      </p:grpSp>
      <p:sp>
        <p:nvSpPr>
          <p:cNvPr id="72" name="矩形 71"/>
          <p:cNvSpPr/>
          <p:nvPr/>
        </p:nvSpPr>
        <p:spPr>
          <a:xfrm>
            <a:off x="1486533" y="3228967"/>
            <a:ext cx="58071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400" b="1" dirty="0">
                <a:solidFill>
                  <a:schemeClr val="tx1"/>
                </a:solidFill>
              </a:rPr>
              <a:t>A</a:t>
            </a:r>
            <a:r>
              <a:rPr lang="zh-TW" altLang="en-US" sz="1400" b="1" dirty="0" smtClean="0">
                <a:solidFill>
                  <a:schemeClr val="tx1"/>
                </a:solidFill>
              </a:rPr>
              <a:t> ㄇ</a:t>
            </a:r>
            <a:endParaRPr lang="en-US" altLang="zh-TW" sz="1400" b="1" dirty="0">
              <a:solidFill>
                <a:schemeClr val="tx1"/>
              </a:solidFill>
            </a:endParaRPr>
          </a:p>
          <a:p>
            <a:r>
              <a:rPr lang="zh-TW" altLang="en-US" sz="1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73" name="矩形 72"/>
          <p:cNvSpPr/>
          <p:nvPr/>
        </p:nvSpPr>
        <p:spPr>
          <a:xfrm>
            <a:off x="214701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S</a:t>
            </a:r>
            <a:r>
              <a:rPr lang="zh-TW" altLang="en-US" sz="1600" dirty="0" smtClean="0">
                <a:solidFill>
                  <a:schemeClr val="tx1"/>
                </a:solidFill>
              </a:rPr>
              <a:t> ㄋ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279768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D</a:t>
            </a:r>
            <a:r>
              <a:rPr lang="zh-TW" altLang="en-US" sz="1600" dirty="0" smtClean="0">
                <a:solidFill>
                  <a:schemeClr val="tx1"/>
                </a:solidFill>
              </a:rPr>
              <a:t> ㄎ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344835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F</a:t>
            </a:r>
            <a:r>
              <a:rPr lang="zh-TW" altLang="en-US" sz="1600" dirty="0" smtClean="0">
                <a:solidFill>
                  <a:schemeClr val="tx1"/>
                </a:solidFill>
              </a:rPr>
              <a:t> ㄑ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409902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G</a:t>
            </a:r>
            <a:r>
              <a:rPr lang="zh-TW" altLang="en-US" sz="1600" dirty="0" smtClean="0">
                <a:solidFill>
                  <a:schemeClr val="tx1"/>
                </a:solidFill>
              </a:rPr>
              <a:t> ㄕ 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7" name="矩形 76"/>
          <p:cNvSpPr/>
          <p:nvPr/>
        </p:nvSpPr>
        <p:spPr>
          <a:xfrm>
            <a:off x="474969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H</a:t>
            </a:r>
            <a:r>
              <a:rPr lang="zh-TW" altLang="en-US" sz="1600" dirty="0" smtClean="0">
                <a:solidFill>
                  <a:schemeClr val="tx1"/>
                </a:solidFill>
              </a:rPr>
              <a:t>ㄘ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540036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J</a:t>
            </a:r>
            <a:r>
              <a:rPr lang="zh-TW" altLang="en-US" sz="1600" dirty="0" smtClean="0">
                <a:solidFill>
                  <a:schemeClr val="tx1"/>
                </a:solidFill>
              </a:rPr>
              <a:t> </a:t>
            </a:r>
            <a:r>
              <a:rPr lang="zh-TW" altLang="en-US" sz="1600" dirty="0">
                <a:solidFill>
                  <a:schemeClr val="tx1"/>
                </a:solidFill>
              </a:rPr>
              <a:t>ㄨ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605103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 K</a:t>
            </a:r>
            <a:r>
              <a:rPr lang="zh-TW" altLang="en-US" sz="1600" dirty="0" smtClean="0">
                <a:solidFill>
                  <a:schemeClr val="tx1"/>
                </a:solidFill>
              </a:rPr>
              <a:t>ㄜ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0" name="矩形 79"/>
          <p:cNvSpPr/>
          <p:nvPr/>
        </p:nvSpPr>
        <p:spPr>
          <a:xfrm>
            <a:off x="670170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L</a:t>
            </a:r>
            <a:r>
              <a:rPr lang="zh-TW" altLang="en-US" sz="1600" dirty="0" smtClean="0">
                <a:solidFill>
                  <a:schemeClr val="tx1"/>
                </a:solidFill>
              </a:rPr>
              <a:t> ㄠ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7352370" y="3228967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1600" dirty="0" smtClean="0">
                <a:solidFill>
                  <a:schemeClr val="tx1"/>
                </a:solidFill>
              </a:rPr>
              <a:t> </a:t>
            </a:r>
            <a:r>
              <a:rPr lang="en-US" altLang="zh-TW" sz="1600" dirty="0" smtClean="0">
                <a:solidFill>
                  <a:schemeClr val="tx1"/>
                </a:solidFill>
              </a:rPr>
              <a:t>:</a:t>
            </a:r>
            <a:r>
              <a:rPr lang="zh-TW" altLang="en-US" sz="1600" dirty="0" smtClean="0">
                <a:solidFill>
                  <a:schemeClr val="tx1"/>
                </a:solidFill>
              </a:rPr>
              <a:t>ㄤ</a:t>
            </a:r>
            <a:endParaRPr lang="en-US" altLang="zh-TW" sz="1600" dirty="0" smtClean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；</a:t>
            </a:r>
          </a:p>
        </p:txBody>
      </p:sp>
      <p:sp>
        <p:nvSpPr>
          <p:cNvPr id="82" name="矩形 81"/>
          <p:cNvSpPr/>
          <p:nvPr/>
        </p:nvSpPr>
        <p:spPr>
          <a:xfrm>
            <a:off x="8017915" y="322896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 smtClean="0">
                <a:solidFill>
                  <a:schemeClr val="tx1"/>
                </a:solidFill>
              </a:rPr>
              <a:t>“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 smtClean="0">
                <a:solidFill>
                  <a:schemeClr val="tx1"/>
                </a:solidFill>
              </a:rPr>
              <a:t>‘</a:t>
            </a:r>
            <a:endParaRPr lang="en-US" altLang="zh-TW" sz="1600" dirty="0">
              <a:solidFill>
                <a:schemeClr val="tx1"/>
              </a:solidFill>
            </a:endParaRPr>
          </a:p>
        </p:txBody>
      </p:sp>
      <p:sp>
        <p:nvSpPr>
          <p:cNvPr id="83" name="矩形 82"/>
          <p:cNvSpPr/>
          <p:nvPr/>
        </p:nvSpPr>
        <p:spPr>
          <a:xfrm>
            <a:off x="8682286" y="3228967"/>
            <a:ext cx="1176090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Enter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413789" y="3228965"/>
            <a:ext cx="1007861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b="1" dirty="0">
                <a:solidFill>
                  <a:schemeClr val="tx1"/>
                </a:solidFill>
              </a:rPr>
              <a:t>Caps</a:t>
            </a:r>
          </a:p>
          <a:p>
            <a:r>
              <a:rPr lang="en-US" altLang="zh-TW" sz="1600" b="1" dirty="0">
                <a:solidFill>
                  <a:schemeClr val="tx1"/>
                </a:solidFill>
              </a:rPr>
              <a:t>Lock</a:t>
            </a:r>
            <a:r>
              <a:rPr lang="zh-TW" altLang="en-US" sz="16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84" name="矩形 83"/>
          <p:cNvSpPr/>
          <p:nvPr/>
        </p:nvSpPr>
        <p:spPr>
          <a:xfrm>
            <a:off x="162167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Z </a:t>
            </a:r>
            <a:r>
              <a:rPr lang="zh-TW" altLang="en-US" sz="1600" dirty="0">
                <a:solidFill>
                  <a:schemeClr val="tx1"/>
                </a:solidFill>
              </a:rPr>
              <a:t>ㄈ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5" name="矩形 84"/>
          <p:cNvSpPr/>
          <p:nvPr/>
        </p:nvSpPr>
        <p:spPr>
          <a:xfrm>
            <a:off x="227234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X</a:t>
            </a:r>
            <a:r>
              <a:rPr lang="zh-TW" altLang="en-US" sz="1600" dirty="0">
                <a:solidFill>
                  <a:schemeClr val="tx1"/>
                </a:solidFill>
              </a:rPr>
              <a:t> ㄌ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6" name="矩形 85"/>
          <p:cNvSpPr/>
          <p:nvPr/>
        </p:nvSpPr>
        <p:spPr>
          <a:xfrm>
            <a:off x="292301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C</a:t>
            </a:r>
            <a:r>
              <a:rPr lang="zh-TW" altLang="en-US" sz="1600" dirty="0">
                <a:solidFill>
                  <a:schemeClr val="tx1"/>
                </a:solidFill>
              </a:rPr>
              <a:t> ㄏ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7" name="矩形 86"/>
          <p:cNvSpPr/>
          <p:nvPr/>
        </p:nvSpPr>
        <p:spPr>
          <a:xfrm>
            <a:off x="357368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V</a:t>
            </a:r>
            <a:r>
              <a:rPr lang="zh-TW" altLang="en-US" sz="1600" dirty="0">
                <a:solidFill>
                  <a:schemeClr val="tx1"/>
                </a:solidFill>
              </a:rPr>
              <a:t> ㄒ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8" name="矩形 87"/>
          <p:cNvSpPr/>
          <p:nvPr/>
        </p:nvSpPr>
        <p:spPr>
          <a:xfrm>
            <a:off x="422435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B</a:t>
            </a:r>
            <a:r>
              <a:rPr lang="zh-TW" altLang="en-US" sz="1600" dirty="0">
                <a:solidFill>
                  <a:schemeClr val="tx1"/>
                </a:solidFill>
              </a:rPr>
              <a:t> ㄖ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89" name="矩形 88"/>
          <p:cNvSpPr/>
          <p:nvPr/>
        </p:nvSpPr>
        <p:spPr>
          <a:xfrm>
            <a:off x="487502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N</a:t>
            </a:r>
            <a:r>
              <a:rPr lang="zh-TW" altLang="en-US" sz="1600" dirty="0">
                <a:solidFill>
                  <a:schemeClr val="tx1"/>
                </a:solidFill>
              </a:rPr>
              <a:t> 厶</a:t>
            </a:r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0" name="矩形 89"/>
          <p:cNvSpPr/>
          <p:nvPr/>
        </p:nvSpPr>
        <p:spPr>
          <a:xfrm>
            <a:off x="552569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300" dirty="0">
                <a:solidFill>
                  <a:schemeClr val="tx1"/>
                </a:solidFill>
              </a:rPr>
              <a:t>M</a:t>
            </a:r>
            <a:r>
              <a:rPr lang="zh-TW" altLang="en-US" sz="1300" dirty="0">
                <a:solidFill>
                  <a:schemeClr val="tx1"/>
                </a:solidFill>
              </a:rPr>
              <a:t> ㄩ</a:t>
            </a:r>
            <a:endParaRPr lang="en-US" altLang="zh-TW" sz="1300" dirty="0">
              <a:solidFill>
                <a:schemeClr val="tx1"/>
              </a:solidFill>
            </a:endParaRPr>
          </a:p>
          <a:p>
            <a:endParaRPr lang="zh-TW" altLang="en-US" sz="1400" dirty="0">
              <a:solidFill>
                <a:schemeClr val="tx1"/>
              </a:solidFill>
            </a:endParaRPr>
          </a:p>
        </p:txBody>
      </p:sp>
      <p:sp>
        <p:nvSpPr>
          <p:cNvPr id="91" name="矩形 90"/>
          <p:cNvSpPr/>
          <p:nvPr/>
        </p:nvSpPr>
        <p:spPr>
          <a:xfrm>
            <a:off x="617636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&lt;</a:t>
            </a:r>
            <a:r>
              <a:rPr lang="zh-TW" altLang="en-US" sz="1600" dirty="0">
                <a:solidFill>
                  <a:schemeClr val="tx1"/>
                </a:solidFill>
              </a:rPr>
              <a:t> ㄝ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zh-TW" altLang="en-US" sz="1600" dirty="0">
                <a:solidFill>
                  <a:schemeClr val="tx1"/>
                </a:solidFill>
              </a:rPr>
              <a:t>，</a:t>
            </a:r>
          </a:p>
        </p:txBody>
      </p:sp>
      <p:sp>
        <p:nvSpPr>
          <p:cNvPr id="92" name="矩形 91"/>
          <p:cNvSpPr/>
          <p:nvPr/>
        </p:nvSpPr>
        <p:spPr>
          <a:xfrm>
            <a:off x="6827032" y="3914758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&gt;</a:t>
            </a:r>
            <a:r>
              <a:rPr lang="zh-TW" altLang="en-US" sz="1600" dirty="0">
                <a:solidFill>
                  <a:schemeClr val="tx1"/>
                </a:solidFill>
              </a:rPr>
              <a:t> ㄡ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‧</a:t>
            </a:r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3" name="矩形 92"/>
          <p:cNvSpPr/>
          <p:nvPr/>
        </p:nvSpPr>
        <p:spPr>
          <a:xfrm>
            <a:off x="7492577" y="3914756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1600" dirty="0">
                <a:solidFill>
                  <a:schemeClr val="tx1"/>
                </a:solidFill>
              </a:rPr>
              <a:t>?</a:t>
            </a:r>
            <a:r>
              <a:rPr lang="zh-TW" altLang="en-US" sz="1600" dirty="0">
                <a:solidFill>
                  <a:schemeClr val="tx1"/>
                </a:solidFill>
              </a:rPr>
              <a:t> ㄥ</a:t>
            </a:r>
            <a:endParaRPr lang="en-US" altLang="zh-TW" sz="1600" dirty="0">
              <a:solidFill>
                <a:schemeClr val="tx1"/>
              </a:solidFill>
            </a:endParaRPr>
          </a:p>
          <a:p>
            <a:r>
              <a:rPr lang="en-US" altLang="zh-TW" sz="1600" dirty="0">
                <a:solidFill>
                  <a:schemeClr val="tx1"/>
                </a:solidFill>
              </a:rPr>
              <a:t>/</a:t>
            </a:r>
          </a:p>
        </p:txBody>
      </p:sp>
      <p:sp>
        <p:nvSpPr>
          <p:cNvPr id="94" name="矩形 93"/>
          <p:cNvSpPr/>
          <p:nvPr/>
        </p:nvSpPr>
        <p:spPr>
          <a:xfrm>
            <a:off x="8156948" y="3914758"/>
            <a:ext cx="1701428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95" name="矩形 94"/>
          <p:cNvSpPr/>
          <p:nvPr/>
        </p:nvSpPr>
        <p:spPr>
          <a:xfrm>
            <a:off x="413789" y="3929032"/>
            <a:ext cx="111442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Shift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96" name="矩形 95"/>
          <p:cNvSpPr/>
          <p:nvPr/>
        </p:nvSpPr>
        <p:spPr>
          <a:xfrm>
            <a:off x="1421650" y="465768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97" name="矩形 96"/>
          <p:cNvSpPr/>
          <p:nvPr/>
        </p:nvSpPr>
        <p:spPr>
          <a:xfrm>
            <a:off x="2143755" y="4657689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dirty="0">
                <a:solidFill>
                  <a:schemeClr val="tx1"/>
                </a:solidFill>
              </a:rPr>
              <a:t>ALT</a:t>
            </a:r>
            <a:endParaRPr lang="zh-TW" altLang="en-US" dirty="0">
              <a:solidFill>
                <a:schemeClr val="tx1"/>
              </a:solidFill>
            </a:endParaRPr>
          </a:p>
        </p:txBody>
      </p:sp>
      <p:sp>
        <p:nvSpPr>
          <p:cNvPr id="98" name="矩形 97"/>
          <p:cNvSpPr/>
          <p:nvPr/>
        </p:nvSpPr>
        <p:spPr>
          <a:xfrm>
            <a:off x="2923012" y="4657691"/>
            <a:ext cx="3904020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  <a:p>
            <a:endParaRPr lang="zh-TW" altLang="en-US" sz="1600" dirty="0">
              <a:solidFill>
                <a:schemeClr val="tx1"/>
              </a:solidFill>
            </a:endParaRPr>
          </a:p>
        </p:txBody>
      </p:sp>
      <p:sp>
        <p:nvSpPr>
          <p:cNvPr id="104" name="矩形 103"/>
          <p:cNvSpPr/>
          <p:nvPr/>
        </p:nvSpPr>
        <p:spPr>
          <a:xfrm>
            <a:off x="6985374" y="4671965"/>
            <a:ext cx="585787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000" b="1" dirty="0">
                <a:solidFill>
                  <a:schemeClr val="tx1"/>
                </a:solidFill>
              </a:rPr>
              <a:t>ALT</a:t>
            </a:r>
            <a:endParaRPr lang="zh-TW" altLang="en-US" sz="2000" b="1" dirty="0">
              <a:solidFill>
                <a:schemeClr val="tx1"/>
              </a:solidFill>
            </a:endParaRPr>
          </a:p>
        </p:txBody>
      </p:sp>
      <p:sp>
        <p:nvSpPr>
          <p:cNvPr id="105" name="矩形 104"/>
          <p:cNvSpPr/>
          <p:nvPr/>
        </p:nvSpPr>
        <p:spPr>
          <a:xfrm>
            <a:off x="7692642" y="4671965"/>
            <a:ext cx="989644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altLang="zh-TW" sz="1600" dirty="0">
              <a:solidFill>
                <a:schemeClr val="tx1"/>
              </a:solidFill>
            </a:endParaRPr>
          </a:p>
        </p:txBody>
      </p:sp>
      <p:sp>
        <p:nvSpPr>
          <p:cNvPr id="106" name="矩形 105"/>
          <p:cNvSpPr/>
          <p:nvPr/>
        </p:nvSpPr>
        <p:spPr>
          <a:xfrm>
            <a:off x="8793916" y="4657691"/>
            <a:ext cx="106445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endParaRPr lang="zh-TW" altLang="en-US" sz="2400" b="1" dirty="0">
              <a:solidFill>
                <a:schemeClr val="tx1"/>
              </a:solidFill>
            </a:endParaRPr>
          </a:p>
        </p:txBody>
      </p:sp>
      <p:sp>
        <p:nvSpPr>
          <p:cNvPr id="107" name="矩形 106"/>
          <p:cNvSpPr/>
          <p:nvPr/>
        </p:nvSpPr>
        <p:spPr>
          <a:xfrm>
            <a:off x="413789" y="4671965"/>
            <a:ext cx="849519" cy="58578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TW" sz="2400" b="1" dirty="0">
                <a:solidFill>
                  <a:schemeClr val="tx1"/>
                </a:solidFill>
              </a:rPr>
              <a:t>Ctrl</a:t>
            </a:r>
            <a:r>
              <a:rPr lang="zh-TW" altLang="en-US" sz="2400" b="1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2" name="物件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9109883"/>
              </p:ext>
            </p:extLst>
          </p:nvPr>
        </p:nvGraphicFramePr>
        <p:xfrm>
          <a:off x="1526682" y="4757760"/>
          <a:ext cx="344432" cy="342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" name="Image" r:id="rId4" imgW="2831400" imgH="2818800" progId="Photoshop.Image.7">
                  <p:embed/>
                </p:oleObj>
              </mc:Choice>
              <mc:Fallback>
                <p:oleObj name="Image" r:id="rId4" imgW="2831400" imgH="2818800" progId="Photoshop.Image.7">
                  <p:embed/>
                  <p:pic>
                    <p:nvPicPr>
                      <p:cNvPr id="2" name="物件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26682" y="4757760"/>
                        <a:ext cx="344432" cy="342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" name="群組 18"/>
          <p:cNvGrpSpPr/>
          <p:nvPr/>
        </p:nvGrpSpPr>
        <p:grpSpPr>
          <a:xfrm>
            <a:off x="7753495" y="4729184"/>
            <a:ext cx="417741" cy="485716"/>
            <a:chOff x="4099020" y="5672138"/>
            <a:chExt cx="698189" cy="771525"/>
          </a:xfrm>
        </p:grpSpPr>
        <p:sp>
          <p:nvSpPr>
            <p:cNvPr id="3" name="矩形 2"/>
            <p:cNvSpPr/>
            <p:nvPr/>
          </p:nvSpPr>
          <p:spPr>
            <a:xfrm>
              <a:off x="4099020" y="5672138"/>
              <a:ext cx="698189" cy="771525"/>
            </a:xfrm>
            <a:prstGeom prst="rect">
              <a:avLst/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矩形 17"/>
            <p:cNvSpPr/>
            <p:nvPr/>
          </p:nvSpPr>
          <p:spPr>
            <a:xfrm>
              <a:off x="4245356" y="5822221"/>
              <a:ext cx="360707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8" name="矩形 107"/>
            <p:cNvSpPr/>
            <p:nvPr/>
          </p:nvSpPr>
          <p:spPr>
            <a:xfrm>
              <a:off x="4223764" y="602399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09" name="矩形 108"/>
            <p:cNvSpPr/>
            <p:nvPr/>
          </p:nvSpPr>
          <p:spPr>
            <a:xfrm>
              <a:off x="4223764" y="6213309"/>
              <a:ext cx="410875" cy="98194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3" name="群組 22"/>
          <p:cNvGrpSpPr/>
          <p:nvPr/>
        </p:nvGrpSpPr>
        <p:grpSpPr>
          <a:xfrm>
            <a:off x="1357354" y="1032429"/>
            <a:ext cx="8493327" cy="585787"/>
            <a:chOff x="1393074" y="1028696"/>
            <a:chExt cx="8493327" cy="585787"/>
          </a:xfrm>
          <a:solidFill>
            <a:schemeClr val="bg1"/>
          </a:solidFill>
        </p:grpSpPr>
        <p:sp>
          <p:nvSpPr>
            <p:cNvPr id="48" name="矩形 47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4" name="矩形 53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5" name="矩形 54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5" name="矩形 24"/>
          <p:cNvSpPr/>
          <p:nvPr/>
        </p:nvSpPr>
        <p:spPr>
          <a:xfrm>
            <a:off x="389447" y="916439"/>
            <a:ext cx="585788" cy="669471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99" name="群組 98"/>
          <p:cNvGrpSpPr/>
          <p:nvPr/>
        </p:nvGrpSpPr>
        <p:grpSpPr>
          <a:xfrm>
            <a:off x="10090129" y="1692737"/>
            <a:ext cx="1926380" cy="1343028"/>
            <a:chOff x="10114334" y="1057262"/>
            <a:chExt cx="1926380" cy="1343028"/>
          </a:xfrm>
          <a:solidFill>
            <a:schemeClr val="bg1"/>
          </a:solidFill>
        </p:grpSpPr>
        <p:sp>
          <p:nvSpPr>
            <p:cNvPr id="100" name="矩形 99"/>
            <p:cNvSpPr/>
            <p:nvPr/>
          </p:nvSpPr>
          <p:spPr>
            <a:xfrm>
              <a:off x="10114334" y="1814503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01" name="矩形 100"/>
            <p:cNvSpPr/>
            <p:nvPr/>
          </p:nvSpPr>
          <p:spPr>
            <a:xfrm>
              <a:off x="10777487" y="1814503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2" name="矩形 101"/>
            <p:cNvSpPr/>
            <p:nvPr/>
          </p:nvSpPr>
          <p:spPr>
            <a:xfrm>
              <a:off x="11440640" y="1814503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03" name="矩形 102"/>
            <p:cNvSpPr/>
            <p:nvPr/>
          </p:nvSpPr>
          <p:spPr>
            <a:xfrm>
              <a:off x="10128621" y="105726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10791774" y="105726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11" name="矩形 110"/>
            <p:cNvSpPr/>
            <p:nvPr/>
          </p:nvSpPr>
          <p:spPr>
            <a:xfrm>
              <a:off x="11454927" y="1057262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2" name="群組 111"/>
          <p:cNvGrpSpPr/>
          <p:nvPr/>
        </p:nvGrpSpPr>
        <p:grpSpPr>
          <a:xfrm>
            <a:off x="10177807" y="3871872"/>
            <a:ext cx="1912093" cy="1343028"/>
            <a:chOff x="10162805" y="3857604"/>
            <a:chExt cx="1912093" cy="1343028"/>
          </a:xfrm>
          <a:solidFill>
            <a:schemeClr val="bg1"/>
          </a:solidFill>
        </p:grpSpPr>
        <p:sp>
          <p:nvSpPr>
            <p:cNvPr id="113" name="矩形 112"/>
            <p:cNvSpPr/>
            <p:nvPr/>
          </p:nvSpPr>
          <p:spPr>
            <a:xfrm>
              <a:off x="10162805" y="4614845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4" name="矩形 113"/>
            <p:cNvSpPr/>
            <p:nvPr/>
          </p:nvSpPr>
          <p:spPr>
            <a:xfrm>
              <a:off x="10825958" y="4614845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矩形 114"/>
            <p:cNvSpPr/>
            <p:nvPr/>
          </p:nvSpPr>
          <p:spPr>
            <a:xfrm>
              <a:off x="11489111" y="4614845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16" name="矩形 115"/>
            <p:cNvSpPr/>
            <p:nvPr/>
          </p:nvSpPr>
          <p:spPr>
            <a:xfrm>
              <a:off x="10840245" y="3857604"/>
              <a:ext cx="585787" cy="585787"/>
            </a:xfrm>
            <a:prstGeom prst="rect">
              <a:avLst/>
            </a:prstGeom>
            <a:grp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18" name="矩形 117"/>
          <p:cNvSpPr/>
          <p:nvPr/>
        </p:nvSpPr>
        <p:spPr>
          <a:xfrm>
            <a:off x="8659120" y="3208577"/>
            <a:ext cx="1176090" cy="585787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</a:rPr>
              <a:t>  </a:t>
            </a:r>
          </a:p>
        </p:txBody>
      </p:sp>
      <p:sp>
        <p:nvSpPr>
          <p:cNvPr id="27" name="圓角矩形圖說文字 26"/>
          <p:cNvSpPr/>
          <p:nvPr/>
        </p:nvSpPr>
        <p:spPr>
          <a:xfrm>
            <a:off x="10470700" y="2836063"/>
            <a:ext cx="1230817" cy="1015351"/>
          </a:xfrm>
          <a:prstGeom prst="wedgeRoundRectCallout">
            <a:avLst>
              <a:gd name="adj1" fmla="val -104412"/>
              <a:gd name="adj2" fmla="val 23904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確定、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zh-TW" altLang="en-US" dirty="0">
                <a:solidFill>
                  <a:srgbClr val="FF0000"/>
                </a:solidFill>
              </a:rPr>
              <a:t>換行</a:t>
            </a:r>
          </a:p>
        </p:txBody>
      </p:sp>
      <p:sp>
        <p:nvSpPr>
          <p:cNvPr id="119" name="圓角矩形圖說文字 118"/>
          <p:cNvSpPr/>
          <p:nvPr/>
        </p:nvSpPr>
        <p:spPr>
          <a:xfrm>
            <a:off x="1980470" y="3935757"/>
            <a:ext cx="2145805" cy="1015351"/>
          </a:xfrm>
          <a:prstGeom prst="wedgeRoundRectCallout">
            <a:avLst>
              <a:gd name="adj1" fmla="val -71329"/>
              <a:gd name="adj2" fmla="val -25131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移位、多重選擇</a:t>
            </a:r>
          </a:p>
        </p:txBody>
      </p:sp>
      <p:grpSp>
        <p:nvGrpSpPr>
          <p:cNvPr id="28" name="群組 27"/>
          <p:cNvGrpSpPr/>
          <p:nvPr/>
        </p:nvGrpSpPr>
        <p:grpSpPr>
          <a:xfrm>
            <a:off x="427991" y="4696024"/>
            <a:ext cx="9478779" cy="594852"/>
            <a:chOff x="389447" y="4648583"/>
            <a:chExt cx="9478779" cy="594852"/>
          </a:xfrm>
        </p:grpSpPr>
        <p:sp>
          <p:nvSpPr>
            <p:cNvPr id="121" name="矩形 120"/>
            <p:cNvSpPr/>
            <p:nvPr/>
          </p:nvSpPr>
          <p:spPr>
            <a:xfrm>
              <a:off x="8803767" y="4648583"/>
              <a:ext cx="1064459" cy="5857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22" name="矩形 121"/>
            <p:cNvSpPr/>
            <p:nvPr/>
          </p:nvSpPr>
          <p:spPr>
            <a:xfrm>
              <a:off x="389447" y="4657648"/>
              <a:ext cx="895880" cy="5857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3" name="圓角矩形圖說文字 122"/>
          <p:cNvSpPr/>
          <p:nvPr/>
        </p:nvSpPr>
        <p:spPr>
          <a:xfrm>
            <a:off x="9235272" y="5675325"/>
            <a:ext cx="1230817" cy="809824"/>
          </a:xfrm>
          <a:prstGeom prst="wedgeRoundRectCallout">
            <a:avLst>
              <a:gd name="adj1" fmla="val -23679"/>
              <a:gd name="adj2" fmla="val -10416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控制鍵</a:t>
            </a:r>
          </a:p>
        </p:txBody>
      </p:sp>
      <p:grpSp>
        <p:nvGrpSpPr>
          <p:cNvPr id="29" name="群組 28"/>
          <p:cNvGrpSpPr/>
          <p:nvPr/>
        </p:nvGrpSpPr>
        <p:grpSpPr>
          <a:xfrm>
            <a:off x="388366" y="3941904"/>
            <a:ext cx="9495433" cy="585788"/>
            <a:chOff x="339777" y="3933051"/>
            <a:chExt cx="9495433" cy="585788"/>
          </a:xfrm>
        </p:grpSpPr>
        <p:sp>
          <p:nvSpPr>
            <p:cNvPr id="120" name="矩形 119"/>
            <p:cNvSpPr/>
            <p:nvPr/>
          </p:nvSpPr>
          <p:spPr>
            <a:xfrm>
              <a:off x="339777" y="3933051"/>
              <a:ext cx="1102554" cy="5857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24" name="矩形 123"/>
            <p:cNvSpPr/>
            <p:nvPr/>
          </p:nvSpPr>
          <p:spPr>
            <a:xfrm>
              <a:off x="8076052" y="3933052"/>
              <a:ext cx="1759158" cy="585787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</p:grpSp>
      <p:sp>
        <p:nvSpPr>
          <p:cNvPr id="125" name="圓角矩形圖說文字 124"/>
          <p:cNvSpPr/>
          <p:nvPr/>
        </p:nvSpPr>
        <p:spPr>
          <a:xfrm>
            <a:off x="358813" y="192783"/>
            <a:ext cx="1458962" cy="434346"/>
          </a:xfrm>
          <a:prstGeom prst="wedgeRoundRectCallout">
            <a:avLst>
              <a:gd name="adj1" fmla="val -22132"/>
              <a:gd name="adj2" fmla="val 154668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取消、離開</a:t>
            </a:r>
          </a:p>
        </p:txBody>
      </p:sp>
      <p:sp>
        <p:nvSpPr>
          <p:cNvPr id="126" name="圓角矩形圖說文字 125"/>
          <p:cNvSpPr/>
          <p:nvPr/>
        </p:nvSpPr>
        <p:spPr>
          <a:xfrm>
            <a:off x="1977281" y="175183"/>
            <a:ext cx="2604259" cy="519751"/>
          </a:xfrm>
          <a:prstGeom prst="wedgeRoundRectCallout">
            <a:avLst>
              <a:gd name="adj1" fmla="val -32492"/>
              <a:gd name="adj2" fmla="val 11209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TW" dirty="0">
              <a:solidFill>
                <a:srgbClr val="FF0000"/>
              </a:solidFill>
            </a:endParaRPr>
          </a:p>
          <a:p>
            <a:pPr algn="ctr"/>
            <a:r>
              <a:rPr lang="zh-TW" altLang="en-US" dirty="0">
                <a:solidFill>
                  <a:srgbClr val="FF0000"/>
                </a:solidFill>
              </a:rPr>
              <a:t>重新命名、慢點兩下</a:t>
            </a:r>
            <a:endParaRPr lang="en-US" altLang="zh-TW" dirty="0">
              <a:solidFill>
                <a:srgbClr val="FF0000"/>
              </a:solidFill>
            </a:endParaRPr>
          </a:p>
          <a:p>
            <a:pPr algn="ctr"/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358813" y="3256109"/>
            <a:ext cx="1051064" cy="585787"/>
          </a:xfrm>
          <a:prstGeom prst="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7" name="圓角矩形圖說文字 126"/>
          <p:cNvSpPr/>
          <p:nvPr/>
        </p:nvSpPr>
        <p:spPr>
          <a:xfrm>
            <a:off x="2060863" y="2826545"/>
            <a:ext cx="1841801" cy="1015351"/>
          </a:xfrm>
          <a:prstGeom prst="wedgeRoundRectCallout">
            <a:avLst>
              <a:gd name="adj1" fmla="val -77045"/>
              <a:gd name="adj2" fmla="val 1989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大寫鎖定</a:t>
            </a:r>
            <a:endParaRPr lang="en-US" altLang="zh-TW" dirty="0">
              <a:solidFill>
                <a:srgbClr val="FF0000"/>
              </a:solidFill>
            </a:endParaRPr>
          </a:p>
          <a:p>
            <a:pPr algn="ctr"/>
            <a:r>
              <a:rPr lang="en-US" altLang="zh-TW" dirty="0">
                <a:solidFill>
                  <a:srgbClr val="FF0000"/>
                </a:solidFill>
              </a:rPr>
              <a:t>(</a:t>
            </a:r>
            <a:r>
              <a:rPr lang="zh-TW" altLang="en-US" dirty="0">
                <a:solidFill>
                  <a:srgbClr val="FF0000"/>
                </a:solidFill>
              </a:rPr>
              <a:t>若按下，則</a:t>
            </a:r>
            <a:r>
              <a:rPr lang="en-US" altLang="zh-TW" dirty="0">
                <a:solidFill>
                  <a:srgbClr val="FF0000"/>
                </a:solidFill>
              </a:rPr>
              <a:t>A</a:t>
            </a:r>
            <a:r>
              <a:rPr lang="zh-TW" altLang="en-US" dirty="0">
                <a:solidFill>
                  <a:srgbClr val="FF0000"/>
                </a:solidFill>
              </a:rPr>
              <a:t>燈會 亮</a:t>
            </a:r>
            <a:r>
              <a:rPr lang="en-US" altLang="zh-TW" dirty="0">
                <a:solidFill>
                  <a:srgbClr val="FF0000"/>
                </a:solidFill>
              </a:rPr>
              <a:t>)</a:t>
            </a: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26" name="文字方塊 25"/>
          <p:cNvSpPr txBox="1"/>
          <p:nvPr/>
        </p:nvSpPr>
        <p:spPr>
          <a:xfrm>
            <a:off x="10859293" y="-10683"/>
            <a:ext cx="2997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dirty="0">
                <a:solidFill>
                  <a:srgbClr val="FF0000"/>
                </a:solidFill>
              </a:rPr>
              <a:t>A</a:t>
            </a:r>
            <a:endParaRPr lang="zh-TW" altLang="en-US" sz="2800" dirty="0">
              <a:solidFill>
                <a:srgbClr val="FF0000"/>
              </a:solidFill>
            </a:endParaRPr>
          </a:p>
        </p:txBody>
      </p:sp>
      <p:sp>
        <p:nvSpPr>
          <p:cNvPr id="128" name="圓角矩形圖說文字 127"/>
          <p:cNvSpPr/>
          <p:nvPr/>
        </p:nvSpPr>
        <p:spPr>
          <a:xfrm>
            <a:off x="8537632" y="382079"/>
            <a:ext cx="1230817" cy="1015351"/>
          </a:xfrm>
          <a:prstGeom prst="wedgeRoundRectCallout">
            <a:avLst>
              <a:gd name="adj1" fmla="val 10403"/>
              <a:gd name="adj2" fmla="val 84488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刪除前面</a:t>
            </a:r>
          </a:p>
        </p:txBody>
      </p:sp>
      <p:sp>
        <p:nvSpPr>
          <p:cNvPr id="129" name="圓角矩形圖說文字 128"/>
          <p:cNvSpPr/>
          <p:nvPr/>
        </p:nvSpPr>
        <p:spPr>
          <a:xfrm>
            <a:off x="6701701" y="5734526"/>
            <a:ext cx="1472338" cy="809824"/>
          </a:xfrm>
          <a:prstGeom prst="wedgeRoundRectCallout">
            <a:avLst>
              <a:gd name="adj1" fmla="val -15775"/>
              <a:gd name="adj2" fmla="val -104169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切換、選擇</a:t>
            </a:r>
          </a:p>
        </p:txBody>
      </p:sp>
      <p:sp>
        <p:nvSpPr>
          <p:cNvPr id="130" name="圓角矩形圖說文字 129"/>
          <p:cNvSpPr/>
          <p:nvPr/>
        </p:nvSpPr>
        <p:spPr>
          <a:xfrm>
            <a:off x="10123640" y="1190450"/>
            <a:ext cx="1230817" cy="937183"/>
          </a:xfrm>
          <a:prstGeom prst="wedgeRoundRectCallout">
            <a:avLst>
              <a:gd name="adj1" fmla="val -13235"/>
              <a:gd name="adj2" fmla="val 80940"/>
              <a:gd name="adj3" fmla="val 16667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刪除後面</a:t>
            </a:r>
          </a:p>
        </p:txBody>
      </p:sp>
      <p:pic>
        <p:nvPicPr>
          <p:cNvPr id="31" name="圖片 30"/>
          <p:cNvPicPr>
            <a:picLocks noChangeAspect="1"/>
          </p:cNvPicPr>
          <p:nvPr/>
        </p:nvPicPr>
        <p:blipFill rotWithShape="1">
          <a:blip r:embed="rId6"/>
          <a:srcRect t="19654"/>
          <a:stretch/>
        </p:blipFill>
        <p:spPr>
          <a:xfrm>
            <a:off x="10192331" y="475989"/>
            <a:ext cx="1773458" cy="567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319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9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xit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xit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</p:childTnLst>
        </p:cTn>
      </p:par>
    </p:tnLst>
    <p:bldLst>
      <p:bldP spid="32" grpId="0" animBg="1"/>
      <p:bldP spid="83" grpId="0" animBg="1"/>
      <p:bldP spid="69" grpId="0" animBg="1"/>
      <p:bldP spid="94" grpId="0" animBg="1"/>
      <p:bldP spid="107" grpId="0" animBg="1"/>
      <p:bldP spid="25" grpId="0" animBg="1"/>
      <p:bldP spid="118" grpId="0" animBg="1"/>
      <p:bldP spid="27" grpId="0" animBg="1"/>
      <p:bldP spid="119" grpId="0" animBg="1"/>
      <p:bldP spid="123" grpId="0" animBg="1"/>
      <p:bldP spid="125" grpId="0" animBg="1"/>
      <p:bldP spid="126" grpId="0" animBg="1"/>
      <p:bldP spid="30" grpId="0" animBg="1"/>
      <p:bldP spid="127" grpId="0" animBg="1"/>
      <p:bldP spid="128" grpId="0" animBg="1"/>
      <p:bldP spid="129" grpId="0" animBg="1"/>
      <p:bldP spid="1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  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課後練習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zh-TW" altLang="en-US" dirty="0"/>
              <a:t>問題一：確定的英文</a:t>
            </a:r>
            <a:r>
              <a:rPr lang="en-US" altLang="zh-TW" dirty="0"/>
              <a:t>【                】</a:t>
            </a:r>
          </a:p>
          <a:p>
            <a:pPr marL="457200" lvl="1" indent="0">
              <a:buNone/>
            </a:pPr>
            <a:r>
              <a:rPr lang="zh-TW" altLang="en-US" dirty="0"/>
              <a:t>問題二：取消的英文 </a:t>
            </a:r>
            <a:r>
              <a:rPr lang="en-US" altLang="zh-TW" dirty="0"/>
              <a:t>【                】</a:t>
            </a:r>
          </a:p>
          <a:p>
            <a:pPr marL="457200" lvl="1" indent="0">
              <a:buNone/>
            </a:pPr>
            <a:r>
              <a:rPr lang="zh-TW" altLang="en-US" dirty="0"/>
              <a:t>問題三：我想要 多重選取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滑鼠 左鍵</a:t>
            </a:r>
            <a:r>
              <a:rPr lang="en-US" altLang="zh-TW" dirty="0">
                <a:sym typeface="Wingdings" panose="05000000000000000000" pitchFamily="2" charset="2"/>
              </a:rPr>
              <a:t>+</a:t>
            </a:r>
            <a:r>
              <a:rPr lang="en-US" altLang="zh-TW" dirty="0"/>
              <a:t>【                    】</a:t>
            </a:r>
            <a:r>
              <a:rPr lang="zh-TW" altLang="en-US" dirty="0"/>
              <a:t>鍵</a:t>
            </a:r>
            <a:endParaRPr lang="en-US" altLang="zh-TW" dirty="0"/>
          </a:p>
          <a:p>
            <a:pPr marL="457200" lvl="1" indent="0">
              <a:buNone/>
            </a:pPr>
            <a:endParaRPr lang="en-US" altLang="zh-TW" dirty="0"/>
          </a:p>
          <a:p>
            <a:pPr marL="457200" lvl="1" indent="0">
              <a:buNone/>
            </a:pPr>
            <a:r>
              <a:rPr lang="zh-TW" altLang="en-US" dirty="0"/>
              <a:t>問題四：我想要  個別 跳著選取</a:t>
            </a:r>
            <a:r>
              <a:rPr lang="en-US" altLang="zh-TW" dirty="0">
                <a:sym typeface="Wingdings" panose="05000000000000000000" pitchFamily="2" charset="2"/>
              </a:rPr>
              <a:t></a:t>
            </a:r>
            <a:r>
              <a:rPr lang="zh-TW" altLang="en-US" dirty="0">
                <a:sym typeface="Wingdings" panose="05000000000000000000" pitchFamily="2" charset="2"/>
              </a:rPr>
              <a:t>滑鼠左鍵</a:t>
            </a:r>
            <a:r>
              <a:rPr lang="en-US" altLang="zh-TW" dirty="0">
                <a:sym typeface="Wingdings" panose="05000000000000000000" pitchFamily="2" charset="2"/>
              </a:rPr>
              <a:t>+  【            】</a:t>
            </a:r>
            <a:r>
              <a:rPr lang="zh-TW" altLang="en-US" dirty="0">
                <a:sym typeface="Wingdings" panose="05000000000000000000" pitchFamily="2" charset="2"/>
              </a:rPr>
              <a:t>鍵</a:t>
            </a:r>
            <a:endParaRPr lang="en-US" altLang="zh-TW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zh-TW" altLang="en-US" dirty="0">
                <a:sym typeface="Wingdings" panose="05000000000000000000" pitchFamily="2" charset="2"/>
              </a:rPr>
              <a:t>問題五：刪除前面按</a:t>
            </a:r>
            <a:r>
              <a:rPr lang="en-US" altLang="zh-TW" dirty="0">
                <a:sym typeface="Wingdings" panose="05000000000000000000" pitchFamily="2" charset="2"/>
              </a:rPr>
              <a:t>【                】(</a:t>
            </a:r>
            <a:r>
              <a:rPr lang="zh-TW" altLang="en-US" dirty="0">
                <a:sym typeface="Wingdings" panose="05000000000000000000" pitchFamily="2" charset="2"/>
              </a:rPr>
              <a:t>英文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zh-TW" altLang="en-US" dirty="0">
                <a:sym typeface="Wingdings" panose="05000000000000000000" pitchFamily="2" charset="2"/>
              </a:rPr>
              <a:t>問題六： 刪除後面按</a:t>
            </a:r>
            <a:r>
              <a:rPr lang="en-US" altLang="zh-TW" dirty="0">
                <a:sym typeface="Wingdings" panose="05000000000000000000" pitchFamily="2" charset="2"/>
              </a:rPr>
              <a:t>【               】(</a:t>
            </a:r>
            <a:r>
              <a:rPr lang="zh-TW" altLang="en-US" dirty="0">
                <a:sym typeface="Wingdings" panose="05000000000000000000" pitchFamily="2" charset="2"/>
              </a:rPr>
              <a:t>英文</a:t>
            </a:r>
            <a:r>
              <a:rPr lang="en-US" altLang="zh-TW" dirty="0">
                <a:sym typeface="Wingdings" panose="05000000000000000000" pitchFamily="2" charset="2"/>
              </a:rPr>
              <a:t>)</a:t>
            </a:r>
          </a:p>
          <a:p>
            <a:pPr marL="457200" lvl="1" indent="0">
              <a:buNone/>
            </a:pPr>
            <a:endParaRPr lang="en-US" altLang="zh-TW" dirty="0">
              <a:sym typeface="Wingdings" panose="05000000000000000000" pitchFamily="2" charset="2"/>
            </a:endParaRPr>
          </a:p>
          <a:p>
            <a:pPr marL="457200" lvl="1" indent="0">
              <a:buNone/>
            </a:pPr>
            <a:r>
              <a:rPr lang="zh-TW" altLang="en-US" dirty="0">
                <a:sym typeface="Wingdings" panose="05000000000000000000" pitchFamily="2" charset="2"/>
              </a:rPr>
              <a:t>問題七：想要輸入時</a:t>
            </a:r>
            <a:r>
              <a:rPr lang="en-US" altLang="zh-TW" dirty="0">
                <a:sym typeface="Wingdings" panose="05000000000000000000" pitchFamily="2" charset="2"/>
              </a:rPr>
              <a:t>,</a:t>
            </a:r>
            <a:r>
              <a:rPr lang="zh-TW" altLang="en-US" dirty="0">
                <a:sym typeface="Wingdings" panose="05000000000000000000" pitchFamily="2" charset="2"/>
              </a:rPr>
              <a:t>螢幕要有什麼東西在</a:t>
            </a:r>
            <a:r>
              <a:rPr lang="en-US" altLang="zh-TW" dirty="0">
                <a:sym typeface="Wingdings" panose="05000000000000000000" pitchFamily="2" charset="2"/>
              </a:rPr>
              <a:t> </a:t>
            </a:r>
          </a:p>
          <a:p>
            <a:pPr marL="457200" lvl="1" indent="0">
              <a:buNone/>
            </a:pPr>
            <a:r>
              <a:rPr lang="en-US" altLang="zh-TW" dirty="0">
                <a:sym typeface="Wingdings" panose="05000000000000000000" pitchFamily="2" charset="2"/>
              </a:rPr>
              <a:t>                      【  1</a:t>
            </a:r>
            <a:r>
              <a:rPr lang="zh-TW" altLang="en-US" dirty="0">
                <a:sym typeface="Wingdings" panose="05000000000000000000" pitchFamily="2" charset="2"/>
              </a:rPr>
              <a:t>滑鼠的箭頭  </a:t>
            </a:r>
            <a:r>
              <a:rPr lang="en-US" altLang="zh-TW" dirty="0">
                <a:sym typeface="Wingdings" panose="05000000000000000000" pitchFamily="2" charset="2"/>
              </a:rPr>
              <a:t>2.</a:t>
            </a:r>
            <a:r>
              <a:rPr lang="zh-TW" altLang="en-US" dirty="0">
                <a:sym typeface="Wingdings" panose="05000000000000000000" pitchFamily="2" charset="2"/>
              </a:rPr>
              <a:t>閃動的 </a:t>
            </a:r>
            <a:r>
              <a:rPr lang="en-US" altLang="zh-TW" dirty="0">
                <a:solidFill>
                  <a:srgbClr val="FF0000"/>
                </a:solidFill>
                <a:sym typeface="Wingdings" panose="05000000000000000000" pitchFamily="2" charset="2"/>
              </a:rPr>
              <a:t>| </a:t>
            </a:r>
            <a:r>
              <a:rPr lang="zh-TW" altLang="en-US" dirty="0">
                <a:sym typeface="Wingdings" panose="05000000000000000000" pitchFamily="2" charset="2"/>
              </a:rPr>
              <a:t>游標 </a:t>
            </a:r>
            <a:r>
              <a:rPr lang="en-US" altLang="zh-TW" dirty="0">
                <a:sym typeface="Wingdings" panose="05000000000000000000" pitchFamily="2" charset="2"/>
              </a:rPr>
              <a:t>3.</a:t>
            </a:r>
            <a:r>
              <a:rPr lang="zh-TW" altLang="en-US" dirty="0">
                <a:sym typeface="Wingdings" panose="05000000000000000000" pitchFamily="2" charset="2"/>
              </a:rPr>
              <a:t>游棒</a:t>
            </a:r>
            <a:r>
              <a:rPr lang="en-US" altLang="zh-TW" dirty="0">
                <a:sym typeface="Wingdings" panose="05000000000000000000" pitchFamily="2" charset="2"/>
              </a:rPr>
              <a:t>4.</a:t>
            </a:r>
            <a:r>
              <a:rPr lang="zh-TW" altLang="en-US" dirty="0">
                <a:sym typeface="Wingdings" panose="05000000000000000000" pitchFamily="2" charset="2"/>
              </a:rPr>
              <a:t>以上都要</a:t>
            </a:r>
            <a:r>
              <a:rPr lang="en-US" altLang="zh-TW" dirty="0">
                <a:sym typeface="Wingdings" panose="05000000000000000000" pitchFamily="2" charset="2"/>
              </a:rPr>
              <a:t>】</a:t>
            </a:r>
            <a:r>
              <a:rPr lang="zh-TW" altLang="en-US" dirty="0">
                <a:sym typeface="Wingdings" panose="05000000000000000000" pitchFamily="2" charset="2"/>
              </a:rPr>
              <a:t>答案是</a:t>
            </a:r>
            <a:r>
              <a:rPr lang="en-US" altLang="zh-TW" dirty="0">
                <a:sym typeface="Wingdings" panose="05000000000000000000" pitchFamily="2" charset="2"/>
              </a:rPr>
              <a:t>(        )</a:t>
            </a:r>
          </a:p>
        </p:txBody>
      </p:sp>
    </p:spTree>
    <p:extLst>
      <p:ext uri="{BB962C8B-B14F-4D97-AF65-F5344CB8AC3E}">
        <p14:creationId xmlns:p14="http://schemas.microsoft.com/office/powerpoint/2010/main" val="150887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90"/>
          <a:stretch/>
        </p:blipFill>
        <p:spPr>
          <a:xfrm>
            <a:off x="82206" y="1575131"/>
            <a:ext cx="11856516" cy="359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05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群組 24"/>
          <p:cNvGrpSpPr/>
          <p:nvPr/>
        </p:nvGrpSpPr>
        <p:grpSpPr>
          <a:xfrm>
            <a:off x="413789" y="1000123"/>
            <a:ext cx="11682539" cy="4257629"/>
            <a:chOff x="413789" y="1000123"/>
            <a:chExt cx="11682539" cy="4257629"/>
          </a:xfrm>
        </p:grpSpPr>
        <p:sp>
          <p:nvSpPr>
            <p:cNvPr id="4" name="矩形 3"/>
            <p:cNvSpPr/>
            <p:nvPr/>
          </p:nvSpPr>
          <p:spPr>
            <a:xfrm>
              <a:off x="4137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~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`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矩形 4"/>
            <p:cNvSpPr/>
            <p:nvPr/>
          </p:nvSpPr>
          <p:spPr>
            <a:xfrm>
              <a:off x="10644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!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ㄅ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1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17151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@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ㄉ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2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236580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#</a:t>
              </a:r>
              <a:r>
                <a:rPr lang="en-US" altLang="zh-TW" sz="1600" b="1" dirty="0">
                  <a:solidFill>
                    <a:schemeClr val="tx1"/>
                  </a:solidFill>
                  <a:latin typeface="MS Gothic" panose="020B0609070205080204" pitchFamily="49" charset="-128"/>
                  <a:ea typeface="MS Gothic" panose="020B0609070205080204" pitchFamily="49" charset="-128"/>
                </a:rPr>
                <a:t>∨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3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矩形 7"/>
            <p:cNvSpPr/>
            <p:nvPr/>
          </p:nvSpPr>
          <p:spPr>
            <a:xfrm>
              <a:off x="301647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$  </a:t>
              </a:r>
              <a:r>
                <a:rPr lang="en-US" altLang="zh-TW" sz="1600" b="1" dirty="0">
                  <a:solidFill>
                    <a:schemeClr val="tx1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`</a:t>
              </a:r>
              <a:r>
                <a:rPr lang="en-US" altLang="zh-TW" sz="1600" b="1" dirty="0">
                  <a:solidFill>
                    <a:schemeClr val="tx1"/>
                  </a:solidFill>
                </a:rPr>
                <a:t/>
              </a:r>
              <a:br>
                <a:rPr lang="en-US" altLang="zh-TW" sz="1600" b="1" dirty="0">
                  <a:solidFill>
                    <a:schemeClr val="tx1"/>
                  </a:solidFill>
                </a:rPr>
              </a:br>
              <a:r>
                <a:rPr lang="en-US" altLang="zh-TW" sz="1600" b="1" dirty="0">
                  <a:solidFill>
                    <a:schemeClr val="tx1"/>
                  </a:solidFill>
                </a:rPr>
                <a:t>4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366714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%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ㄓ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5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0" name="矩形 9"/>
            <p:cNvSpPr/>
            <p:nvPr/>
          </p:nvSpPr>
          <p:spPr>
            <a:xfrm>
              <a:off x="431781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 smtClean="0">
                  <a:solidFill>
                    <a:schemeClr val="tx1"/>
                  </a:solidFill>
                </a:rPr>
                <a:t>^</a:t>
              </a:r>
              <a:r>
                <a:rPr lang="zh-TW" altLang="en-US" sz="1600" b="1" dirty="0" smtClean="0">
                  <a:solidFill>
                    <a:schemeClr val="tx1"/>
                  </a:solidFill>
                </a:rPr>
                <a:t>  ˊ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6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11" name="矩形 10"/>
            <p:cNvSpPr/>
            <p:nvPr/>
          </p:nvSpPr>
          <p:spPr>
            <a:xfrm>
              <a:off x="496848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&amp;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r>
                <a:rPr lang="en-US" altLang="zh-TW" sz="1600" b="1" dirty="0" smtClean="0">
                  <a:solidFill>
                    <a:schemeClr val="tx1"/>
                  </a:solidFill>
                </a:rPr>
                <a:t>‧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7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561915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*</a:t>
              </a:r>
              <a:r>
                <a:rPr lang="zh-TW" altLang="en-US" b="1" dirty="0">
                  <a:solidFill>
                    <a:schemeClr val="tx1"/>
                  </a:solidFill>
                </a:rPr>
                <a:t>ㄚ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8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626982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( 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ㄞ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9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692049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)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 ㄢ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0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757116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b="1" dirty="0">
                  <a:solidFill>
                    <a:schemeClr val="tx1"/>
                  </a:solidFill>
                </a:rPr>
                <a:t>_ </a:t>
              </a:r>
              <a:r>
                <a:rPr lang="zh-TW" altLang="en-US" b="1" dirty="0">
                  <a:solidFill>
                    <a:schemeClr val="tx1"/>
                  </a:solidFill>
                </a:rPr>
                <a:t>ㄦ</a:t>
              </a:r>
              <a:endParaRPr lang="en-US" altLang="zh-TW" b="1" dirty="0">
                <a:solidFill>
                  <a:schemeClr val="tx1"/>
                </a:solidFill>
              </a:endParaRPr>
            </a:p>
            <a:p>
              <a:r>
                <a:rPr lang="en-US" altLang="zh-TW" b="1" dirty="0">
                  <a:solidFill>
                    <a:schemeClr val="tx1"/>
                  </a:solidFill>
                </a:rPr>
                <a:t>-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8221831" y="1785934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+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=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8901071" y="1785934"/>
              <a:ext cx="98532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Backspace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32" name="矩形 31"/>
            <p:cNvSpPr/>
            <p:nvPr/>
          </p:nvSpPr>
          <p:spPr>
            <a:xfrm>
              <a:off x="413790" y="1000123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Esc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33" name="矩形 32"/>
            <p:cNvSpPr/>
            <p:nvPr/>
          </p:nvSpPr>
          <p:spPr>
            <a:xfrm>
              <a:off x="13281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Q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ㄆ</a:t>
              </a:r>
              <a:endParaRPr lang="en-US" altLang="zh-TW" sz="1600" b="1" dirty="0">
                <a:solidFill>
                  <a:schemeClr val="tx1"/>
                </a:solidFill>
              </a:endParaRP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  </a:t>
              </a:r>
              <a:endParaRPr lang="zh-TW" alt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197886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W</a:t>
              </a:r>
              <a:r>
                <a:rPr lang="zh-TW" altLang="en-US" sz="1400" b="1" dirty="0">
                  <a:solidFill>
                    <a:schemeClr val="tx1"/>
                  </a:solidFill>
                </a:rPr>
                <a:t> ㄊ</a:t>
              </a:r>
              <a:endParaRPr lang="en-US" altLang="zh-TW" sz="1400" b="1" dirty="0">
                <a:solidFill>
                  <a:schemeClr val="tx1"/>
                </a:solidFill>
              </a:endParaRPr>
            </a:p>
            <a:p>
              <a:r>
                <a:rPr lang="zh-TW" altLang="en-US" sz="1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35" name="矩形 34"/>
            <p:cNvSpPr/>
            <p:nvPr/>
          </p:nvSpPr>
          <p:spPr>
            <a:xfrm>
              <a:off x="262953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E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ㄍ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328020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R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ㄐ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393087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ㄔ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458154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Y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ㄗ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523221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U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ㄧ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588288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I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ㄛ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1" name="矩形 40"/>
            <p:cNvSpPr/>
            <p:nvPr/>
          </p:nvSpPr>
          <p:spPr>
            <a:xfrm>
              <a:off x="653355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O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ㄟ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718422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P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ㄣ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7834891" y="2543172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{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[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4" name="矩形 43"/>
            <p:cNvSpPr/>
            <p:nvPr/>
          </p:nvSpPr>
          <p:spPr>
            <a:xfrm>
              <a:off x="8500436" y="2543170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}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]</a:t>
              </a:r>
            </a:p>
          </p:txBody>
        </p:sp>
        <p:sp>
          <p:nvSpPr>
            <p:cNvPr id="45" name="矩形 44"/>
            <p:cNvSpPr/>
            <p:nvPr/>
          </p:nvSpPr>
          <p:spPr>
            <a:xfrm>
              <a:off x="9164807" y="2543172"/>
              <a:ext cx="721593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\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413790" y="2543170"/>
              <a:ext cx="84951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Tab</a:t>
              </a:r>
              <a:br>
                <a:rPr lang="en-US" altLang="zh-TW" sz="1600" dirty="0">
                  <a:solidFill>
                    <a:schemeClr val="tx1"/>
                  </a:solidFill>
                </a:rPr>
              </a:br>
              <a:r>
                <a:rPr lang="en-US" altLang="zh-TW" sz="1600" dirty="0">
                  <a:solidFill>
                    <a:schemeClr val="tx1"/>
                  </a:solidFill>
                </a:rPr>
                <a:t>|</a:t>
              </a:r>
              <a:r>
                <a:rPr lang="en-US" altLang="zh-TW" sz="1600" dirty="0">
                  <a:solidFill>
                    <a:schemeClr val="tx1"/>
                  </a:solidFill>
                  <a:sym typeface="Wingdings 3" panose="05040102010807070707" pitchFamily="18" charset="2"/>
                </a:rPr>
                <a:t>|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139307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49" name="矩形 48"/>
            <p:cNvSpPr/>
            <p:nvPr/>
          </p:nvSpPr>
          <p:spPr>
            <a:xfrm>
              <a:off x="207986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F2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0" name="矩形 49"/>
            <p:cNvSpPr/>
            <p:nvPr/>
          </p:nvSpPr>
          <p:spPr>
            <a:xfrm>
              <a:off x="276666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F3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1" name="矩形 50"/>
            <p:cNvSpPr/>
            <p:nvPr/>
          </p:nvSpPr>
          <p:spPr>
            <a:xfrm>
              <a:off x="34534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F4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2" name="矩形 51"/>
            <p:cNvSpPr/>
            <p:nvPr/>
          </p:nvSpPr>
          <p:spPr>
            <a:xfrm>
              <a:off x="72402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F9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792702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F10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4" name="矩形 53"/>
            <p:cNvSpPr/>
            <p:nvPr/>
          </p:nvSpPr>
          <p:spPr>
            <a:xfrm>
              <a:off x="861382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F11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5" name="矩形 54"/>
            <p:cNvSpPr/>
            <p:nvPr/>
          </p:nvSpPr>
          <p:spPr>
            <a:xfrm>
              <a:off x="930061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F12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431665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F5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57" name="矩形 56"/>
            <p:cNvSpPr/>
            <p:nvPr/>
          </p:nvSpPr>
          <p:spPr>
            <a:xfrm>
              <a:off x="5003447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F6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8" name="矩形 57"/>
            <p:cNvSpPr/>
            <p:nvPr/>
          </p:nvSpPr>
          <p:spPr>
            <a:xfrm>
              <a:off x="5690240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F7</a:t>
              </a:r>
              <a:r>
                <a:rPr lang="zh-TW" altLang="en-US" b="1" dirty="0">
                  <a:solidFill>
                    <a:schemeClr val="tx1"/>
                  </a:solidFill>
                </a:rPr>
                <a:t>　</a:t>
              </a:r>
            </a:p>
          </p:txBody>
        </p:sp>
        <p:sp>
          <p:nvSpPr>
            <p:cNvPr id="59" name="矩形 58"/>
            <p:cNvSpPr/>
            <p:nvPr/>
          </p:nvSpPr>
          <p:spPr>
            <a:xfrm>
              <a:off x="6377034" y="102869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>
                  <a:solidFill>
                    <a:schemeClr val="tx1"/>
                  </a:solidFill>
                </a:rPr>
                <a:t>F8</a:t>
              </a:r>
              <a:endParaRPr lang="zh-TW" altLang="en-US" b="1" dirty="0">
                <a:solidFill>
                  <a:schemeClr val="tx1"/>
                </a:solidFill>
              </a:endParaRPr>
            </a:p>
          </p:txBody>
        </p:sp>
        <p:grpSp>
          <p:nvGrpSpPr>
            <p:cNvPr id="21" name="群組 20"/>
            <p:cNvGrpSpPr/>
            <p:nvPr/>
          </p:nvGrpSpPr>
          <p:grpSpPr>
            <a:xfrm>
              <a:off x="10169948" y="1785934"/>
              <a:ext cx="1926380" cy="1343028"/>
              <a:chOff x="10114334" y="1057262"/>
              <a:chExt cx="1926380" cy="1343028"/>
            </a:xfrm>
          </p:grpSpPr>
          <p:sp>
            <p:nvSpPr>
              <p:cNvPr id="60" name="矩形 59"/>
              <p:cNvSpPr/>
              <p:nvPr/>
            </p:nvSpPr>
            <p:spPr>
              <a:xfrm>
                <a:off x="10114334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Delete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矩形 60"/>
              <p:cNvSpPr/>
              <p:nvPr/>
            </p:nvSpPr>
            <p:spPr>
              <a:xfrm>
                <a:off x="10777487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600" dirty="0">
                    <a:solidFill>
                      <a:schemeClr val="tx1"/>
                    </a:solidFill>
                  </a:rPr>
                  <a:t>End</a:t>
                </a:r>
                <a:endParaRPr lang="zh-TW" alt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11440640" y="1814503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Down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矩形 62"/>
              <p:cNvSpPr/>
              <p:nvPr/>
            </p:nvSpPr>
            <p:spPr>
              <a:xfrm>
                <a:off x="10128621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100" dirty="0">
                    <a:solidFill>
                      <a:schemeClr val="tx1"/>
                    </a:solidFill>
                  </a:rPr>
                  <a:t>Insert</a:t>
                </a:r>
                <a:endParaRPr lang="zh-TW" altLang="en-US" sz="11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矩形 63"/>
              <p:cNvSpPr/>
              <p:nvPr/>
            </p:nvSpPr>
            <p:spPr>
              <a:xfrm>
                <a:off x="10791774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Home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11454927" y="1057262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Page</a:t>
                </a:r>
              </a:p>
              <a:p>
                <a:r>
                  <a:rPr lang="en-US" altLang="zh-TW" sz="1200" dirty="0">
                    <a:solidFill>
                      <a:schemeClr val="tx1"/>
                    </a:solidFill>
                  </a:rPr>
                  <a:t> up</a:t>
                </a:r>
                <a:endParaRPr lang="zh-TW" alt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" name="群組 19"/>
            <p:cNvGrpSpPr/>
            <p:nvPr/>
          </p:nvGrpSpPr>
          <p:grpSpPr>
            <a:xfrm>
              <a:off x="10138120" y="3857604"/>
              <a:ext cx="1936778" cy="1343028"/>
              <a:chOff x="10138120" y="3857604"/>
              <a:chExt cx="1936778" cy="1343028"/>
            </a:xfrm>
          </p:grpSpPr>
          <p:sp>
            <p:nvSpPr>
              <p:cNvPr id="66" name="矩形 65"/>
              <p:cNvSpPr/>
              <p:nvPr/>
            </p:nvSpPr>
            <p:spPr>
              <a:xfrm>
                <a:off x="10138120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←</a:t>
                </a:r>
              </a:p>
            </p:txBody>
          </p:sp>
          <p:sp>
            <p:nvSpPr>
              <p:cNvPr id="67" name="矩形 66"/>
              <p:cNvSpPr/>
              <p:nvPr/>
            </p:nvSpPr>
            <p:spPr>
              <a:xfrm>
                <a:off x="10825958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↓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矩形 67"/>
              <p:cNvSpPr/>
              <p:nvPr/>
            </p:nvSpPr>
            <p:spPr>
              <a:xfrm>
                <a:off x="11489111" y="4614845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3600" b="1" dirty="0">
                    <a:solidFill>
                      <a:schemeClr val="tx1"/>
                    </a:solidFill>
                  </a:rPr>
                  <a:t>→</a:t>
                </a:r>
                <a:endParaRPr lang="zh-TW" altLang="en-US" sz="36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矩形 69"/>
              <p:cNvSpPr/>
              <p:nvPr/>
            </p:nvSpPr>
            <p:spPr>
              <a:xfrm>
                <a:off x="10840245" y="3857604"/>
                <a:ext cx="585787" cy="585787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3600" b="1" dirty="0">
                    <a:solidFill>
                      <a:schemeClr val="tx1"/>
                    </a:solidFill>
                  </a:rPr>
                  <a:t>↑</a:t>
                </a:r>
              </a:p>
            </p:txBody>
          </p:sp>
        </p:grpSp>
        <p:sp>
          <p:nvSpPr>
            <p:cNvPr id="72" name="矩形 71"/>
            <p:cNvSpPr/>
            <p:nvPr/>
          </p:nvSpPr>
          <p:spPr>
            <a:xfrm>
              <a:off x="1526681" y="3228967"/>
              <a:ext cx="54056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b="1" dirty="0">
                  <a:solidFill>
                    <a:schemeClr val="tx1"/>
                  </a:solidFill>
                </a:rPr>
                <a:t>A</a:t>
              </a:r>
              <a:r>
                <a:rPr lang="zh-TW" altLang="en-US" sz="1400" b="1" dirty="0" smtClean="0">
                  <a:solidFill>
                    <a:schemeClr val="tx1"/>
                  </a:solidFill>
                </a:rPr>
                <a:t>ㄇ</a:t>
              </a:r>
              <a:endParaRPr lang="en-US" altLang="zh-TW" sz="1400" b="1" dirty="0" smtClean="0">
                <a:solidFill>
                  <a:schemeClr val="tx1"/>
                </a:solidFill>
              </a:endParaRPr>
            </a:p>
            <a:p>
              <a:r>
                <a:rPr lang="zh-TW" altLang="en-US" sz="1400" b="1" dirty="0" smtClean="0">
                  <a:solidFill>
                    <a:schemeClr val="tx1"/>
                  </a:solidFill>
                </a:rPr>
                <a:t> </a:t>
              </a:r>
              <a:endParaRPr lang="zh-TW" altLang="en-US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73" name="矩形 72"/>
            <p:cNvSpPr/>
            <p:nvPr/>
          </p:nvSpPr>
          <p:spPr>
            <a:xfrm>
              <a:off x="214701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S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ㄋ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>
              <a:off x="279768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D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ㄎ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5" name="矩形 74"/>
            <p:cNvSpPr/>
            <p:nvPr/>
          </p:nvSpPr>
          <p:spPr>
            <a:xfrm>
              <a:off x="344835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400" dirty="0" smtClean="0">
                  <a:solidFill>
                    <a:schemeClr val="tx1"/>
                  </a:solidFill>
                </a:rPr>
                <a:t>F</a:t>
              </a:r>
              <a:r>
                <a:rPr lang="zh-TW" altLang="en-US" sz="1400" dirty="0" smtClean="0">
                  <a:solidFill>
                    <a:schemeClr val="tx1"/>
                  </a:solidFill>
                </a:rPr>
                <a:t> ㄑ</a:t>
              </a:r>
              <a:endParaRPr lang="en-US" altLang="zh-TW" sz="14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6" name="矩形 75"/>
            <p:cNvSpPr/>
            <p:nvPr/>
          </p:nvSpPr>
          <p:spPr>
            <a:xfrm>
              <a:off x="409902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G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ㄕ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474969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H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ㄘ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8" name="矩形 77"/>
            <p:cNvSpPr/>
            <p:nvPr/>
          </p:nvSpPr>
          <p:spPr>
            <a:xfrm>
              <a:off x="540036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J 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ㄨ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9" name="矩形 78"/>
            <p:cNvSpPr/>
            <p:nvPr/>
          </p:nvSpPr>
          <p:spPr>
            <a:xfrm>
              <a:off x="605103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K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0" name="矩形 79"/>
            <p:cNvSpPr/>
            <p:nvPr/>
          </p:nvSpPr>
          <p:spPr>
            <a:xfrm>
              <a:off x="670170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L</a:t>
              </a:r>
              <a:r>
                <a:rPr lang="zh-TW" altLang="en-US" sz="1600" dirty="0" smtClean="0">
                  <a:solidFill>
                    <a:schemeClr val="tx1"/>
                  </a:solidFill>
                </a:rPr>
                <a:t> ㄠ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1" name="矩形 80"/>
            <p:cNvSpPr/>
            <p:nvPr/>
          </p:nvSpPr>
          <p:spPr>
            <a:xfrm>
              <a:off x="7352370" y="3228967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1400" b="1" dirty="0">
                  <a:solidFill>
                    <a:schemeClr val="tx1"/>
                  </a:solidFill>
                </a:rPr>
                <a:t>；</a:t>
              </a:r>
              <a:r>
                <a:rPr lang="zh-TW" altLang="en-US" sz="1400" b="1" dirty="0" smtClean="0">
                  <a:solidFill>
                    <a:schemeClr val="tx1"/>
                  </a:solidFill>
                </a:rPr>
                <a:t> </a:t>
              </a:r>
              <a:r>
                <a:rPr lang="zh-TW" altLang="en-US" sz="1200" b="1" dirty="0" smtClean="0">
                  <a:solidFill>
                    <a:schemeClr val="tx1"/>
                  </a:solidFill>
                </a:rPr>
                <a:t>ㄤ</a:t>
              </a:r>
              <a:endParaRPr lang="en-US" altLang="zh-TW" sz="1200" b="1" dirty="0" smtClean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；</a:t>
              </a:r>
            </a:p>
          </p:txBody>
        </p:sp>
        <p:sp>
          <p:nvSpPr>
            <p:cNvPr id="82" name="矩形 81"/>
            <p:cNvSpPr/>
            <p:nvPr/>
          </p:nvSpPr>
          <p:spPr>
            <a:xfrm>
              <a:off x="8017915" y="3228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“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 smtClean="0">
                  <a:solidFill>
                    <a:schemeClr val="tx1"/>
                  </a:solidFill>
                </a:rPr>
                <a:t>‘</a:t>
              </a:r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83" name="矩形 82"/>
            <p:cNvSpPr/>
            <p:nvPr/>
          </p:nvSpPr>
          <p:spPr>
            <a:xfrm>
              <a:off x="8682286" y="3228967"/>
              <a:ext cx="1204115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Enter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413789" y="3228965"/>
              <a:ext cx="1007861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b="1" dirty="0">
                  <a:solidFill>
                    <a:schemeClr val="tx1"/>
                  </a:solidFill>
                </a:rPr>
                <a:t>Caps</a:t>
              </a:r>
            </a:p>
            <a:p>
              <a:r>
                <a:rPr lang="en-US" altLang="zh-TW" sz="1600" b="1" dirty="0">
                  <a:solidFill>
                    <a:schemeClr val="tx1"/>
                  </a:solidFill>
                </a:rPr>
                <a:t>Lock</a:t>
              </a:r>
              <a:r>
                <a:rPr lang="zh-TW" altLang="en-US" sz="16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84" name="矩形 83"/>
            <p:cNvSpPr/>
            <p:nvPr/>
          </p:nvSpPr>
          <p:spPr>
            <a:xfrm>
              <a:off x="162167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Z </a:t>
              </a:r>
              <a:r>
                <a:rPr lang="zh-TW" altLang="en-US" sz="1600" dirty="0">
                  <a:solidFill>
                    <a:schemeClr val="tx1"/>
                  </a:solidFill>
                </a:rPr>
                <a:t>ㄈ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5" name="矩形 84"/>
            <p:cNvSpPr/>
            <p:nvPr/>
          </p:nvSpPr>
          <p:spPr>
            <a:xfrm>
              <a:off x="227234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X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ㄌ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6" name="矩形 85"/>
            <p:cNvSpPr/>
            <p:nvPr/>
          </p:nvSpPr>
          <p:spPr>
            <a:xfrm>
              <a:off x="292301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C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ㄏ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7" name="矩形 86"/>
            <p:cNvSpPr/>
            <p:nvPr/>
          </p:nvSpPr>
          <p:spPr>
            <a:xfrm>
              <a:off x="357368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V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ㄒ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8" name="矩形 87"/>
            <p:cNvSpPr/>
            <p:nvPr/>
          </p:nvSpPr>
          <p:spPr>
            <a:xfrm>
              <a:off x="422435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B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ㄖ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89" name="矩形 88"/>
            <p:cNvSpPr/>
            <p:nvPr/>
          </p:nvSpPr>
          <p:spPr>
            <a:xfrm>
              <a:off x="487502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N</a:t>
              </a:r>
              <a:r>
                <a:rPr lang="zh-TW" altLang="en-US" sz="1600" dirty="0">
                  <a:solidFill>
                    <a:schemeClr val="tx1"/>
                  </a:solidFill>
                </a:rPr>
                <a:t> 厶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0" name="矩形 89"/>
            <p:cNvSpPr/>
            <p:nvPr/>
          </p:nvSpPr>
          <p:spPr>
            <a:xfrm>
              <a:off x="552569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300" dirty="0">
                  <a:solidFill>
                    <a:schemeClr val="tx1"/>
                  </a:solidFill>
                </a:rPr>
                <a:t>M</a:t>
              </a:r>
              <a:r>
                <a:rPr lang="zh-TW" altLang="en-US" sz="1300" dirty="0">
                  <a:solidFill>
                    <a:schemeClr val="tx1"/>
                  </a:solidFill>
                </a:rPr>
                <a:t> ㄩ</a:t>
              </a:r>
              <a:endParaRPr lang="en-US" altLang="zh-TW" sz="1300" dirty="0">
                <a:solidFill>
                  <a:schemeClr val="tx1"/>
                </a:solidFill>
              </a:endParaRPr>
            </a:p>
            <a:p>
              <a:endParaRPr lang="zh-TW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91" name="矩形 90"/>
            <p:cNvSpPr/>
            <p:nvPr/>
          </p:nvSpPr>
          <p:spPr>
            <a:xfrm>
              <a:off x="617636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&lt;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ㄝ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zh-TW" altLang="en-US" sz="1600" dirty="0">
                  <a:solidFill>
                    <a:schemeClr val="tx1"/>
                  </a:solidFill>
                </a:rPr>
                <a:t>，</a:t>
              </a:r>
            </a:p>
          </p:txBody>
        </p:sp>
        <p:sp>
          <p:nvSpPr>
            <p:cNvPr id="92" name="矩形 91"/>
            <p:cNvSpPr/>
            <p:nvPr/>
          </p:nvSpPr>
          <p:spPr>
            <a:xfrm>
              <a:off x="6827032" y="3914758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&gt;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ㄡ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‧</a:t>
              </a:r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3" name="矩形 92"/>
            <p:cNvSpPr/>
            <p:nvPr/>
          </p:nvSpPr>
          <p:spPr>
            <a:xfrm>
              <a:off x="7492577" y="3914756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1600" dirty="0">
                  <a:solidFill>
                    <a:schemeClr val="tx1"/>
                  </a:solidFill>
                </a:rPr>
                <a:t>?</a:t>
              </a:r>
              <a:r>
                <a:rPr lang="zh-TW" altLang="en-US" sz="1600" dirty="0">
                  <a:solidFill>
                    <a:schemeClr val="tx1"/>
                  </a:solidFill>
                </a:rPr>
                <a:t> ㄥ</a:t>
              </a:r>
              <a:endParaRPr lang="en-US" altLang="zh-TW" sz="1600" dirty="0">
                <a:solidFill>
                  <a:schemeClr val="tx1"/>
                </a:solidFill>
              </a:endParaRPr>
            </a:p>
            <a:p>
              <a:r>
                <a:rPr lang="en-US" altLang="zh-TW" sz="1600" dirty="0">
                  <a:solidFill>
                    <a:schemeClr val="tx1"/>
                  </a:solidFill>
                </a:rPr>
                <a:t>/</a:t>
              </a:r>
            </a:p>
          </p:txBody>
        </p:sp>
        <p:sp>
          <p:nvSpPr>
            <p:cNvPr id="94" name="矩形 93"/>
            <p:cNvSpPr/>
            <p:nvPr/>
          </p:nvSpPr>
          <p:spPr>
            <a:xfrm>
              <a:off x="8156948" y="3914758"/>
              <a:ext cx="1701428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zh-TW" altLang="en-US" sz="2400" b="1" dirty="0">
                  <a:solidFill>
                    <a:schemeClr val="tx1"/>
                  </a:solidFill>
                </a:rPr>
                <a:t>  </a:t>
              </a:r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95" name="矩形 94"/>
            <p:cNvSpPr/>
            <p:nvPr/>
          </p:nvSpPr>
          <p:spPr>
            <a:xfrm>
              <a:off x="413789" y="3929032"/>
              <a:ext cx="111442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Shift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sp>
          <p:nvSpPr>
            <p:cNvPr id="96" name="矩形 95"/>
            <p:cNvSpPr/>
            <p:nvPr/>
          </p:nvSpPr>
          <p:spPr>
            <a:xfrm>
              <a:off x="1421650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97" name="矩形 96"/>
            <p:cNvSpPr/>
            <p:nvPr/>
          </p:nvSpPr>
          <p:spPr>
            <a:xfrm>
              <a:off x="2143755" y="4657689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dirty="0">
                  <a:solidFill>
                    <a:schemeClr val="tx1"/>
                  </a:solidFill>
                </a:rPr>
                <a:t>ALT</a:t>
              </a:r>
              <a:endParaRPr lang="zh-TW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98" name="矩形 97"/>
            <p:cNvSpPr/>
            <p:nvPr/>
          </p:nvSpPr>
          <p:spPr>
            <a:xfrm>
              <a:off x="2923012" y="4657691"/>
              <a:ext cx="3904020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  <a:p>
              <a:endParaRPr lang="zh-TW" alt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04" name="矩形 103"/>
            <p:cNvSpPr/>
            <p:nvPr/>
          </p:nvSpPr>
          <p:spPr>
            <a:xfrm>
              <a:off x="6985374" y="4671965"/>
              <a:ext cx="585787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000" b="1" dirty="0">
                  <a:solidFill>
                    <a:schemeClr val="tx1"/>
                  </a:solidFill>
                </a:rPr>
                <a:t>ALT</a:t>
              </a:r>
              <a:endParaRPr lang="zh-TW" alt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7692642" y="4671965"/>
              <a:ext cx="989644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altLang="zh-TW" sz="1600" dirty="0">
                <a:solidFill>
                  <a:schemeClr val="tx1"/>
                </a:solidFill>
              </a:endParaRPr>
            </a:p>
          </p:txBody>
        </p:sp>
        <p:sp>
          <p:nvSpPr>
            <p:cNvPr id="106" name="矩形 105"/>
            <p:cNvSpPr/>
            <p:nvPr/>
          </p:nvSpPr>
          <p:spPr>
            <a:xfrm>
              <a:off x="8793916" y="4657691"/>
              <a:ext cx="106445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endParaRPr lang="zh-TW" altLang="en-US" sz="2400" b="1" dirty="0">
                <a:solidFill>
                  <a:schemeClr val="tx1"/>
                </a:solidFill>
              </a:endParaRPr>
            </a:p>
          </p:txBody>
        </p:sp>
        <p:sp>
          <p:nvSpPr>
            <p:cNvPr id="107" name="矩形 106"/>
            <p:cNvSpPr/>
            <p:nvPr/>
          </p:nvSpPr>
          <p:spPr>
            <a:xfrm>
              <a:off x="413789" y="4671965"/>
              <a:ext cx="849519" cy="585787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zh-TW" sz="2400" b="1" dirty="0">
                  <a:solidFill>
                    <a:schemeClr val="tx1"/>
                  </a:solidFill>
                </a:rPr>
                <a:t>Ctrl</a:t>
              </a:r>
              <a:r>
                <a:rPr lang="zh-TW" altLang="en-US" sz="2400" b="1" dirty="0">
                  <a:solidFill>
                    <a:schemeClr val="tx1"/>
                  </a:solidFill>
                </a:rPr>
                <a:t> </a:t>
              </a:r>
            </a:p>
          </p:txBody>
        </p:sp>
        <p:graphicFrame>
          <p:nvGraphicFramePr>
            <p:cNvPr id="2" name="物件 1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0687259"/>
                </p:ext>
              </p:extLst>
            </p:nvPr>
          </p:nvGraphicFramePr>
          <p:xfrm>
            <a:off x="1526682" y="4757760"/>
            <a:ext cx="344432" cy="3428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21" name="Image" r:id="rId3" imgW="2831400" imgH="2818800" progId="Photoshop.Image.7">
                    <p:embed/>
                  </p:oleObj>
                </mc:Choice>
                <mc:Fallback>
                  <p:oleObj name="Image" r:id="rId3" imgW="2831400" imgH="2818800" progId="Photoshop.Image.7">
                    <p:embed/>
                    <p:pic>
                      <p:nvPicPr>
                        <p:cNvPr id="2" name="物件 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526682" y="4757760"/>
                          <a:ext cx="344432" cy="342887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9" name="群組 18"/>
            <p:cNvGrpSpPr/>
            <p:nvPr/>
          </p:nvGrpSpPr>
          <p:grpSpPr>
            <a:xfrm>
              <a:off x="7753495" y="4729184"/>
              <a:ext cx="417741" cy="485716"/>
              <a:chOff x="4099020" y="5672138"/>
              <a:chExt cx="698189" cy="771525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4099020" y="5672138"/>
                <a:ext cx="698189" cy="771525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4245356" y="5822221"/>
                <a:ext cx="360707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8" name="矩形 107"/>
              <p:cNvSpPr/>
              <p:nvPr/>
            </p:nvSpPr>
            <p:spPr>
              <a:xfrm>
                <a:off x="4223764" y="602399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9" name="矩形 108"/>
              <p:cNvSpPr/>
              <p:nvPr/>
            </p:nvSpPr>
            <p:spPr>
              <a:xfrm>
                <a:off x="4223764" y="6213309"/>
                <a:ext cx="410875" cy="98194"/>
              </a:xfrm>
              <a:prstGeom prst="rect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2" name="橢圓形圖說文字 21"/>
          <p:cNvSpPr/>
          <p:nvPr/>
        </p:nvSpPr>
        <p:spPr>
          <a:xfrm>
            <a:off x="3016472" y="5461463"/>
            <a:ext cx="2969676" cy="731520"/>
          </a:xfrm>
          <a:prstGeom prst="wedgeEllipseCallout">
            <a:avLst>
              <a:gd name="adj1" fmla="val -7470"/>
              <a:gd name="adj2" fmla="val -73838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rgbClr val="FF0000"/>
                </a:solidFill>
              </a:rPr>
              <a:t>注音一聲</a:t>
            </a:r>
            <a:r>
              <a:rPr lang="zh-TW" altLang="en-US" dirty="0"/>
              <a:t>、</a:t>
            </a:r>
            <a:r>
              <a:rPr lang="zh-TW" altLang="en-US" dirty="0">
                <a:solidFill>
                  <a:srgbClr val="FF0000"/>
                </a:solidFill>
              </a:rPr>
              <a:t>空白鍵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7A219DCF-CBFB-411C-97AF-5873208D5ED3}"/>
              </a:ext>
            </a:extLst>
          </p:cNvPr>
          <p:cNvSpPr/>
          <p:nvPr/>
        </p:nvSpPr>
        <p:spPr>
          <a:xfrm>
            <a:off x="6944366" y="204185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退位鍵</a:t>
            </a:r>
          </a:p>
        </p:txBody>
      </p:sp>
      <p:sp>
        <p:nvSpPr>
          <p:cNvPr id="99" name="矩形 98">
            <a:extLst>
              <a:ext uri="{FF2B5EF4-FFF2-40B4-BE49-F238E27FC236}">
                <a16:creationId xmlns:a16="http://schemas.microsoft.com/office/drawing/2014/main" id="{AECB9F5E-4188-425F-BF17-B1BF58625748}"/>
              </a:ext>
            </a:extLst>
          </p:cNvPr>
          <p:cNvSpPr/>
          <p:nvPr/>
        </p:nvSpPr>
        <p:spPr>
          <a:xfrm>
            <a:off x="8879481" y="245306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確定鍵</a:t>
            </a:r>
          </a:p>
        </p:txBody>
      </p:sp>
      <p:sp>
        <p:nvSpPr>
          <p:cNvPr id="100" name="矩形 99">
            <a:extLst>
              <a:ext uri="{FF2B5EF4-FFF2-40B4-BE49-F238E27FC236}">
                <a16:creationId xmlns:a16="http://schemas.microsoft.com/office/drawing/2014/main" id="{DBA46305-1B67-4E61-8263-FC820EFBC968}"/>
              </a:ext>
            </a:extLst>
          </p:cNvPr>
          <p:cNvSpPr/>
          <p:nvPr/>
        </p:nvSpPr>
        <p:spPr>
          <a:xfrm>
            <a:off x="9954033" y="245306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取消鍵</a:t>
            </a:r>
          </a:p>
        </p:txBody>
      </p:sp>
      <p:sp>
        <p:nvSpPr>
          <p:cNvPr id="101" name="矩形 100">
            <a:extLst>
              <a:ext uri="{FF2B5EF4-FFF2-40B4-BE49-F238E27FC236}">
                <a16:creationId xmlns:a16="http://schemas.microsoft.com/office/drawing/2014/main" id="{8376A914-2224-40E2-98A0-3DF3E03EA0FF}"/>
              </a:ext>
            </a:extLst>
          </p:cNvPr>
          <p:cNvSpPr/>
          <p:nvPr/>
        </p:nvSpPr>
        <p:spPr>
          <a:xfrm>
            <a:off x="5912044" y="20716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刪除</a:t>
            </a:r>
          </a:p>
        </p:txBody>
      </p:sp>
      <p:sp>
        <p:nvSpPr>
          <p:cNvPr id="102" name="矩形 101">
            <a:extLst>
              <a:ext uri="{FF2B5EF4-FFF2-40B4-BE49-F238E27FC236}">
                <a16:creationId xmlns:a16="http://schemas.microsoft.com/office/drawing/2014/main" id="{9A058A07-F76F-4EA3-9E4D-99BE31F62AD8}"/>
              </a:ext>
            </a:extLst>
          </p:cNvPr>
          <p:cNvSpPr/>
          <p:nvPr/>
        </p:nvSpPr>
        <p:spPr>
          <a:xfrm>
            <a:off x="3133560" y="165549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控制鍵</a:t>
            </a:r>
          </a:p>
        </p:txBody>
      </p:sp>
      <p:sp>
        <p:nvSpPr>
          <p:cNvPr id="103" name="矩形 102">
            <a:extLst>
              <a:ext uri="{FF2B5EF4-FFF2-40B4-BE49-F238E27FC236}">
                <a16:creationId xmlns:a16="http://schemas.microsoft.com/office/drawing/2014/main" id="{9B8A9A8E-D8D5-44A5-8644-7544244484A9}"/>
              </a:ext>
            </a:extLst>
          </p:cNvPr>
          <p:cNvSpPr/>
          <p:nvPr/>
        </p:nvSpPr>
        <p:spPr>
          <a:xfrm>
            <a:off x="2079867" y="162568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移位鍵</a:t>
            </a:r>
          </a:p>
        </p:txBody>
      </p:sp>
      <p:sp>
        <p:nvSpPr>
          <p:cNvPr id="110" name="矩形 109">
            <a:extLst>
              <a:ext uri="{FF2B5EF4-FFF2-40B4-BE49-F238E27FC236}">
                <a16:creationId xmlns:a16="http://schemas.microsoft.com/office/drawing/2014/main" id="{3C38BA51-C07C-41FD-AAEE-C3BE6A0BF3A6}"/>
              </a:ext>
            </a:extLst>
          </p:cNvPr>
          <p:cNvSpPr/>
          <p:nvPr/>
        </p:nvSpPr>
        <p:spPr>
          <a:xfrm>
            <a:off x="1040219" y="153692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選擇鍵</a:t>
            </a: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3154038F-6B46-4F2F-984B-869B30AF93D6}"/>
              </a:ext>
            </a:extLst>
          </p:cNvPr>
          <p:cNvSpPr txBox="1"/>
          <p:nvPr/>
        </p:nvSpPr>
        <p:spPr>
          <a:xfrm>
            <a:off x="6601126" y="5924640"/>
            <a:ext cx="5625715" cy="461665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TW" altLang="en-US" sz="2400" dirty="0"/>
              <a:t>請將上述的重要按鍵</a:t>
            </a:r>
            <a:r>
              <a:rPr lang="en-US" altLang="zh-TW" sz="2400" dirty="0">
                <a:sym typeface="Wingdings" panose="05000000000000000000" pitchFamily="2" charset="2"/>
              </a:rPr>
              <a:t></a:t>
            </a:r>
            <a:r>
              <a:rPr lang="zh-TW" altLang="en-US" sz="2400" dirty="0">
                <a:sym typeface="Wingdings" panose="05000000000000000000" pitchFamily="2" charset="2"/>
              </a:rPr>
              <a:t>放在正確的位置</a:t>
            </a:r>
            <a:endParaRPr lang="zh-TW" altLang="en-US" sz="2400" dirty="0"/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8E0F9B0B-B4F2-4BF4-9A51-8F47B4237F4B}"/>
              </a:ext>
            </a:extLst>
          </p:cNvPr>
          <p:cNvSpPr/>
          <p:nvPr/>
        </p:nvSpPr>
        <p:spPr>
          <a:xfrm>
            <a:off x="4906879" y="198077"/>
            <a:ext cx="879068" cy="58578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dirty="0">
                <a:solidFill>
                  <a:schemeClr val="accent5">
                    <a:lumMod val="75000"/>
                  </a:schemeClr>
                </a:solidFill>
              </a:rPr>
              <a:t>大小寫</a:t>
            </a:r>
          </a:p>
        </p:txBody>
      </p:sp>
    </p:spTree>
    <p:extLst>
      <p:ext uri="{BB962C8B-B14F-4D97-AF65-F5344CB8AC3E}">
        <p14:creationId xmlns:p14="http://schemas.microsoft.com/office/powerpoint/2010/main" val="2385816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618</Words>
  <Application>Microsoft Office PowerPoint</Application>
  <PresentationFormat>寬螢幕</PresentationFormat>
  <Paragraphs>350</Paragraphs>
  <Slides>5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6" baseType="lpstr">
      <vt:lpstr>MS Gothic</vt:lpstr>
      <vt:lpstr>新細明體</vt:lpstr>
      <vt:lpstr>標楷體</vt:lpstr>
      <vt:lpstr>Arial</vt:lpstr>
      <vt:lpstr>Calibri</vt:lpstr>
      <vt:lpstr>Calibri Light</vt:lpstr>
      <vt:lpstr>MV Boli</vt:lpstr>
      <vt:lpstr>Wingdings</vt:lpstr>
      <vt:lpstr>Wingdings 3</vt:lpstr>
      <vt:lpstr>Office 佈景主題</vt:lpstr>
      <vt:lpstr>Image</vt:lpstr>
      <vt:lpstr>PowerPoint 簡報</vt:lpstr>
      <vt:lpstr>PowerPoint 簡報</vt:lpstr>
      <vt:lpstr>  課後練習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ws</cp:lastModifiedBy>
  <cp:revision>80</cp:revision>
  <cp:lastPrinted>2020-10-09T02:39:57Z</cp:lastPrinted>
  <dcterms:created xsi:type="dcterms:W3CDTF">2019-10-17T11:17:50Z</dcterms:created>
  <dcterms:modified xsi:type="dcterms:W3CDTF">2020-10-15T03:32:13Z</dcterms:modified>
</cp:coreProperties>
</file>