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D322-E620-4C8A-B1C1-CD850E47DCA8}" type="datetimeFigureOut">
              <a:rPr lang="zh-TW" altLang="en-US" smtClean="0"/>
              <a:t>2020/10/9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6E30-D1D5-4224-8FAC-4F94C72787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8612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D322-E620-4C8A-B1C1-CD850E47DCA8}" type="datetimeFigureOut">
              <a:rPr lang="zh-TW" altLang="en-US" smtClean="0"/>
              <a:t>2020/10/9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6E30-D1D5-4224-8FAC-4F94C72787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368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D322-E620-4C8A-B1C1-CD850E47DCA8}" type="datetimeFigureOut">
              <a:rPr lang="zh-TW" altLang="en-US" smtClean="0"/>
              <a:t>2020/10/9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6E30-D1D5-4224-8FAC-4F94C72787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258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D322-E620-4C8A-B1C1-CD850E47DCA8}" type="datetimeFigureOut">
              <a:rPr lang="zh-TW" altLang="en-US" smtClean="0"/>
              <a:t>2020/10/9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6E30-D1D5-4224-8FAC-4F94C72787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1410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D322-E620-4C8A-B1C1-CD850E47DCA8}" type="datetimeFigureOut">
              <a:rPr lang="zh-TW" altLang="en-US" smtClean="0"/>
              <a:t>2020/10/9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6E30-D1D5-4224-8FAC-4F94C72787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927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D322-E620-4C8A-B1C1-CD850E47DCA8}" type="datetimeFigureOut">
              <a:rPr lang="zh-TW" altLang="en-US" smtClean="0"/>
              <a:t>2020/10/9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6E30-D1D5-4224-8FAC-4F94C72787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3958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D322-E620-4C8A-B1C1-CD850E47DCA8}" type="datetimeFigureOut">
              <a:rPr lang="zh-TW" altLang="en-US" smtClean="0"/>
              <a:t>2020/10/9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6E30-D1D5-4224-8FAC-4F94C72787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325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D322-E620-4C8A-B1C1-CD850E47DCA8}" type="datetimeFigureOut">
              <a:rPr lang="zh-TW" altLang="en-US" smtClean="0"/>
              <a:t>2020/10/9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6E30-D1D5-4224-8FAC-4F94C72787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0405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D322-E620-4C8A-B1C1-CD850E47DCA8}" type="datetimeFigureOut">
              <a:rPr lang="zh-TW" altLang="en-US" smtClean="0"/>
              <a:t>2020/10/9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6E30-D1D5-4224-8FAC-4F94C72787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940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D322-E620-4C8A-B1C1-CD850E47DCA8}" type="datetimeFigureOut">
              <a:rPr lang="zh-TW" altLang="en-US" smtClean="0"/>
              <a:t>2020/10/9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6E30-D1D5-4224-8FAC-4F94C72787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094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D322-E620-4C8A-B1C1-CD850E47DCA8}" type="datetimeFigureOut">
              <a:rPr lang="zh-TW" altLang="en-US" smtClean="0"/>
              <a:t>2020/10/9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6E30-D1D5-4224-8FAC-4F94C72787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580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D322-E620-4C8A-B1C1-CD850E47DCA8}" type="datetimeFigureOut">
              <a:rPr lang="zh-TW" altLang="en-US" smtClean="0"/>
              <a:t>2020/10/9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76E30-D1D5-4224-8FAC-4F94C72787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609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59134"/>
          </a:xfrm>
        </p:spPr>
        <p:txBody>
          <a:bodyPr/>
          <a:lstStyle/>
          <a:p>
            <a:r>
              <a:rPr lang="zh-TW" altLang="en-US" dirty="0"/>
              <a:t>鍵盤教學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7"/>
          <a:stretch/>
        </p:blipFill>
        <p:spPr>
          <a:xfrm>
            <a:off x="1066800" y="2812702"/>
            <a:ext cx="10058400" cy="307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16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9.share.photo.xuite.net/eled2w/1997796/13424204/691789898_m.jpg">
            <a:extLst>
              <a:ext uri="{FF2B5EF4-FFF2-40B4-BE49-F238E27FC236}">
                <a16:creationId xmlns:a16="http://schemas.microsoft.com/office/drawing/2014/main" id="{A26CA2C2-A0E5-4C22-92AB-8AC7F76C4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14485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9.share.photo.xuite.net/eled2w/1997793/13424204/691789895_m.jpg">
            <a:extLst>
              <a:ext uri="{FF2B5EF4-FFF2-40B4-BE49-F238E27FC236}">
                <a16:creationId xmlns:a16="http://schemas.microsoft.com/office/drawing/2014/main" id="{5013AB8C-5E7F-45C8-B680-A2D98EA21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537" y="702517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504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7"/>
          <a:stretch/>
        </p:blipFill>
        <p:spPr>
          <a:xfrm>
            <a:off x="152409" y="2910255"/>
            <a:ext cx="11863745" cy="363122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93530" y="1137139"/>
            <a:ext cx="1450731" cy="40444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退位刪除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9914" y="1189894"/>
            <a:ext cx="1450731" cy="40444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離開 取消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09396" y="1282211"/>
            <a:ext cx="1450731" cy="40444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確定換行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778878" y="1253635"/>
            <a:ext cx="1450731" cy="40444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移位鍵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37328" y="1339362"/>
            <a:ext cx="1450731" cy="40444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控制鍵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295778" y="1339362"/>
            <a:ext cx="1450731" cy="40444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刪除後面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09023" y="453901"/>
            <a:ext cx="1450731" cy="40444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大小寫切換</a:t>
            </a:r>
            <a:endParaRPr lang="en-US" altLang="zh-TW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960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" y="104503"/>
            <a:ext cx="9203100" cy="573459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7062" y="5664970"/>
            <a:ext cx="3914938" cy="131684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01338" y="2416629"/>
            <a:ext cx="4376057" cy="16851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>
                <a:solidFill>
                  <a:srgbClr val="FF0000"/>
                </a:solidFill>
              </a:rPr>
              <a:t>第一塊</a:t>
            </a:r>
          </a:p>
        </p:txBody>
      </p:sp>
    </p:spTree>
    <p:extLst>
      <p:ext uri="{BB962C8B-B14F-4D97-AF65-F5344CB8AC3E}">
        <p14:creationId xmlns:p14="http://schemas.microsoft.com/office/powerpoint/2010/main" val="1159820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" y="104503"/>
            <a:ext cx="9203100" cy="573459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7062" y="5664970"/>
            <a:ext cx="3914938" cy="131684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01338" y="2416628"/>
            <a:ext cx="5133702" cy="19724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>
                <a:solidFill>
                  <a:srgbClr val="FF0000"/>
                </a:solidFill>
              </a:rPr>
              <a:t>第一塊</a:t>
            </a:r>
          </a:p>
        </p:txBody>
      </p:sp>
      <p:sp>
        <p:nvSpPr>
          <p:cNvPr id="7" name="矩形 6"/>
          <p:cNvSpPr/>
          <p:nvPr/>
        </p:nvSpPr>
        <p:spPr>
          <a:xfrm>
            <a:off x="6141721" y="2194560"/>
            <a:ext cx="1238793" cy="21945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>
                <a:solidFill>
                  <a:srgbClr val="FF0000"/>
                </a:solidFill>
              </a:rPr>
              <a:t>第</a:t>
            </a:r>
            <a:endParaRPr lang="en-US" altLang="zh-TW" sz="54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5400" b="1" dirty="0">
                <a:solidFill>
                  <a:srgbClr val="FF0000"/>
                </a:solidFill>
              </a:rPr>
              <a:t>2</a:t>
            </a:r>
          </a:p>
          <a:p>
            <a:pPr algn="ctr"/>
            <a:r>
              <a:rPr lang="zh-TW" altLang="en-US" sz="5400" b="1" dirty="0">
                <a:solidFill>
                  <a:srgbClr val="FF0000"/>
                </a:solidFill>
              </a:rPr>
              <a:t>塊</a:t>
            </a:r>
          </a:p>
        </p:txBody>
      </p:sp>
      <p:sp>
        <p:nvSpPr>
          <p:cNvPr id="8" name="矩形 7"/>
          <p:cNvSpPr/>
          <p:nvPr/>
        </p:nvSpPr>
        <p:spPr>
          <a:xfrm>
            <a:off x="7499011" y="2194560"/>
            <a:ext cx="1370669" cy="21945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>
                <a:solidFill>
                  <a:srgbClr val="FF0000"/>
                </a:solidFill>
              </a:rPr>
              <a:t>第</a:t>
            </a:r>
            <a:endParaRPr lang="en-US" altLang="zh-TW" sz="54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5400" b="1" dirty="0">
                <a:solidFill>
                  <a:srgbClr val="FF0000"/>
                </a:solidFill>
              </a:rPr>
              <a:t>3</a:t>
            </a:r>
          </a:p>
          <a:p>
            <a:pPr algn="ctr"/>
            <a:r>
              <a:rPr lang="zh-TW" altLang="en-US" sz="5400" b="1" dirty="0">
                <a:solidFill>
                  <a:srgbClr val="FF0000"/>
                </a:solidFill>
              </a:rPr>
              <a:t>塊</a:t>
            </a:r>
          </a:p>
        </p:txBody>
      </p:sp>
    </p:spTree>
    <p:extLst>
      <p:ext uri="{BB962C8B-B14F-4D97-AF65-F5344CB8AC3E}">
        <p14:creationId xmlns:p14="http://schemas.microsoft.com/office/powerpoint/2010/main" val="2583936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77997"/>
          <a:stretch/>
        </p:blipFill>
        <p:spPr>
          <a:xfrm>
            <a:off x="9654988" y="645459"/>
            <a:ext cx="2025526" cy="5736833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954741" y="645459"/>
            <a:ext cx="8151462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/>
              <a:t>一些口訣</a:t>
            </a:r>
            <a:endParaRPr lang="en-US" altLang="zh-TW" sz="4400" dirty="0"/>
          </a:p>
          <a:p>
            <a:r>
              <a:rPr lang="en-US" altLang="zh-TW" sz="4400" dirty="0"/>
              <a:t>1.</a:t>
            </a:r>
            <a:r>
              <a:rPr lang="zh-TW" altLang="en-US" sz="4400" dirty="0"/>
              <a:t> </a:t>
            </a:r>
            <a:r>
              <a:rPr lang="en-US" altLang="zh-TW" sz="4400" dirty="0"/>
              <a:t>Lock</a:t>
            </a:r>
            <a:r>
              <a:rPr lang="zh-TW" altLang="en-US" sz="4400" dirty="0"/>
              <a:t>拉客</a:t>
            </a:r>
            <a:r>
              <a:rPr lang="en-US" altLang="zh-TW" sz="4400" dirty="0">
                <a:sym typeface="Wingdings" panose="05000000000000000000" pitchFamily="2" charset="2"/>
              </a:rPr>
              <a:t></a:t>
            </a:r>
            <a:r>
              <a:rPr lang="zh-TW" altLang="en-US" sz="4400" dirty="0"/>
              <a:t>鎖定</a:t>
            </a:r>
            <a:endParaRPr lang="en-US" altLang="zh-TW" sz="4400" dirty="0"/>
          </a:p>
          <a:p>
            <a:r>
              <a:rPr lang="en-US" altLang="zh-TW" sz="4400" dirty="0"/>
              <a:t>2.Caps Lock(k4</a:t>
            </a:r>
            <a:r>
              <a:rPr lang="zh-TW" altLang="en-US" sz="4400" dirty="0"/>
              <a:t>拉客</a:t>
            </a:r>
            <a:r>
              <a:rPr lang="en-US" altLang="zh-TW" sz="4400" dirty="0"/>
              <a:t>)</a:t>
            </a:r>
            <a:r>
              <a:rPr lang="en-US" altLang="zh-TW" sz="4400" dirty="0">
                <a:sym typeface="Wingdings" panose="05000000000000000000" pitchFamily="2" charset="2"/>
              </a:rPr>
              <a:t></a:t>
            </a:r>
            <a:r>
              <a:rPr lang="zh-TW" altLang="en-US" sz="4400" dirty="0">
                <a:sym typeface="Wingdings" panose="05000000000000000000" pitchFamily="2" charset="2"/>
              </a:rPr>
              <a:t>大寫鎖定</a:t>
            </a:r>
            <a:endParaRPr lang="en-US" altLang="zh-TW" sz="4400" dirty="0">
              <a:sym typeface="Wingdings" panose="05000000000000000000" pitchFamily="2" charset="2"/>
            </a:endParaRPr>
          </a:p>
          <a:p>
            <a:r>
              <a:rPr lang="en-US" altLang="zh-TW" sz="4400" dirty="0">
                <a:sym typeface="Wingdings" panose="05000000000000000000" pitchFamily="2" charset="2"/>
              </a:rPr>
              <a:t>3 enteren5 </a:t>
            </a:r>
            <a:r>
              <a:rPr lang="zh-TW" altLang="en-US" sz="4400" dirty="0">
                <a:sym typeface="Wingdings" panose="05000000000000000000" pitchFamily="2" charset="2"/>
              </a:rPr>
              <a:t>伊恩</a:t>
            </a:r>
            <a:r>
              <a:rPr lang="en-US" altLang="zh-TW" sz="4400" dirty="0">
                <a:sym typeface="Wingdings" panose="05000000000000000000" pitchFamily="2" charset="2"/>
              </a:rPr>
              <a:t>5</a:t>
            </a:r>
            <a:r>
              <a:rPr lang="zh-TW" altLang="en-US" sz="4400" dirty="0">
                <a:sym typeface="Wingdings" panose="05000000000000000000" pitchFamily="2" charset="2"/>
              </a:rPr>
              <a:t>確定換行</a:t>
            </a:r>
            <a:endParaRPr lang="en-US" altLang="zh-TW" sz="4400" dirty="0">
              <a:sym typeface="Wingdings" panose="05000000000000000000" pitchFamily="2" charset="2"/>
            </a:endParaRPr>
          </a:p>
          <a:p>
            <a:r>
              <a:rPr lang="en-US" altLang="zh-TW" sz="4400" dirty="0">
                <a:sym typeface="Wingdings" panose="05000000000000000000" pitchFamily="2" charset="2"/>
              </a:rPr>
              <a:t>4 Ctrl </a:t>
            </a:r>
            <a:r>
              <a:rPr lang="zh-TW" altLang="en-US" sz="4400" dirty="0">
                <a:sym typeface="Wingdings" panose="05000000000000000000" pitchFamily="2" charset="2"/>
              </a:rPr>
              <a:t>肯臭兒</a:t>
            </a:r>
            <a:r>
              <a:rPr lang="en-US" altLang="zh-TW" sz="4400" dirty="0">
                <a:sym typeface="Wingdings" panose="05000000000000000000" pitchFamily="2" charset="2"/>
              </a:rPr>
              <a:t>    </a:t>
            </a:r>
            <a:r>
              <a:rPr lang="zh-TW" altLang="en-US" sz="4400" dirty="0">
                <a:sym typeface="Wingdings" panose="05000000000000000000" pitchFamily="2" charset="2"/>
              </a:rPr>
              <a:t>控制鍵</a:t>
            </a:r>
            <a:r>
              <a:rPr lang="en-US" altLang="zh-TW" sz="4400" dirty="0"/>
              <a:t> </a:t>
            </a:r>
          </a:p>
          <a:p>
            <a:r>
              <a:rPr lang="en-US" altLang="zh-TW" sz="4400" dirty="0"/>
              <a:t>5.Shift </a:t>
            </a:r>
            <a:r>
              <a:rPr lang="en-US" altLang="zh-TW" sz="4400" dirty="0">
                <a:sym typeface="Wingdings" panose="05000000000000000000" pitchFamily="2" charset="2"/>
              </a:rPr>
              <a:t></a:t>
            </a:r>
            <a:r>
              <a:rPr lang="zh-TW" altLang="en-US" sz="4400" dirty="0">
                <a:sym typeface="Wingdings" panose="05000000000000000000" pitchFamily="2" charset="2"/>
              </a:rPr>
              <a:t>須夫特</a:t>
            </a:r>
            <a:r>
              <a:rPr lang="en-US" altLang="zh-TW" sz="4400" dirty="0">
                <a:sym typeface="Wingdings" panose="05000000000000000000" pitchFamily="2" charset="2"/>
              </a:rPr>
              <a:t></a:t>
            </a:r>
            <a:r>
              <a:rPr lang="zh-TW" altLang="en-US" sz="4400" dirty="0">
                <a:sym typeface="Wingdings" panose="05000000000000000000" pitchFamily="2" charset="2"/>
              </a:rPr>
              <a:t>選上方字</a:t>
            </a:r>
            <a:endParaRPr lang="en-US" altLang="zh-TW" sz="4400" dirty="0">
              <a:sym typeface="Wingdings" panose="05000000000000000000" pitchFamily="2" charset="2"/>
            </a:endParaRPr>
          </a:p>
          <a:p>
            <a:r>
              <a:rPr lang="en-US" altLang="zh-TW" sz="4400" dirty="0">
                <a:sym typeface="Wingdings" panose="05000000000000000000" pitchFamily="2" charset="2"/>
              </a:rPr>
              <a:t>6 Back 9</a:t>
            </a:r>
            <a:r>
              <a:rPr lang="zh-TW" altLang="en-US" sz="4400" dirty="0">
                <a:sym typeface="Wingdings" panose="05000000000000000000" pitchFamily="2" charset="2"/>
              </a:rPr>
              <a:t>背客</a:t>
            </a:r>
            <a:r>
              <a:rPr lang="en-US" altLang="zh-TW" sz="4400" dirty="0">
                <a:sym typeface="Wingdings" panose="05000000000000000000" pitchFamily="2" charset="2"/>
              </a:rPr>
              <a:t>9 </a:t>
            </a:r>
            <a:r>
              <a:rPr lang="zh-TW" altLang="en-US" sz="4400" dirty="0">
                <a:sym typeface="Wingdings" panose="05000000000000000000" pitchFamily="2" charset="2"/>
              </a:rPr>
              <a:t>倒退刪前面</a:t>
            </a:r>
            <a:endParaRPr lang="en-US" altLang="zh-TW" sz="4400" dirty="0">
              <a:sym typeface="Wingdings" panose="05000000000000000000" pitchFamily="2" charset="2"/>
            </a:endParaRPr>
          </a:p>
          <a:p>
            <a:r>
              <a:rPr lang="en-US" altLang="zh-TW" sz="4400" dirty="0">
                <a:sym typeface="Wingdings" panose="05000000000000000000" pitchFamily="2" charset="2"/>
              </a:rPr>
              <a:t>7 Del </a:t>
            </a:r>
            <a:r>
              <a:rPr lang="zh-TW" altLang="en-US" sz="4400" dirty="0">
                <a:sym typeface="Wingdings" panose="05000000000000000000" pitchFamily="2" charset="2"/>
              </a:rPr>
              <a:t>弟喲</a:t>
            </a:r>
            <a:r>
              <a:rPr lang="en-US" altLang="zh-TW" sz="4400" dirty="0">
                <a:sym typeface="Wingdings" panose="05000000000000000000" pitchFamily="2" charset="2"/>
              </a:rPr>
              <a:t></a:t>
            </a:r>
            <a:r>
              <a:rPr lang="zh-TW" altLang="en-US" sz="4400" dirty="0">
                <a:sym typeface="Wingdings" panose="05000000000000000000" pitchFamily="2" charset="2"/>
              </a:rPr>
              <a:t>刪後面</a:t>
            </a:r>
            <a:endParaRPr lang="zh-TW" altLang="en-US" sz="4400" dirty="0"/>
          </a:p>
        </p:txBody>
      </p:sp>
      <p:sp>
        <p:nvSpPr>
          <p:cNvPr id="4" name="橢圓 3"/>
          <p:cNvSpPr/>
          <p:nvPr/>
        </p:nvSpPr>
        <p:spPr>
          <a:xfrm>
            <a:off x="9654988" y="1855694"/>
            <a:ext cx="363071" cy="376518"/>
          </a:xfrm>
          <a:prstGeom prst="ellipse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9654988" y="2770094"/>
            <a:ext cx="497541" cy="6299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上箭號 5"/>
          <p:cNvSpPr/>
          <p:nvPr/>
        </p:nvSpPr>
        <p:spPr>
          <a:xfrm>
            <a:off x="9789459" y="2339788"/>
            <a:ext cx="121023" cy="430306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9174719" y="1263588"/>
            <a:ext cx="1686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>
                <a:solidFill>
                  <a:srgbClr val="FF0000"/>
                </a:solidFill>
              </a:rPr>
              <a:t>Num</a:t>
            </a:r>
            <a:r>
              <a:rPr lang="en-US" altLang="zh-TW" dirty="0">
                <a:solidFill>
                  <a:srgbClr val="FF0000"/>
                </a:solidFill>
              </a:rPr>
              <a:t> Lock</a:t>
            </a:r>
          </a:p>
          <a:p>
            <a:r>
              <a:rPr lang="zh-TW" altLang="en-US" dirty="0">
                <a:solidFill>
                  <a:srgbClr val="FF0000"/>
                </a:solidFill>
              </a:rPr>
              <a:t>男</a:t>
            </a:r>
            <a:r>
              <a:rPr lang="en-US" altLang="zh-TW" dirty="0">
                <a:solidFill>
                  <a:srgbClr val="FF0000"/>
                </a:solidFill>
              </a:rPr>
              <a:t>3</a:t>
            </a:r>
            <a:r>
              <a:rPr lang="zh-TW" altLang="en-US" dirty="0">
                <a:solidFill>
                  <a:srgbClr val="FF0000"/>
                </a:solidFill>
              </a:rPr>
              <a:t>拉客燈要亮</a:t>
            </a:r>
          </a:p>
        </p:txBody>
      </p:sp>
    </p:spTree>
    <p:extLst>
      <p:ext uri="{BB962C8B-B14F-4D97-AF65-F5344CB8AC3E}">
        <p14:creationId xmlns:p14="http://schemas.microsoft.com/office/powerpoint/2010/main" val="629078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7357A888-0045-45A1-B523-3FD512F9AA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0"/>
          <a:stretch/>
        </p:blipFill>
        <p:spPr>
          <a:xfrm>
            <a:off x="569166" y="1605190"/>
            <a:ext cx="11028785" cy="364761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9A0A355-EB98-4079-B170-E9A9CF9CF0A9}"/>
              </a:ext>
            </a:extLst>
          </p:cNvPr>
          <p:cNvSpPr/>
          <p:nvPr/>
        </p:nvSpPr>
        <p:spPr>
          <a:xfrm>
            <a:off x="745724" y="2450236"/>
            <a:ext cx="7111014" cy="254789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EEA91E9-1E6C-4AC7-BB2D-19BDE2FB4C3B}"/>
              </a:ext>
            </a:extLst>
          </p:cNvPr>
          <p:cNvSpPr txBox="1"/>
          <p:nvPr/>
        </p:nvSpPr>
        <p:spPr>
          <a:xfrm>
            <a:off x="3218323" y="55153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打字鍵區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1344EC4-73E2-4E87-9171-C11C535DAA06}"/>
              </a:ext>
            </a:extLst>
          </p:cNvPr>
          <p:cNvSpPr txBox="1"/>
          <p:nvPr/>
        </p:nvSpPr>
        <p:spPr>
          <a:xfrm>
            <a:off x="8244818" y="55874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編輯區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0E79DFF-88DA-4F1E-BCCC-576CEA6C4F17}"/>
              </a:ext>
            </a:extLst>
          </p:cNvPr>
          <p:cNvSpPr txBox="1"/>
          <p:nvPr/>
        </p:nvSpPr>
        <p:spPr>
          <a:xfrm>
            <a:off x="10216856" y="554861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數字區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47D3049-4E2F-4A07-84D6-60325096BD2A}"/>
              </a:ext>
            </a:extLst>
          </p:cNvPr>
          <p:cNvSpPr/>
          <p:nvPr/>
        </p:nvSpPr>
        <p:spPr>
          <a:xfrm>
            <a:off x="8016535" y="2379216"/>
            <a:ext cx="1482571" cy="261891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31DDDCC-19F4-431F-BE8F-5E4973CD5C4E}"/>
              </a:ext>
            </a:extLst>
          </p:cNvPr>
          <p:cNvSpPr/>
          <p:nvPr/>
        </p:nvSpPr>
        <p:spPr>
          <a:xfrm>
            <a:off x="9658903" y="2379216"/>
            <a:ext cx="1704514" cy="261891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D701C1C-37F0-4F31-B935-2BEC4B47C8A2}"/>
              </a:ext>
            </a:extLst>
          </p:cNvPr>
          <p:cNvSpPr/>
          <p:nvPr/>
        </p:nvSpPr>
        <p:spPr>
          <a:xfrm>
            <a:off x="1546193" y="1846555"/>
            <a:ext cx="6310545" cy="53187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D89D797-2C9E-4DD7-84C1-C9B89BFE2DF9}"/>
              </a:ext>
            </a:extLst>
          </p:cNvPr>
          <p:cNvSpPr txBox="1"/>
          <p:nvPr/>
        </p:nvSpPr>
        <p:spPr>
          <a:xfrm>
            <a:off x="3424068" y="110351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功能區</a:t>
            </a:r>
          </a:p>
        </p:txBody>
      </p:sp>
    </p:spTree>
    <p:extLst>
      <p:ext uri="{BB962C8B-B14F-4D97-AF65-F5344CB8AC3E}">
        <p14:creationId xmlns:p14="http://schemas.microsoft.com/office/powerpoint/2010/main" val="1187388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2143F76-235A-402C-BE3D-E66E772578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0"/>
          <a:stretch/>
        </p:blipFill>
        <p:spPr>
          <a:xfrm>
            <a:off x="333247" y="1920485"/>
            <a:ext cx="11143278" cy="3375613"/>
          </a:xfrm>
          <a:prstGeom prst="rect">
            <a:avLst/>
          </a:prstGeom>
        </p:spPr>
      </p:pic>
      <p:sp>
        <p:nvSpPr>
          <p:cNvPr id="3" name="語音泡泡: 矩形 2">
            <a:extLst>
              <a:ext uri="{FF2B5EF4-FFF2-40B4-BE49-F238E27FC236}">
                <a16:creationId xmlns:a16="http://schemas.microsoft.com/office/drawing/2014/main" id="{424AC70C-EDB4-4BEA-B02D-AF693FFD9F30}"/>
              </a:ext>
            </a:extLst>
          </p:cNvPr>
          <p:cNvSpPr/>
          <p:nvPr/>
        </p:nvSpPr>
        <p:spPr>
          <a:xfrm>
            <a:off x="8376641" y="3258305"/>
            <a:ext cx="1853954" cy="480616"/>
          </a:xfrm>
          <a:prstGeom prst="wedgeRectCallout">
            <a:avLst>
              <a:gd name="adj1" fmla="val -57777"/>
              <a:gd name="adj2" fmla="val 3093"/>
            </a:avLst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Delete </a:t>
            </a:r>
            <a:r>
              <a:rPr lang="zh-TW" altLang="en-US" dirty="0">
                <a:solidFill>
                  <a:srgbClr val="FF0000"/>
                </a:solidFill>
              </a:rPr>
              <a:t>刪除後面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4" name="語音泡泡: 矩形 3">
            <a:extLst>
              <a:ext uri="{FF2B5EF4-FFF2-40B4-BE49-F238E27FC236}">
                <a16:creationId xmlns:a16="http://schemas.microsoft.com/office/drawing/2014/main" id="{7AC713A7-9DB8-40B2-A107-793FB525156A}"/>
              </a:ext>
            </a:extLst>
          </p:cNvPr>
          <p:cNvSpPr/>
          <p:nvPr/>
        </p:nvSpPr>
        <p:spPr>
          <a:xfrm>
            <a:off x="6548067" y="2138498"/>
            <a:ext cx="1288742" cy="480616"/>
          </a:xfrm>
          <a:prstGeom prst="wedgeRectCallout">
            <a:avLst>
              <a:gd name="adj1" fmla="val -7773"/>
              <a:gd name="adj2" fmla="val 75132"/>
            </a:avLst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刪除前面</a:t>
            </a:r>
            <a:endParaRPr lang="en-US" altLang="zh-TW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00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1A1CB50-9D83-4F17-8DAB-D0C90F4B4C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0"/>
          <a:stretch/>
        </p:blipFill>
        <p:spPr>
          <a:xfrm>
            <a:off x="923603" y="2070360"/>
            <a:ext cx="10058400" cy="3046973"/>
          </a:xfrm>
          <a:prstGeom prst="rect">
            <a:avLst/>
          </a:prstGeom>
        </p:spPr>
      </p:pic>
      <p:sp>
        <p:nvSpPr>
          <p:cNvPr id="3" name="語音泡泡: 矩形 2">
            <a:extLst>
              <a:ext uri="{FF2B5EF4-FFF2-40B4-BE49-F238E27FC236}">
                <a16:creationId xmlns:a16="http://schemas.microsoft.com/office/drawing/2014/main" id="{F80D9DD1-B293-44C1-825F-641DA3D2D15D}"/>
              </a:ext>
            </a:extLst>
          </p:cNvPr>
          <p:cNvSpPr/>
          <p:nvPr/>
        </p:nvSpPr>
        <p:spPr>
          <a:xfrm>
            <a:off x="438175" y="1572411"/>
            <a:ext cx="1260630" cy="628577"/>
          </a:xfrm>
          <a:prstGeom prst="wedgeRectCallout">
            <a:avLst>
              <a:gd name="adj1" fmla="val 18984"/>
              <a:gd name="adj2" fmla="val 7653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</a:rPr>
              <a:t>ESC 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取消</a:t>
            </a:r>
          </a:p>
        </p:txBody>
      </p:sp>
      <p:sp>
        <p:nvSpPr>
          <p:cNvPr id="4" name="語音泡泡: 矩形 3">
            <a:extLst>
              <a:ext uri="{FF2B5EF4-FFF2-40B4-BE49-F238E27FC236}">
                <a16:creationId xmlns:a16="http://schemas.microsoft.com/office/drawing/2014/main" id="{7114168F-DA64-4857-AA8B-B9992D954ED0}"/>
              </a:ext>
            </a:extLst>
          </p:cNvPr>
          <p:cNvSpPr/>
          <p:nvPr/>
        </p:nvSpPr>
        <p:spPr>
          <a:xfrm>
            <a:off x="7631686" y="3730523"/>
            <a:ext cx="938074" cy="480616"/>
          </a:xfrm>
          <a:prstGeom prst="wedgeRectCallout">
            <a:avLst>
              <a:gd name="adj1" fmla="val -67279"/>
              <a:gd name="adj2" fmla="val -7519"/>
            </a:avLst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確定</a:t>
            </a:r>
            <a:endParaRPr lang="en-US" altLang="zh-TW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40391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65A23BC4-347D-4E95-84AE-EB4A68ACAD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97" b="6323"/>
          <a:stretch/>
        </p:blipFill>
        <p:spPr>
          <a:xfrm>
            <a:off x="2775752" y="1720528"/>
            <a:ext cx="7149483" cy="3416943"/>
          </a:xfrm>
          <a:prstGeom prst="rect">
            <a:avLst/>
          </a:prstGeom>
        </p:spPr>
      </p:pic>
      <p:sp>
        <p:nvSpPr>
          <p:cNvPr id="3" name="語音泡泡: 矩形 2">
            <a:extLst>
              <a:ext uri="{FF2B5EF4-FFF2-40B4-BE49-F238E27FC236}">
                <a16:creationId xmlns:a16="http://schemas.microsoft.com/office/drawing/2014/main" id="{ADEEF9EB-ECE6-449C-A378-44330A2B893C}"/>
              </a:ext>
            </a:extLst>
          </p:cNvPr>
          <p:cNvSpPr/>
          <p:nvPr/>
        </p:nvSpPr>
        <p:spPr>
          <a:xfrm>
            <a:off x="978020" y="4419793"/>
            <a:ext cx="1997477" cy="628577"/>
          </a:xfrm>
          <a:prstGeom prst="wedgeRectCallout">
            <a:avLst>
              <a:gd name="adj1" fmla="val 58211"/>
              <a:gd name="adj2" fmla="val -152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</a:rPr>
              <a:t>Ctrl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 個別</a:t>
            </a:r>
            <a:r>
              <a:rPr lang="zh-TW" altLang="en-US" dirty="0">
                <a:solidFill>
                  <a:srgbClr val="FF0000"/>
                </a:solidFill>
                <a:highlight>
                  <a:srgbClr val="00FF00"/>
                </a:highlight>
              </a:rPr>
              <a:t>重複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選取</a:t>
            </a:r>
          </a:p>
        </p:txBody>
      </p:sp>
      <p:sp>
        <p:nvSpPr>
          <p:cNvPr id="4" name="語音泡泡: 矩形 3">
            <a:extLst>
              <a:ext uri="{FF2B5EF4-FFF2-40B4-BE49-F238E27FC236}">
                <a16:creationId xmlns:a16="http://schemas.microsoft.com/office/drawing/2014/main" id="{AACAC202-E1ED-45EB-B1CE-4938E4AD2CF0}"/>
              </a:ext>
            </a:extLst>
          </p:cNvPr>
          <p:cNvSpPr/>
          <p:nvPr/>
        </p:nvSpPr>
        <p:spPr>
          <a:xfrm>
            <a:off x="1023888" y="3702116"/>
            <a:ext cx="1905743" cy="628577"/>
          </a:xfrm>
          <a:prstGeom prst="wedgeRectCallout">
            <a:avLst>
              <a:gd name="adj1" fmla="val 59044"/>
              <a:gd name="adj2" fmla="val 12329"/>
            </a:avLst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Shift </a:t>
            </a:r>
          </a:p>
          <a:p>
            <a:pPr algn="ctr"/>
            <a:r>
              <a:rPr lang="zh-TW" altLang="en-US" dirty="0">
                <a:solidFill>
                  <a:srgbClr val="FF0000"/>
                </a:solidFill>
              </a:rPr>
              <a:t>個別</a:t>
            </a:r>
            <a:r>
              <a:rPr lang="zh-TW" altLang="en-US" dirty="0">
                <a:solidFill>
                  <a:srgbClr val="FF0000"/>
                </a:solidFill>
                <a:highlight>
                  <a:srgbClr val="00FF00"/>
                </a:highlight>
              </a:rPr>
              <a:t>連續</a:t>
            </a:r>
            <a:r>
              <a:rPr lang="zh-TW" altLang="en-US" dirty="0">
                <a:solidFill>
                  <a:srgbClr val="FF0000"/>
                </a:solidFill>
              </a:rPr>
              <a:t>選取</a:t>
            </a:r>
            <a:endParaRPr lang="en-US" altLang="zh-TW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0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3BA2F518-640B-409B-A52B-AC31C2EA18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0"/>
          <a:stretch/>
        </p:blipFill>
        <p:spPr>
          <a:xfrm>
            <a:off x="615692" y="1812433"/>
            <a:ext cx="11502475" cy="3484424"/>
          </a:xfrm>
          <a:prstGeom prst="rect">
            <a:avLst/>
          </a:prstGeom>
        </p:spPr>
      </p:pic>
      <p:sp>
        <p:nvSpPr>
          <p:cNvPr id="3" name="語音泡泡: 矩形 2">
            <a:extLst>
              <a:ext uri="{FF2B5EF4-FFF2-40B4-BE49-F238E27FC236}">
                <a16:creationId xmlns:a16="http://schemas.microsoft.com/office/drawing/2014/main" id="{6002FA5F-DA52-423B-8E68-E67387F09B05}"/>
              </a:ext>
            </a:extLst>
          </p:cNvPr>
          <p:cNvSpPr/>
          <p:nvPr/>
        </p:nvSpPr>
        <p:spPr>
          <a:xfrm>
            <a:off x="239696" y="1367161"/>
            <a:ext cx="1260630" cy="628577"/>
          </a:xfrm>
          <a:prstGeom prst="wedgeRectCallout">
            <a:avLst>
              <a:gd name="adj1" fmla="val 18984"/>
              <a:gd name="adj2" fmla="val 76535"/>
            </a:avLst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ESC </a:t>
            </a:r>
            <a:br>
              <a:rPr lang="en-US" altLang="zh-TW" dirty="0">
                <a:solidFill>
                  <a:srgbClr val="FF0000"/>
                </a:solidFill>
              </a:rPr>
            </a:br>
            <a:r>
              <a:rPr lang="zh-TW" altLang="en-US" dirty="0">
                <a:solidFill>
                  <a:srgbClr val="FF0000"/>
                </a:solidFill>
              </a:rPr>
              <a:t>離開</a:t>
            </a:r>
            <a:r>
              <a:rPr lang="en-US" altLang="zh-TW" dirty="0">
                <a:solidFill>
                  <a:srgbClr val="FF0000"/>
                </a:solidFill>
              </a:rPr>
              <a:t>‧</a:t>
            </a:r>
            <a:r>
              <a:rPr lang="zh-TW" altLang="en-US" dirty="0">
                <a:solidFill>
                  <a:srgbClr val="FF0000"/>
                </a:solidFill>
              </a:rPr>
              <a:t>取消</a:t>
            </a:r>
          </a:p>
        </p:txBody>
      </p:sp>
      <p:sp>
        <p:nvSpPr>
          <p:cNvPr id="4" name="語音泡泡: 矩形 3">
            <a:extLst>
              <a:ext uri="{FF2B5EF4-FFF2-40B4-BE49-F238E27FC236}">
                <a16:creationId xmlns:a16="http://schemas.microsoft.com/office/drawing/2014/main" id="{92C36637-58D3-433A-81F2-5E3BAAD220C3}"/>
              </a:ext>
            </a:extLst>
          </p:cNvPr>
          <p:cNvSpPr/>
          <p:nvPr/>
        </p:nvSpPr>
        <p:spPr>
          <a:xfrm>
            <a:off x="372861" y="5183339"/>
            <a:ext cx="1260630" cy="437451"/>
          </a:xfrm>
          <a:prstGeom prst="wedgeRectCallout">
            <a:avLst>
              <a:gd name="adj1" fmla="val 16871"/>
              <a:gd name="adj2" fmla="val -8023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</a:rPr>
              <a:t>Ctrl  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控制</a:t>
            </a:r>
          </a:p>
        </p:txBody>
      </p:sp>
      <p:sp>
        <p:nvSpPr>
          <p:cNvPr id="5" name="語音泡泡: 矩形 4">
            <a:extLst>
              <a:ext uri="{FF2B5EF4-FFF2-40B4-BE49-F238E27FC236}">
                <a16:creationId xmlns:a16="http://schemas.microsoft.com/office/drawing/2014/main" id="{3F16242C-EB88-4FFB-9465-B6703FE9D016}"/>
              </a:ext>
            </a:extLst>
          </p:cNvPr>
          <p:cNvSpPr/>
          <p:nvPr/>
        </p:nvSpPr>
        <p:spPr>
          <a:xfrm>
            <a:off x="6840757" y="5169394"/>
            <a:ext cx="1260630" cy="437452"/>
          </a:xfrm>
          <a:prstGeom prst="wedgeRectCallout">
            <a:avLst>
              <a:gd name="adj1" fmla="val 14054"/>
              <a:gd name="adj2" fmla="val -75998"/>
            </a:avLst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</a:rPr>
              <a:t>Ctrl   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控制</a:t>
            </a:r>
          </a:p>
        </p:txBody>
      </p:sp>
      <p:sp>
        <p:nvSpPr>
          <p:cNvPr id="6" name="語音泡泡: 矩形 5">
            <a:extLst>
              <a:ext uri="{FF2B5EF4-FFF2-40B4-BE49-F238E27FC236}">
                <a16:creationId xmlns:a16="http://schemas.microsoft.com/office/drawing/2014/main" id="{553732F5-A6A7-4859-B831-91A7BA559910}"/>
              </a:ext>
            </a:extLst>
          </p:cNvPr>
          <p:cNvSpPr/>
          <p:nvPr/>
        </p:nvSpPr>
        <p:spPr>
          <a:xfrm>
            <a:off x="8101387" y="4208894"/>
            <a:ext cx="1853954" cy="480616"/>
          </a:xfrm>
          <a:prstGeom prst="wedgeRectCallout">
            <a:avLst>
              <a:gd name="adj1" fmla="val -57777"/>
              <a:gd name="adj2" fmla="val 3093"/>
            </a:avLst>
          </a:prstGeom>
          <a:solidFill>
            <a:srgbClr val="FFFF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</a:rPr>
              <a:t>Shift  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移位鍵</a:t>
            </a:r>
            <a:endParaRPr lang="en-US" altLang="zh-TW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" name="語音泡泡: 矩形 6">
            <a:extLst>
              <a:ext uri="{FF2B5EF4-FFF2-40B4-BE49-F238E27FC236}">
                <a16:creationId xmlns:a16="http://schemas.microsoft.com/office/drawing/2014/main" id="{08F6078F-69DE-4D77-A4ED-5F295B472693}"/>
              </a:ext>
            </a:extLst>
          </p:cNvPr>
          <p:cNvSpPr/>
          <p:nvPr/>
        </p:nvSpPr>
        <p:spPr>
          <a:xfrm>
            <a:off x="8238990" y="3608264"/>
            <a:ext cx="1853954" cy="480616"/>
          </a:xfrm>
          <a:prstGeom prst="wedgeRectCallout">
            <a:avLst>
              <a:gd name="adj1" fmla="val -59287"/>
              <a:gd name="adj2" fmla="val 6976"/>
            </a:avLst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Enter </a:t>
            </a:r>
            <a:r>
              <a:rPr lang="zh-TW" altLang="en-US" dirty="0">
                <a:solidFill>
                  <a:srgbClr val="FF0000"/>
                </a:solidFill>
              </a:rPr>
              <a:t>確定</a:t>
            </a:r>
            <a:r>
              <a:rPr lang="en-US" altLang="zh-TW" dirty="0">
                <a:solidFill>
                  <a:srgbClr val="FF0000"/>
                </a:solidFill>
              </a:rPr>
              <a:t>‧</a:t>
            </a:r>
            <a:r>
              <a:rPr lang="zh-TW" altLang="en-US" dirty="0">
                <a:solidFill>
                  <a:srgbClr val="FF0000"/>
                </a:solidFill>
              </a:rPr>
              <a:t>換行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8" name="語音泡泡: 矩形 7">
            <a:extLst>
              <a:ext uri="{FF2B5EF4-FFF2-40B4-BE49-F238E27FC236}">
                <a16:creationId xmlns:a16="http://schemas.microsoft.com/office/drawing/2014/main" id="{1362B8D9-D524-492C-B516-D019F6F90414}"/>
              </a:ext>
            </a:extLst>
          </p:cNvPr>
          <p:cNvSpPr/>
          <p:nvPr/>
        </p:nvSpPr>
        <p:spPr>
          <a:xfrm>
            <a:off x="8101387" y="2670601"/>
            <a:ext cx="2129161" cy="480616"/>
          </a:xfrm>
          <a:prstGeom prst="wedgeRectCallout">
            <a:avLst>
              <a:gd name="adj1" fmla="val -56109"/>
              <a:gd name="adj2" fmla="val 14176"/>
            </a:avLst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Backspace</a:t>
            </a:r>
            <a:r>
              <a:rPr lang="zh-TW" altLang="en-US" dirty="0">
                <a:solidFill>
                  <a:srgbClr val="FF0000"/>
                </a:solidFill>
              </a:rPr>
              <a:t>退位刪除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8FDED0E-5C08-4097-A983-FAA93E669605}"/>
              </a:ext>
            </a:extLst>
          </p:cNvPr>
          <p:cNvSpPr txBox="1"/>
          <p:nvPr/>
        </p:nvSpPr>
        <p:spPr>
          <a:xfrm>
            <a:off x="3620278" y="87707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整合講義</a:t>
            </a:r>
          </a:p>
        </p:txBody>
      </p:sp>
    </p:spTree>
    <p:extLst>
      <p:ext uri="{BB962C8B-B14F-4D97-AF65-F5344CB8AC3E}">
        <p14:creationId xmlns:p14="http://schemas.microsoft.com/office/powerpoint/2010/main" val="3739269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152</Words>
  <Application>Microsoft Office PowerPoint</Application>
  <PresentationFormat>寬螢幕</PresentationFormat>
  <Paragraphs>44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新細明體</vt:lpstr>
      <vt:lpstr>Arial</vt:lpstr>
      <vt:lpstr>Calibri</vt:lpstr>
      <vt:lpstr>Calibri Light</vt:lpstr>
      <vt:lpstr>Wingdings</vt:lpstr>
      <vt:lpstr>Office 佈景主題</vt:lpstr>
      <vt:lpstr>鍵盤教學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鍵盤教學</dc:title>
  <dc:creator>ws</dc:creator>
  <cp:lastModifiedBy>user</cp:lastModifiedBy>
  <cp:revision>16</cp:revision>
  <dcterms:created xsi:type="dcterms:W3CDTF">2020-09-09T00:20:41Z</dcterms:created>
  <dcterms:modified xsi:type="dcterms:W3CDTF">2020-10-09T02:48:47Z</dcterms:modified>
</cp:coreProperties>
</file>