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8" r:id="rId7"/>
    <p:sldId id="269" r:id="rId8"/>
    <p:sldId id="262" r:id="rId9"/>
    <p:sldId id="263" r:id="rId10"/>
    <p:sldId id="260" r:id="rId11"/>
    <p:sldId id="270" r:id="rId12"/>
    <p:sldId id="261" r:id="rId13"/>
    <p:sldId id="264" r:id="rId14"/>
    <p:sldId id="265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5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37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23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26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1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4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6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996C-66EA-42BD-917F-EAED947B81A7}" type="datetimeFigureOut">
              <a:rPr lang="zh-TW" altLang="en-US" smtClean="0"/>
              <a:t>2020/9/7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12AE-8E97-4619-B1D3-D6278895B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1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xOC9o5emU&amp;feature=youtu.be&amp;list=PLQm7Z_5e808EK3eAEtxWD2u07q4B2WDK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9790" y="724073"/>
            <a:ext cx="9144000" cy="104740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如何以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縣市帳號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登入教育雲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90" y="2635135"/>
            <a:ext cx="3657600" cy="4010025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333404" y="4123112"/>
            <a:ext cx="2402378" cy="1695797"/>
          </a:xfrm>
          <a:prstGeom prst="wedgeEllipseCallout">
            <a:avLst>
              <a:gd name="adj1" fmla="val 89893"/>
              <a:gd name="adj2" fmla="val 497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按</a:t>
            </a:r>
            <a:endParaRPr lang="en-US" altLang="zh-TW" dirty="0"/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教育體系單一簽入服務</a:t>
            </a:r>
          </a:p>
        </p:txBody>
      </p:sp>
      <p:sp>
        <p:nvSpPr>
          <p:cNvPr id="6" name="橢圓 5"/>
          <p:cNvSpPr/>
          <p:nvPr/>
        </p:nvSpPr>
        <p:spPr>
          <a:xfrm>
            <a:off x="6833062" y="5660967"/>
            <a:ext cx="1911928" cy="60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5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3061" y="645418"/>
            <a:ext cx="11026692" cy="199987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學生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ym typeface="Wingdings" panose="05000000000000000000" pitchFamily="2" charset="2"/>
              </a:rPr>
              <a:t>    1.</a:t>
            </a:r>
            <a:r>
              <a:rPr lang="zh-TW" altLang="en-US" dirty="0">
                <a:sym typeface="Wingdings" panose="05000000000000000000" pitchFamily="2" charset="2"/>
              </a:rPr>
              <a:t>先完成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我的任務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才有任務診斷報告</a:t>
            </a:r>
            <a:b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b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zh-TW" sz="3100" dirty="0">
                <a:sym typeface="Wingdings" panose="05000000000000000000" pitchFamily="2" charset="2"/>
              </a:rPr>
              <a:t>    2.</a:t>
            </a:r>
            <a:r>
              <a:rPr lang="zh-TW" altLang="en-US" sz="3100" dirty="0">
                <a:sym typeface="Wingdings" panose="05000000000000000000" pitchFamily="2" charset="2"/>
              </a:rPr>
              <a:t>我的診斷報告</a:t>
            </a:r>
            <a:r>
              <a:rPr lang="en-US" altLang="zh-TW" sz="3100" dirty="0">
                <a:sym typeface="Wingdings" panose="05000000000000000000" pitchFamily="2" charset="2"/>
              </a:rPr>
              <a:t></a:t>
            </a:r>
            <a:r>
              <a:rPr lang="en-US" altLang="zh-TW" sz="3100" dirty="0">
                <a:solidFill>
                  <a:srgbClr val="FF0000"/>
                </a:solidFill>
                <a:sym typeface="Wingdings" panose="05000000000000000000" pitchFamily="2" charset="2"/>
              </a:rPr>
              <a:t>【</a:t>
            </a:r>
            <a:r>
              <a:rPr lang="zh-TW" altLang="en-US" sz="3100" dirty="0">
                <a:solidFill>
                  <a:srgbClr val="FF0000"/>
                </a:solidFill>
                <a:sym typeface="Wingdings" panose="05000000000000000000" pitchFamily="2" charset="2"/>
              </a:rPr>
              <a:t>任務診斷報告</a:t>
            </a:r>
            <a:r>
              <a:rPr lang="en-US" altLang="zh-TW" sz="3100" dirty="0">
                <a:solidFill>
                  <a:srgbClr val="FF0000"/>
                </a:solidFill>
                <a:sym typeface="Wingdings" panose="05000000000000000000" pitchFamily="2" charset="2"/>
              </a:rPr>
              <a:t>】</a:t>
            </a:r>
            <a:r>
              <a:rPr lang="zh-TW" altLang="en-US" sz="2700" dirty="0">
                <a:sym typeface="Wingdings" panose="05000000000000000000" pitchFamily="2" charset="2"/>
              </a:rPr>
              <a:t>或基本學力測驗</a:t>
            </a:r>
            <a:r>
              <a:rPr lang="en-US" altLang="zh-TW" sz="2700" dirty="0">
                <a:sym typeface="Wingdings" panose="05000000000000000000" pitchFamily="2" charset="2"/>
              </a:rPr>
              <a:t></a:t>
            </a:r>
            <a:r>
              <a:rPr lang="zh-TW" altLang="en-US" sz="2200" dirty="0">
                <a:sym typeface="Wingdings" panose="05000000000000000000" pitchFamily="2" charset="2"/>
              </a:rPr>
              <a:t>可以看到錯的項目</a:t>
            </a:r>
            <a:r>
              <a:rPr lang="en-US" altLang="zh-TW" sz="2200" dirty="0">
                <a:sym typeface="Wingdings" panose="05000000000000000000" pitchFamily="2" charset="2"/>
              </a:rPr>
              <a:t>,   </a:t>
            </a:r>
            <a:br>
              <a:rPr lang="en-US" altLang="zh-TW" sz="2200" dirty="0">
                <a:sym typeface="Wingdings" panose="05000000000000000000" pitchFamily="2" charset="2"/>
              </a:rPr>
            </a:b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58691" y="3731491"/>
            <a:ext cx="674254" cy="4156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5" y="3060931"/>
            <a:ext cx="10058400" cy="2172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381" y="3037602"/>
            <a:ext cx="1480111" cy="1196049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543550" y="3164532"/>
            <a:ext cx="1162050" cy="9045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45108" y="5405273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學生超好用的功能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045015-D347-46E3-9D5B-3AAD5238C394}"/>
              </a:ext>
            </a:extLst>
          </p:cNvPr>
          <p:cNvSpPr/>
          <p:nvPr/>
        </p:nvSpPr>
        <p:spPr>
          <a:xfrm>
            <a:off x="3453684" y="2069252"/>
            <a:ext cx="651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Wingdings" panose="05000000000000000000" pitchFamily="2" charset="2"/>
              </a:rPr>
              <a:t>有教學影片要先看！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72D7A2D-6B2B-4547-B621-56BEE03E4C10}"/>
              </a:ext>
            </a:extLst>
          </p:cNvPr>
          <p:cNvSpPr/>
          <p:nvPr/>
        </p:nvSpPr>
        <p:spPr>
          <a:xfrm>
            <a:off x="8548255" y="3560618"/>
            <a:ext cx="1970116" cy="21114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9DC084-52C9-4873-89E4-EB4ECB4531F3}"/>
              </a:ext>
            </a:extLst>
          </p:cNvPr>
          <p:cNvSpPr/>
          <p:nvPr/>
        </p:nvSpPr>
        <p:spPr>
          <a:xfrm>
            <a:off x="8696325" y="4314825"/>
            <a:ext cx="1609725" cy="3111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任務診斷報告</a:t>
            </a:r>
          </a:p>
        </p:txBody>
      </p:sp>
    </p:spTree>
    <p:extLst>
      <p:ext uri="{BB962C8B-B14F-4D97-AF65-F5344CB8AC3E}">
        <p14:creationId xmlns:p14="http://schemas.microsoft.com/office/powerpoint/2010/main" val="42482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3C22F-AAEE-46E9-A7AF-7E2BB9FA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                  學生使用需    </a:t>
            </a:r>
            <a:r>
              <a:rPr lang="zh-TW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  ！！！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97A08-2F61-4056-833A-F00ED110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825"/>
            <a:ext cx="11144250" cy="4351338"/>
          </a:xfrm>
        </p:spPr>
        <p:txBody>
          <a:bodyPr/>
          <a:lstStyle/>
          <a:p>
            <a:r>
              <a:rPr lang="zh-TW" altLang="en-US" dirty="0"/>
              <a:t>如果學生看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影片中</a:t>
            </a:r>
            <a:r>
              <a:rPr lang="en-US" altLang="zh-TW" dirty="0"/>
              <a:t>,</a:t>
            </a:r>
            <a:r>
              <a:rPr lang="zh-TW" altLang="en-US" dirty="0"/>
              <a:t>就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不能切換視窗</a:t>
            </a:r>
            <a:r>
              <a:rPr lang="en-US" altLang="zh-TW" dirty="0"/>
              <a:t>--&gt;</a:t>
            </a:r>
            <a:r>
              <a:rPr lang="zh-TW" altLang="en-US" dirty="0"/>
              <a:t>不能玩別的</a:t>
            </a:r>
            <a:r>
              <a:rPr lang="en-US" altLang="zh-TW" dirty="0"/>
              <a:t>,</a:t>
            </a:r>
            <a:r>
              <a:rPr lang="zh-TW" altLang="en-US" dirty="0"/>
              <a:t>否則影片會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中斷</a:t>
            </a:r>
            <a:br>
              <a:rPr lang="zh-TW" altLang="en-US" dirty="0"/>
            </a:br>
            <a:br>
              <a:rPr lang="zh-TW" altLang="en-US" dirty="0"/>
            </a:br>
            <a:endParaRPr lang="en-US" altLang="zh-TW" dirty="0"/>
          </a:p>
          <a:p>
            <a:r>
              <a:rPr lang="zh-TW" altLang="en-US" dirty="0"/>
              <a:t>有</a:t>
            </a: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收到代幣</a:t>
            </a:r>
            <a:r>
              <a:rPr lang="en-US" altLang="zh-TW" dirty="0"/>
              <a:t>,</a:t>
            </a:r>
            <a:r>
              <a:rPr lang="zh-TW" altLang="en-US" dirty="0"/>
              <a:t>才能切換到</a:t>
            </a:r>
            <a:r>
              <a:rPr lang="zh-TW" altLang="en-US" dirty="0">
                <a:solidFill>
                  <a:srgbClr val="FF0000"/>
                </a:solidFill>
              </a:rPr>
              <a:t>下一個題目</a:t>
            </a:r>
            <a:r>
              <a:rPr lang="zh-TW" altLang="en-US" dirty="0"/>
              <a:t>或影片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--&gt;</a:t>
            </a:r>
            <a:r>
              <a:rPr lang="zh-TW" altLang="en-US" dirty="0"/>
              <a:t>可以避免學生把畫面切換去玩別的東西</a:t>
            </a:r>
          </a:p>
        </p:txBody>
      </p:sp>
    </p:spTree>
    <p:extLst>
      <p:ext uri="{BB962C8B-B14F-4D97-AF65-F5344CB8AC3E}">
        <p14:creationId xmlns:p14="http://schemas.microsoft.com/office/powerpoint/2010/main" val="336046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258" y="236563"/>
            <a:ext cx="8995756" cy="40795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學生進入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先</a:t>
            </a:r>
            <a:r>
              <a:rPr lang="zh-TW" altLang="en-US" dirty="0"/>
              <a:t>學  兩項  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02" y="1515096"/>
            <a:ext cx="8879777" cy="3651922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r>
              <a:rPr lang="zh-TW" altLang="en-US" dirty="0"/>
              <a:t>我的診斷報告</a:t>
            </a:r>
          </a:p>
        </p:txBody>
      </p:sp>
      <p:sp>
        <p:nvSpPr>
          <p:cNvPr id="7" name="橢圓 6"/>
          <p:cNvSpPr/>
          <p:nvPr/>
        </p:nvSpPr>
        <p:spPr>
          <a:xfrm>
            <a:off x="7556271" y="4058390"/>
            <a:ext cx="756458" cy="11759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97527" y="5793971"/>
            <a:ext cx="7606146" cy="8728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說明：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科任老師若需要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任務指派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請聯絡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資訊組長</a:t>
            </a:r>
            <a:r>
              <a:rPr lang="zh-TW" altLang="en-US" dirty="0">
                <a:sym typeface="Wingdings" panose="05000000000000000000" pitchFamily="2" charset="2"/>
              </a:rPr>
              <a:t>開通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630" y="3986610"/>
            <a:ext cx="1162050" cy="249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矩形 9"/>
          <p:cNvSpPr/>
          <p:nvPr/>
        </p:nvSpPr>
        <p:spPr>
          <a:xfrm>
            <a:off x="9317495" y="3341057"/>
            <a:ext cx="28745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該班</a:t>
            </a:r>
            <a:r>
              <a:rPr lang="en-US" altLang="zh-TW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導師</a:t>
            </a:r>
            <a:r>
              <a:rPr lang="zh-TW" alt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或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科任</a:t>
            </a:r>
            <a:r>
              <a:rPr lang="zh-TW" alt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TW" alt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任務指派</a:t>
            </a:r>
          </a:p>
        </p:txBody>
      </p:sp>
      <p:sp>
        <p:nvSpPr>
          <p:cNvPr id="11" name="橢圓 10"/>
          <p:cNvSpPr/>
          <p:nvPr/>
        </p:nvSpPr>
        <p:spPr>
          <a:xfrm>
            <a:off x="4493028" y="1567846"/>
            <a:ext cx="768927" cy="8012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形圖說文字 11"/>
          <p:cNvSpPr/>
          <p:nvPr/>
        </p:nvSpPr>
        <p:spPr>
          <a:xfrm>
            <a:off x="4829695" y="2668385"/>
            <a:ext cx="3092334" cy="672672"/>
          </a:xfrm>
          <a:prstGeom prst="wedgeEllipseCallout">
            <a:avLst>
              <a:gd name="adj1" fmla="val -32866"/>
              <a:gd name="adj2" fmla="val -9567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先接收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我的任務</a:t>
            </a:r>
          </a:p>
        </p:txBody>
      </p:sp>
    </p:spTree>
    <p:extLst>
      <p:ext uri="{BB962C8B-B14F-4D97-AF65-F5344CB8AC3E}">
        <p14:creationId xmlns:p14="http://schemas.microsoft.com/office/powerpoint/2010/main" val="252613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學生進入後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r>
              <a:rPr lang="zh-TW" altLang="en-US" dirty="0">
                <a:solidFill>
                  <a:schemeClr val="bg1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我的診斷報告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7" y="1889854"/>
            <a:ext cx="9075679" cy="4198962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7780714" y="2419004"/>
            <a:ext cx="1571104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47063" y="221919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第一種</a:t>
            </a:r>
          </a:p>
        </p:txBody>
      </p:sp>
    </p:spTree>
    <p:extLst>
      <p:ext uri="{BB962C8B-B14F-4D97-AF65-F5344CB8AC3E}">
        <p14:creationId xmlns:p14="http://schemas.microsoft.com/office/powerpoint/2010/main" val="163309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A15DF035-B1FB-4973-8145-468A4444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7" y="1440974"/>
            <a:ext cx="11430000" cy="3162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學生進入後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4073236" y="773084"/>
            <a:ext cx="2352502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</a:t>
            </a:r>
            <a:r>
              <a:rPr lang="zh-TW" altLang="en-US" dirty="0">
                <a:solidFill>
                  <a:schemeClr val="bg1"/>
                </a:solidFill>
              </a:rPr>
              <a:t>我的任務</a:t>
            </a:r>
          </a:p>
        </p:txBody>
      </p:sp>
      <p:sp>
        <p:nvSpPr>
          <p:cNvPr id="6" name="向右箭號圖說文字 5"/>
          <p:cNvSpPr/>
          <p:nvPr/>
        </p:nvSpPr>
        <p:spPr>
          <a:xfrm>
            <a:off x="6425737" y="720335"/>
            <a:ext cx="3483033" cy="615141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我的診斷報告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67001"/>
          <a:stretch/>
        </p:blipFill>
        <p:spPr>
          <a:xfrm>
            <a:off x="506903" y="3591097"/>
            <a:ext cx="11410950" cy="9555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47064" y="221919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第二種</a:t>
            </a:r>
          </a:p>
        </p:txBody>
      </p:sp>
      <p:sp>
        <p:nvSpPr>
          <p:cNvPr id="7" name="橢圓 6"/>
          <p:cNvSpPr/>
          <p:nvPr/>
        </p:nvSpPr>
        <p:spPr>
          <a:xfrm>
            <a:off x="9123218" y="2725406"/>
            <a:ext cx="1571104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897899" y="3545160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形圖說文字 10"/>
          <p:cNvSpPr/>
          <p:nvPr/>
        </p:nvSpPr>
        <p:spPr>
          <a:xfrm>
            <a:off x="8320867" y="4410851"/>
            <a:ext cx="3616036" cy="1202051"/>
          </a:xfrm>
          <a:prstGeom prst="wedgeEllipseCallout">
            <a:avLst>
              <a:gd name="adj1" fmla="val 29052"/>
              <a:gd name="adj2" fmla="val -695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要按倒三角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724995" y="5612902"/>
            <a:ext cx="5328459" cy="721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先將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✕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的影片看完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sym typeface="Wingdings" panose="05000000000000000000" pitchFamily="2" charset="2"/>
              </a:rPr>
              <a:t>再看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△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的影片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1341DDBE-6A54-4D7E-A8DB-C50EB9E5CCF1}"/>
              </a:ext>
            </a:extLst>
          </p:cNvPr>
          <p:cNvSpPr/>
          <p:nvPr/>
        </p:nvSpPr>
        <p:spPr>
          <a:xfrm>
            <a:off x="3514545" y="2603353"/>
            <a:ext cx="413175" cy="1078331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TW" altLang="en-US" b="1">
              <a:ln/>
              <a:solidFill>
                <a:schemeClr val="accent4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343" y="4017796"/>
            <a:ext cx="4509394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27924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如有不盡完善之處</a:t>
            </a:r>
            <a:r>
              <a:rPr lang="en-US" altLang="zh-TW" dirty="0"/>
              <a:t>,</a:t>
            </a:r>
            <a:r>
              <a:rPr lang="zh-TW" altLang="en-US" dirty="0"/>
              <a:t>請多多指教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39176" y="403136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文山資訊組</a:t>
            </a:r>
          </a:p>
        </p:txBody>
      </p:sp>
    </p:spTree>
    <p:extLst>
      <p:ext uri="{BB962C8B-B14F-4D97-AF65-F5344CB8AC3E}">
        <p14:creationId xmlns:p14="http://schemas.microsoft.com/office/powerpoint/2010/main" val="276023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D69FF-9145-4956-BFDF-E90E5782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成立</a:t>
            </a:r>
            <a:r>
              <a:rPr lang="en-US" altLang="zh-TW" dirty="0" err="1"/>
              <a:t>PaGemo</a:t>
            </a:r>
            <a:r>
              <a:rPr lang="zh-TW" altLang="en-US" dirty="0"/>
              <a:t>新班級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9C4B75-179D-412A-A715-7B5CE340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1" y="1868744"/>
            <a:ext cx="11239893" cy="271772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1DE1E575-47CC-4E4C-BC14-25E47AF6070B}"/>
              </a:ext>
            </a:extLst>
          </p:cNvPr>
          <p:cNvSpPr/>
          <p:nvPr/>
        </p:nvSpPr>
        <p:spPr>
          <a:xfrm>
            <a:off x="9860951" y="1961457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7A7FE8E-5AA6-4B81-880C-3FA9C91B1471}"/>
              </a:ext>
            </a:extLst>
          </p:cNvPr>
          <p:cNvSpPr/>
          <p:nvPr/>
        </p:nvSpPr>
        <p:spPr>
          <a:xfrm>
            <a:off x="9405050" y="2644756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E8C0C51-BD1D-49E8-84EB-37BD85AE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163" y="3149999"/>
            <a:ext cx="6164197" cy="1436471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CB5636F9-9A05-4E06-B85B-C62C60D99DFC}"/>
              </a:ext>
            </a:extLst>
          </p:cNvPr>
          <p:cNvSpPr/>
          <p:nvPr/>
        </p:nvSpPr>
        <p:spPr>
          <a:xfrm>
            <a:off x="9860951" y="3571447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505694-EB90-4D90-B289-9A133EB471E6}"/>
              </a:ext>
            </a:extLst>
          </p:cNvPr>
          <p:cNvSpPr/>
          <p:nvPr/>
        </p:nvSpPr>
        <p:spPr>
          <a:xfrm>
            <a:off x="9593089" y="11243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981970-E8B3-4619-B884-783E4C63C2E0}"/>
              </a:ext>
            </a:extLst>
          </p:cNvPr>
          <p:cNvSpPr/>
          <p:nvPr/>
        </p:nvSpPr>
        <p:spPr>
          <a:xfrm>
            <a:off x="9047036" y="21390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7DAF3F-143A-4709-A9F2-A5E5B9DDEF29}"/>
              </a:ext>
            </a:extLst>
          </p:cNvPr>
          <p:cNvSpPr/>
          <p:nvPr/>
        </p:nvSpPr>
        <p:spPr>
          <a:xfrm>
            <a:off x="9298666" y="31977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466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BD4E78-73A9-4904-B375-931CAC99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</a:t>
            </a:r>
            <a:r>
              <a:rPr lang="zh-TW" altLang="en-US" dirty="0"/>
              <a:t>使用</a:t>
            </a:r>
            <a:r>
              <a:rPr lang="en-US" altLang="zh-TW" dirty="0"/>
              <a:t>—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教師管理介面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DFB416B-61BE-4862-ABC5-5614D8E0A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49" y="1872759"/>
            <a:ext cx="9667955" cy="4351338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FFBFAC1-1861-46FA-9D5E-84F71D53BAC7}"/>
              </a:ext>
            </a:extLst>
          </p:cNvPr>
          <p:cNvSpPr/>
          <p:nvPr/>
        </p:nvSpPr>
        <p:spPr>
          <a:xfrm>
            <a:off x="6797239" y="4874339"/>
            <a:ext cx="911802" cy="523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0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1246B8-7FE0-47B3-9853-67008785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詳細使用</a:t>
            </a:r>
            <a:r>
              <a:rPr lang="en-US" altLang="zh-TW" dirty="0"/>
              <a:t>—</a:t>
            </a:r>
            <a:r>
              <a:rPr lang="en-US" altLang="zh-TW"/>
              <a:t>PaGamo</a:t>
            </a:r>
            <a:r>
              <a:rPr lang="en-US" altLang="zh-TW" dirty="0"/>
              <a:t>【</a:t>
            </a:r>
            <a:r>
              <a:rPr lang="zh-TW" altLang="en-US" dirty="0"/>
              <a:t>教師管理介面</a:t>
            </a:r>
            <a:r>
              <a:rPr lang="en-US" altLang="zh-TW" dirty="0"/>
              <a:t>】</a:t>
            </a:r>
            <a:r>
              <a:rPr lang="zh-TW" altLang="en-US" dirty="0"/>
              <a:t>可看</a:t>
            </a:r>
            <a:r>
              <a:rPr lang="en-US" altLang="zh-TW" dirty="0" err="1"/>
              <a:t>youtube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19016-018D-4EE5-978D-B4AFD46C9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https://www.youtube.com/watch?v=GdxOC9o5emU&amp;feature=youtu.be&amp;list=PLQm7Z_5e808EK3eAEtxWD2u07q4B2WDKm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44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622" cy="132556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常用的兩個功能 </a:t>
            </a:r>
            <a:r>
              <a:rPr lang="en-US" altLang="zh-TW" sz="2000" dirty="0"/>
              <a:t>1</a:t>
            </a:r>
            <a:r>
              <a:rPr lang="zh-TW" altLang="en-US" sz="2000" dirty="0"/>
              <a:t>登入</a:t>
            </a:r>
            <a:r>
              <a:rPr lang="en-US" altLang="zh-TW" sz="2000" dirty="0"/>
              <a:t>(</a:t>
            </a:r>
            <a:r>
              <a:rPr lang="zh-TW" altLang="en-US" sz="2000" dirty="0"/>
              <a:t>登出</a:t>
            </a:r>
            <a:r>
              <a:rPr lang="en-US" altLang="zh-TW" sz="2000" dirty="0"/>
              <a:t>)  2.</a:t>
            </a:r>
            <a:r>
              <a:rPr lang="zh-TW" altLang="en-US" sz="2000" dirty="0"/>
              <a:t>介接應用服務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71" y="1825625"/>
            <a:ext cx="8909658" cy="435133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267796" y="1690689"/>
            <a:ext cx="598517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511539" y="1690689"/>
            <a:ext cx="598517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7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教育雲端帳號登入</a:t>
            </a:r>
            <a:r>
              <a:rPr lang="en-US" altLang="zh-TW" dirty="0"/>
              <a:t>,</a:t>
            </a:r>
            <a:r>
              <a:rPr lang="zh-TW" altLang="en-US" dirty="0"/>
              <a:t>不易塞車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058" y="1825625"/>
            <a:ext cx="93778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1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按登入</a:t>
            </a:r>
            <a:r>
              <a:rPr lang="en-US" altLang="zh-TW" sz="2800" dirty="0"/>
              <a:t>-------------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注意要看到</a:t>
            </a:r>
            <a:r>
              <a:rPr lang="en-US" altLang="zh-TW" sz="2800" dirty="0">
                <a:sym typeface="Wingdings" panose="05000000000000000000" pitchFamily="2" charset="2"/>
              </a:rPr>
              <a:t>【</a:t>
            </a:r>
            <a:r>
              <a:rPr lang="zh-TW" altLang="en-US" sz="2800" dirty="0">
                <a:sym typeface="Wingdings" panose="05000000000000000000" pitchFamily="2" charset="2"/>
              </a:rPr>
              <a:t>地球圖示</a:t>
            </a:r>
            <a:r>
              <a:rPr lang="en-US" altLang="zh-TW" sz="2800" dirty="0">
                <a:sym typeface="Wingdings" panose="05000000000000000000" pitchFamily="2" charset="2"/>
              </a:rPr>
              <a:t>】 </a:t>
            </a:r>
            <a:br>
              <a:rPr lang="en-US" altLang="zh-TW" sz="2800" dirty="0">
                <a:sym typeface="Wingdings" panose="05000000000000000000" pitchFamily="2" charset="2"/>
              </a:rPr>
            </a:br>
            <a:r>
              <a:rPr lang="en-US" altLang="zh-TW" sz="2800" dirty="0">
                <a:sym typeface="Wingdings" panose="05000000000000000000" pitchFamily="2" charset="2"/>
              </a:rPr>
              <a:t>                       </a:t>
            </a:r>
            <a:r>
              <a:rPr lang="zh-TW" altLang="en-US" sz="2800" dirty="0">
                <a:sym typeface="Wingdings" panose="05000000000000000000" pitchFamily="2" charset="2"/>
              </a:rPr>
              <a:t>表示即將進入</a:t>
            </a:r>
            <a:r>
              <a:rPr lang="en-US" altLang="zh-TW" sz="2800" dirty="0">
                <a:sym typeface="Wingdings" panose="05000000000000000000" pitchFamily="2" charset="2"/>
              </a:rPr>
              <a:t>【</a:t>
            </a:r>
            <a:r>
              <a:rPr lang="zh-TW" alt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教育體系</a:t>
            </a:r>
            <a:r>
              <a:rPr lang="zh-TW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單一簽入服務</a:t>
            </a:r>
            <a:r>
              <a:rPr lang="en-US" altLang="zh-TW" sz="2800" dirty="0">
                <a:sym typeface="Wingdings" panose="05000000000000000000" pitchFamily="2" charset="2"/>
              </a:rPr>
              <a:t>】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622" y="1825625"/>
            <a:ext cx="5151584" cy="43513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89" y="1377404"/>
            <a:ext cx="1085850" cy="1152525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223163" y="5218057"/>
            <a:ext cx="1659775" cy="7172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739" y="1953667"/>
            <a:ext cx="2114550" cy="6858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19156" y="1940071"/>
            <a:ext cx="598517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183432" y="17511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2749" y="49383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116" y="2951018"/>
            <a:ext cx="3441214" cy="2152217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10091651" y="3150959"/>
            <a:ext cx="656705" cy="7172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845537" y="2177802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桃園市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479" y="5298308"/>
            <a:ext cx="3415736" cy="112665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315792" y="4641570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</a:t>
            </a: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學生登入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81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依順序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/>
              <a:t>回答</a:t>
            </a:r>
            <a:r>
              <a:rPr lang="zh-TW" altLang="en-US" dirty="0"/>
              <a:t>以下問題即可登入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46" y="1767435"/>
            <a:ext cx="5383098" cy="435133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49189" y="2737477"/>
            <a:ext cx="4872645" cy="2538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87" y="1690688"/>
            <a:ext cx="2631997" cy="1859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89" y="3574472"/>
            <a:ext cx="5679762" cy="2909455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332287" y="2809702"/>
            <a:ext cx="2624205" cy="9993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304414" y="5761168"/>
            <a:ext cx="2111179" cy="7473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9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21634"/>
          <a:stretch/>
        </p:blipFill>
        <p:spPr>
          <a:xfrm>
            <a:off x="973667" y="1439543"/>
            <a:ext cx="8476596" cy="4805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登入成功後</a:t>
            </a:r>
          </a:p>
        </p:txBody>
      </p:sp>
      <p:sp>
        <p:nvSpPr>
          <p:cNvPr id="5" name="橢圓 4"/>
          <p:cNvSpPr/>
          <p:nvPr/>
        </p:nvSpPr>
        <p:spPr>
          <a:xfrm>
            <a:off x="4836529" y="1341090"/>
            <a:ext cx="598517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987019" y="1270033"/>
            <a:ext cx="961008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4379267" y="2030126"/>
            <a:ext cx="1786467" cy="1134533"/>
          </a:xfrm>
          <a:prstGeom prst="wedgeEllipseCallout">
            <a:avLst>
              <a:gd name="adj1" fmla="val -7089"/>
              <a:gd name="adj2" fmla="val -6063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表示成功</a:t>
            </a:r>
            <a:r>
              <a:rPr lang="en-US" altLang="zh-TW" dirty="0"/>
              <a:t>,</a:t>
            </a:r>
            <a:r>
              <a:rPr lang="zh-TW" altLang="en-US" dirty="0">
                <a:solidFill>
                  <a:srgbClr val="FF0000"/>
                </a:solidFill>
              </a:rPr>
              <a:t>不要按</a:t>
            </a:r>
          </a:p>
        </p:txBody>
      </p:sp>
      <p:sp>
        <p:nvSpPr>
          <p:cNvPr id="9" name="矩形 8"/>
          <p:cNvSpPr/>
          <p:nvPr/>
        </p:nvSpPr>
        <p:spPr>
          <a:xfrm>
            <a:off x="4836529" y="5328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74792" y="5662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01" y="2286000"/>
            <a:ext cx="5698002" cy="4234555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>
          <a:xfrm>
            <a:off x="5727469" y="4206240"/>
            <a:ext cx="656706" cy="365760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75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200" dirty="0"/>
              <a:t>先學習使用因材網</a:t>
            </a:r>
            <a:r>
              <a:rPr lang="en-US" altLang="zh-TW" sz="2200" dirty="0"/>
              <a:t>—</a:t>
            </a:r>
            <a:r>
              <a:rPr lang="zh-TW" altLang="en-US" sz="2200" dirty="0"/>
              <a:t>順便綁定自己帳號</a:t>
            </a:r>
            <a:br>
              <a:rPr lang="en-US" altLang="zh-TW" sz="2200" dirty="0"/>
            </a:br>
            <a:r>
              <a:rPr lang="en-US" altLang="zh-TW" dirty="0"/>
              <a:t>    </a:t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en-US" dirty="0"/>
              <a:t>讓</a:t>
            </a:r>
            <a:r>
              <a:rPr lang="en-US" altLang="zh-TW" dirty="0"/>
              <a:t>—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教育雲的帳號  </a:t>
            </a:r>
            <a:r>
              <a:rPr lang="zh-TW" altLang="en-US" dirty="0"/>
              <a:t>和  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因材網帳號</a:t>
            </a:r>
            <a:r>
              <a:rPr lang="en-US" altLang="zh-TW" dirty="0"/>
              <a:t>—</a:t>
            </a:r>
            <a:r>
              <a:rPr lang="zh-TW" alt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38" y="1942408"/>
            <a:ext cx="5698002" cy="423455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193082" y="2987010"/>
            <a:ext cx="841063" cy="545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28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799584"/>
            <a:ext cx="7318837" cy="399636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472247" y="2230086"/>
            <a:ext cx="4056611" cy="756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36" y="3746625"/>
            <a:ext cx="4257675" cy="1304925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6758248" y="3034488"/>
            <a:ext cx="457200" cy="712137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86963" y="1119432"/>
            <a:ext cx="3302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TW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選正確的班級</a:t>
            </a:r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zh-TW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很重要</a:t>
            </a:r>
            <a:r>
              <a:rPr lang="en-US" altLang="zh-TW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zh-TW" altLang="en-US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2504901" y="1717144"/>
            <a:ext cx="3097878" cy="756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16326" y="2340947"/>
            <a:ext cx="31853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TW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選擇</a:t>
            </a:r>
            <a:r>
              <a:rPr lang="en-US" altLang="zh-TW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我有因材網帳號</a:t>
            </a:r>
          </a:p>
        </p:txBody>
      </p:sp>
      <p:sp>
        <p:nvSpPr>
          <p:cNvPr id="11" name="矩形 10"/>
          <p:cNvSpPr/>
          <p:nvPr/>
        </p:nvSpPr>
        <p:spPr>
          <a:xfrm>
            <a:off x="8225544" y="3284960"/>
            <a:ext cx="3103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最後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填入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碼的學號</a:t>
            </a:r>
          </a:p>
        </p:txBody>
      </p:sp>
      <p:sp>
        <p:nvSpPr>
          <p:cNvPr id="12" name="矩形 11"/>
          <p:cNvSpPr/>
          <p:nvPr/>
        </p:nvSpPr>
        <p:spPr>
          <a:xfrm>
            <a:off x="3932510" y="4992566"/>
            <a:ext cx="5382953" cy="874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不可以</a:t>
            </a:r>
            <a:r>
              <a:rPr lang="zh-TW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輸入你的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名牌號碼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TW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不知道問老師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6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</a:t>
            </a:r>
            <a:r>
              <a:rPr lang="en-US" altLang="zh-TW" dirty="0"/>
              <a:t>【</a:t>
            </a:r>
            <a:r>
              <a:rPr lang="zh-TW" altLang="en-US" dirty="0"/>
              <a:t>班級</a:t>
            </a:r>
            <a:r>
              <a:rPr lang="en-US" altLang="zh-TW" dirty="0"/>
              <a:t>】---【</a:t>
            </a:r>
            <a:r>
              <a:rPr lang="zh-TW" altLang="en-US" dirty="0"/>
              <a:t>學號</a:t>
            </a:r>
            <a:r>
              <a:rPr lang="en-US" altLang="zh-TW" dirty="0"/>
              <a:t>】</a:t>
            </a:r>
            <a:r>
              <a:rPr lang="zh-TW" altLang="en-US" dirty="0"/>
              <a:t>正確後，</a:t>
            </a:r>
            <a:br>
              <a:rPr lang="en-US" altLang="zh-TW" dirty="0"/>
            </a:br>
            <a:r>
              <a:rPr lang="en-US" altLang="zh-TW" dirty="0"/>
              <a:t>                               </a:t>
            </a:r>
            <a:r>
              <a:rPr lang="zh-TW" altLang="en-US" dirty="0"/>
              <a:t>才按   </a:t>
            </a:r>
            <a:r>
              <a:rPr lang="zh-TW" altLang="en-US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83" y="1812175"/>
            <a:ext cx="7931387" cy="32593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64" y="3926745"/>
            <a:ext cx="2169389" cy="1276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橢圓 5"/>
          <p:cNvSpPr/>
          <p:nvPr/>
        </p:nvSpPr>
        <p:spPr>
          <a:xfrm>
            <a:off x="3134360" y="4179047"/>
            <a:ext cx="1236133" cy="7473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6200000">
            <a:off x="4661661" y="4196673"/>
            <a:ext cx="457200" cy="712137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969" y="3526414"/>
            <a:ext cx="3314700" cy="180022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9060873" y="3225338"/>
            <a:ext cx="1029482" cy="7014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85802" y="2665030"/>
            <a:ext cx="517962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確認班級是否正確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不對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,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請告訴老師</a:t>
            </a:r>
            <a:endParaRPr lang="zh-TW" altLang="en-US" sz="2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99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459</Words>
  <Application>Microsoft Office PowerPoint</Application>
  <PresentationFormat>寬螢幕</PresentationFormat>
  <Paragraphs>55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MS Gothic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如何以縣市帳號登入教育雲(學生)</vt:lpstr>
      <vt:lpstr>常用的兩個功能 1登入(登出)  2.介接應用服務</vt:lpstr>
      <vt:lpstr>教育雲端帳號登入,不易塞車</vt:lpstr>
      <vt:lpstr>按登入-------------注意要看到【地球圖示】                         表示即將進入【教育體系單一簽入服務】</vt:lpstr>
      <vt:lpstr>依順序回答以下問題即可登入</vt:lpstr>
      <vt:lpstr>登入成功後</vt:lpstr>
      <vt:lpstr>先學習使用因材網—順便綁定自己帳號          讓—教育雲的帳號  和  因材網帳號—同步</vt:lpstr>
      <vt:lpstr>PowerPoint 簡報</vt:lpstr>
      <vt:lpstr>確認【班級】---【學號】正確後，                                才按   完成</vt:lpstr>
      <vt:lpstr>學生     1.先完成我的任務才有任務診斷報告       2.我的診斷報告【任務診斷報告】或基本學力測驗可以看到錯的項目,     </vt:lpstr>
      <vt:lpstr>                   學生使用需    注意  ！！！</vt:lpstr>
      <vt:lpstr>學生進入先學  兩項   基本功能</vt:lpstr>
      <vt:lpstr>學生進入後</vt:lpstr>
      <vt:lpstr>學生進入後</vt:lpstr>
      <vt:lpstr>如有不盡完善之處,請多多指教  </vt:lpstr>
      <vt:lpstr>成立PaGemo新班級</vt:lpstr>
      <vt:lpstr>  使用—教師管理介面</vt:lpstr>
      <vt:lpstr>詳細使用—PaGamo【教師管理介面】可看youtube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如何以縣市帳號登入教育雲(學生)</dc:title>
  <dc:creator>ws</dc:creator>
  <cp:lastModifiedBy>user</cp:lastModifiedBy>
  <cp:revision>31</cp:revision>
  <dcterms:created xsi:type="dcterms:W3CDTF">2020-03-27T01:23:26Z</dcterms:created>
  <dcterms:modified xsi:type="dcterms:W3CDTF">2020-09-07T14:23:47Z</dcterms:modified>
</cp:coreProperties>
</file>